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8" r:id="rId1"/>
  </p:sldMasterIdLst>
  <p:notesMasterIdLst>
    <p:notesMasterId r:id="rId27"/>
  </p:notesMasterIdLst>
  <p:sldIdLst>
    <p:sldId id="295" r:id="rId2"/>
    <p:sldId id="257" r:id="rId3"/>
    <p:sldId id="288" r:id="rId4"/>
    <p:sldId id="296" r:id="rId5"/>
    <p:sldId id="261" r:id="rId6"/>
    <p:sldId id="280" r:id="rId7"/>
    <p:sldId id="297" r:id="rId8"/>
    <p:sldId id="279" r:id="rId9"/>
    <p:sldId id="270" r:id="rId10"/>
    <p:sldId id="298" r:id="rId11"/>
    <p:sldId id="277" r:id="rId12"/>
    <p:sldId id="299" r:id="rId13"/>
    <p:sldId id="300" r:id="rId14"/>
    <p:sldId id="282" r:id="rId15"/>
    <p:sldId id="276" r:id="rId16"/>
    <p:sldId id="274" r:id="rId17"/>
    <p:sldId id="301" r:id="rId18"/>
    <p:sldId id="275" r:id="rId19"/>
    <p:sldId id="302" r:id="rId20"/>
    <p:sldId id="266" r:id="rId21"/>
    <p:sldId id="291" r:id="rId22"/>
    <p:sldId id="284" r:id="rId23"/>
    <p:sldId id="292" r:id="rId24"/>
    <p:sldId id="287" r:id="rId25"/>
    <p:sldId id="265" r:id="rId26"/>
  </p:sldIdLst>
  <p:sldSz cx="9144000" cy="6858000" type="screen4x3"/>
  <p:notesSz cx="6858000" cy="9144000"/>
  <p:embeddedFontLst>
    <p:embeddedFont>
      <p:font typeface="Arial Unicode MS" pitchFamily="34" charset="-128"/>
      <p:regular r:id="rId28"/>
    </p:embeddedFont>
    <p:embeddedFont>
      <p:font typeface="PT Sans Narrow" charset="-52"/>
      <p:regular r:id="rId29"/>
      <p:bold r:id="rId30"/>
    </p:embeddedFont>
    <p:embeddedFont>
      <p:font typeface="PT Sans" charset="-52"/>
      <p:regular r:id="rId31"/>
      <p:bold r:id="rId32"/>
      <p:italic r:id="rId33"/>
      <p:boldItalic r:id="rId34"/>
    </p:embeddedFont>
    <p:embeddedFont>
      <p:font typeface="Tahoma" pitchFamily="34" charset="0"/>
      <p:regular r:id="rId35"/>
      <p:bold r:id="rId36"/>
    </p:embeddedFont>
    <p:embeddedFont>
      <p:font typeface="Verdana" pitchFamily="34" charset="0"/>
      <p:regular r:id="rId37"/>
      <p:bold r:id="rId38"/>
      <p:italic r:id="rId39"/>
      <p:boldItalic r:id="rId40"/>
    </p:embeddedFont>
    <p:embeddedFont>
      <p:font typeface="AG_Futura"/>
      <p:regular r:id="rId41"/>
    </p:embeddedFont>
    <p:embeddedFont>
      <p:font typeface="Calibri" pitchFamily="34" charset="0"/>
      <p:regular r:id="rId42"/>
      <p:bold r:id="rId43"/>
      <p:italic r:id="rId44"/>
      <p:boldItalic r:id="rId45"/>
    </p:embeddedFont>
    <p:embeddedFont>
      <p:font typeface="Wingdings 2" pitchFamily="18" charset="2"/>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D6DFE4"/>
    <a:srgbClr val="502D50"/>
    <a:srgbClr val="875781"/>
    <a:srgbClr val="A55B61"/>
    <a:srgbClr val="DB7403"/>
    <a:srgbClr val="985102"/>
    <a:srgbClr val="ABB7B7"/>
    <a:srgbClr val="824B32"/>
    <a:srgbClr val="7E92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7273" autoAdjust="0"/>
  </p:normalViewPr>
  <p:slideViewPr>
    <p:cSldViewPr>
      <p:cViewPr>
        <p:scale>
          <a:sx n="100" d="100"/>
          <a:sy n="100" d="100"/>
        </p:scale>
        <p:origin x="-52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FBD30-352C-4850-A1DA-FF08FD049395}" type="doc">
      <dgm:prSet loTypeId="urn:microsoft.com/office/officeart/2005/8/layout/lProcess1" loCatId="process" qsTypeId="urn:microsoft.com/office/officeart/2005/8/quickstyle/simple2" qsCatId="simple" csTypeId="urn:microsoft.com/office/officeart/2005/8/colors/accent0_3" csCatId="mainScheme" phldr="1"/>
      <dgm:spPr/>
      <dgm:t>
        <a:bodyPr/>
        <a:lstStyle/>
        <a:p>
          <a:endParaRPr lang="ru-RU"/>
        </a:p>
      </dgm:t>
    </dgm:pt>
    <dgm:pt modelId="{098C58AE-27CD-4154-A6BD-45A497BE95D5}">
      <dgm:prSet/>
      <dgm:spPr>
        <a:solidFill>
          <a:srgbClr val="DC9B78"/>
        </a:solidFill>
        <a:ln w="19050">
          <a:solidFill>
            <a:srgbClr val="FFFFFF"/>
          </a:solidFill>
        </a:ln>
        <a:effectLst/>
      </dgm:spPr>
      <dgm:t>
        <a:bodyPr/>
        <a:lstStyle/>
        <a:p>
          <a:pPr rtl="0"/>
          <a:r>
            <a:rPr lang="en-US" sz="2100" b="1" i="0" baseline="0" dirty="0" smtClean="0">
              <a:solidFill>
                <a:srgbClr val="FFFFFF"/>
              </a:solidFill>
              <a:latin typeface="PT Sans Narrow" pitchFamily="34" charset="-52"/>
            </a:rPr>
            <a:t>REPRESENTATION </a:t>
          </a:r>
          <a:endParaRPr lang="ru-RU" sz="2100" b="1" dirty="0">
            <a:solidFill>
              <a:srgbClr val="FFFFFF"/>
            </a:solidFill>
            <a:latin typeface="PT Sans Narrow" pitchFamily="34" charset="-52"/>
          </a:endParaRPr>
        </a:p>
      </dgm:t>
    </dgm:pt>
    <dgm:pt modelId="{7BEA746C-701C-4662-A259-2752B40BAA72}" type="parTrans" cxnId="{904D21BF-BE46-47A3-9CA4-07671EEED5B0}">
      <dgm:prSet/>
      <dgm:spPr/>
      <dgm:t>
        <a:bodyPr/>
        <a:lstStyle/>
        <a:p>
          <a:endParaRPr lang="ru-RU"/>
        </a:p>
      </dgm:t>
    </dgm:pt>
    <dgm:pt modelId="{4E0B377E-19CA-46E8-A389-F5BF89BE55F8}" type="sibTrans" cxnId="{904D21BF-BE46-47A3-9CA4-07671EEED5B0}">
      <dgm:prSet/>
      <dgm:spPr/>
      <dgm:t>
        <a:bodyPr/>
        <a:lstStyle/>
        <a:p>
          <a:endParaRPr lang="ru-RU"/>
        </a:p>
      </dgm:t>
    </dgm:pt>
    <dgm:pt modelId="{0AC73F04-7FBB-4367-B9CB-BF3131D1E764}">
      <dgm:prSet custT="1"/>
      <dgm:spPr>
        <a:solidFill>
          <a:srgbClr val="F5ECCB">
            <a:alpha val="90000"/>
          </a:srgbClr>
        </a:solidFill>
        <a:ln>
          <a:noFill/>
        </a:ln>
      </dgm:spPr>
      <dgm:t>
        <a:bodyPr/>
        <a:lstStyle/>
        <a:p>
          <a:pPr rtl="0"/>
          <a:r>
            <a:rPr lang="en-US" sz="2400" b="1" i="0" baseline="0" dirty="0" smtClean="0">
              <a:solidFill>
                <a:schemeClr val="bg1"/>
              </a:solidFill>
              <a:latin typeface="PT Sans Narrow" pitchFamily="34" charset="-52"/>
            </a:rPr>
            <a:t>Exterior </a:t>
          </a:r>
          <a:endParaRPr lang="ru-RU" sz="2400" b="1" dirty="0">
            <a:solidFill>
              <a:schemeClr val="bg1"/>
            </a:solidFill>
            <a:latin typeface="PT Sans Narrow" pitchFamily="34" charset="-52"/>
          </a:endParaRPr>
        </a:p>
      </dgm:t>
    </dgm:pt>
    <dgm:pt modelId="{88A5C99D-1D72-47FB-BAD7-5102E023530C}" type="parTrans" cxnId="{190568AA-DEB6-43F5-9975-7DC588C3EE74}">
      <dgm:prSet/>
      <dgm:spPr>
        <a:solidFill>
          <a:srgbClr val="F5ECCB"/>
        </a:solidFill>
        <a:effectLst/>
      </dgm:spPr>
      <dgm:t>
        <a:bodyPr/>
        <a:lstStyle/>
        <a:p>
          <a:endParaRPr lang="ru-RU"/>
        </a:p>
      </dgm:t>
    </dgm:pt>
    <dgm:pt modelId="{C84DDC91-2EE0-442D-A878-C361CC12B68D}" type="sibTrans" cxnId="{190568AA-DEB6-43F5-9975-7DC588C3EE74}">
      <dgm:prSet/>
      <dgm:spPr>
        <a:solidFill>
          <a:srgbClr val="F5ECCB"/>
        </a:solidFill>
        <a:effectLst/>
      </dgm:spPr>
      <dgm:t>
        <a:bodyPr/>
        <a:lstStyle/>
        <a:p>
          <a:endParaRPr lang="ru-RU"/>
        </a:p>
      </dgm:t>
    </dgm:pt>
    <dgm:pt modelId="{F9EC6CC8-2C3B-46BC-99E3-78BE40DDDD86}">
      <dgm:prSet custT="1"/>
      <dgm:spPr>
        <a:solidFill>
          <a:srgbClr val="F5ECCB">
            <a:alpha val="90000"/>
          </a:srgbClr>
        </a:solidFill>
        <a:ln>
          <a:noFill/>
        </a:ln>
      </dgm:spPr>
      <dgm:t>
        <a:bodyPr/>
        <a:lstStyle/>
        <a:p>
          <a:pPr rtl="0"/>
          <a:r>
            <a:rPr lang="en-US" sz="2400" b="1" i="0" baseline="0" dirty="0" smtClean="0">
              <a:solidFill>
                <a:schemeClr val="bg1"/>
              </a:solidFill>
              <a:latin typeface="PT Sans Narrow" pitchFamily="34" charset="-52"/>
            </a:rPr>
            <a:t>Interior </a:t>
          </a:r>
          <a:endParaRPr lang="ru-RU" sz="2400" b="1" dirty="0">
            <a:solidFill>
              <a:schemeClr val="bg1"/>
            </a:solidFill>
            <a:latin typeface="PT Sans Narrow" pitchFamily="34" charset="-52"/>
          </a:endParaRPr>
        </a:p>
      </dgm:t>
    </dgm:pt>
    <dgm:pt modelId="{F2F0AEF3-94CB-4946-AFA2-037A5F8ABE70}" type="parTrans" cxnId="{4A12B195-9F10-4EF9-B3AC-9E5667E5F02E}">
      <dgm:prSet/>
      <dgm:spPr/>
      <dgm:t>
        <a:bodyPr/>
        <a:lstStyle/>
        <a:p>
          <a:endParaRPr lang="ru-RU"/>
        </a:p>
      </dgm:t>
    </dgm:pt>
    <dgm:pt modelId="{AC610647-9C8D-4A9C-B3E5-81533F6D00F0}" type="sibTrans" cxnId="{4A12B195-9F10-4EF9-B3AC-9E5667E5F02E}">
      <dgm:prSet/>
      <dgm:spPr>
        <a:solidFill>
          <a:srgbClr val="F5ECCB"/>
        </a:solidFill>
        <a:effectLst/>
      </dgm:spPr>
      <dgm:t>
        <a:bodyPr/>
        <a:lstStyle/>
        <a:p>
          <a:endParaRPr lang="ru-RU"/>
        </a:p>
      </dgm:t>
    </dgm:pt>
    <dgm:pt modelId="{F8CEFCDC-6841-42BD-88A1-6E28A40BB25B}">
      <dgm:prSet custT="1"/>
      <dgm:spPr>
        <a:solidFill>
          <a:srgbClr val="F5ECCB">
            <a:alpha val="90000"/>
          </a:srgbClr>
        </a:solidFill>
        <a:ln>
          <a:noFill/>
        </a:ln>
      </dgm:spPr>
      <dgm:t>
        <a:bodyPr/>
        <a:lstStyle/>
        <a:p>
          <a:pPr rtl="0"/>
          <a:r>
            <a:rPr lang="en-US" sz="2400" b="1" i="0" baseline="0" dirty="0" smtClean="0">
              <a:solidFill>
                <a:schemeClr val="bg1"/>
              </a:solidFill>
              <a:latin typeface="PT Sans Narrow" pitchFamily="34" charset="-52"/>
            </a:rPr>
            <a:t>Key’s object features</a:t>
          </a:r>
          <a:endParaRPr lang="ru-RU" sz="2400" b="1" i="0" baseline="0" dirty="0">
            <a:solidFill>
              <a:schemeClr val="bg1"/>
            </a:solidFill>
            <a:latin typeface="PT Sans Narrow" pitchFamily="34" charset="-52"/>
          </a:endParaRPr>
        </a:p>
      </dgm:t>
    </dgm:pt>
    <dgm:pt modelId="{36310472-54BD-4A75-A030-627DDC3ACB6C}" type="parTrans" cxnId="{99B336F6-8090-4905-BBE0-F0A2311D95B5}">
      <dgm:prSet/>
      <dgm:spPr/>
      <dgm:t>
        <a:bodyPr/>
        <a:lstStyle/>
        <a:p>
          <a:endParaRPr lang="ru-RU"/>
        </a:p>
      </dgm:t>
    </dgm:pt>
    <dgm:pt modelId="{CDAA8F62-5302-480C-8086-5B46E357EC5B}" type="sibTrans" cxnId="{99B336F6-8090-4905-BBE0-F0A2311D95B5}">
      <dgm:prSet/>
      <dgm:spPr/>
      <dgm:t>
        <a:bodyPr/>
        <a:lstStyle/>
        <a:p>
          <a:endParaRPr lang="ru-RU"/>
        </a:p>
      </dgm:t>
    </dgm:pt>
    <dgm:pt modelId="{73EE0C27-F910-406D-A3F2-714A23830512}">
      <dgm:prSet/>
      <dgm:spPr>
        <a:solidFill>
          <a:srgbClr val="DC9B78"/>
        </a:solidFill>
        <a:ln w="19050">
          <a:solidFill>
            <a:srgbClr val="FFFFFF"/>
          </a:solidFill>
        </a:ln>
        <a:effectLst/>
      </dgm:spPr>
      <dgm:t>
        <a:bodyPr/>
        <a:lstStyle/>
        <a:p>
          <a:pPr rtl="0"/>
          <a:r>
            <a:rPr lang="en-US" sz="2100" b="1" i="0" baseline="0" dirty="0" smtClean="0">
              <a:solidFill>
                <a:srgbClr val="FFFFFF"/>
              </a:solidFill>
              <a:latin typeface="PT Sans Narrow" pitchFamily="34" charset="-52"/>
            </a:rPr>
            <a:t>3D APPLICATION DEVELOPMENT FOR </a:t>
          </a:r>
          <a:endParaRPr lang="ru-RU" sz="2100" b="1" dirty="0">
            <a:solidFill>
              <a:srgbClr val="FFFFFF"/>
            </a:solidFill>
            <a:latin typeface="PT Sans Narrow" pitchFamily="34" charset="-52"/>
          </a:endParaRPr>
        </a:p>
      </dgm:t>
    </dgm:pt>
    <dgm:pt modelId="{615D8936-A232-4C38-86C0-7E4AF6D5F56E}" type="parTrans" cxnId="{14467A09-4428-4F86-8B6F-E5697C04E152}">
      <dgm:prSet/>
      <dgm:spPr/>
      <dgm:t>
        <a:bodyPr/>
        <a:lstStyle/>
        <a:p>
          <a:endParaRPr lang="ru-RU"/>
        </a:p>
      </dgm:t>
    </dgm:pt>
    <dgm:pt modelId="{9820F304-5799-48DC-89A3-B7E27CB0259E}" type="sibTrans" cxnId="{14467A09-4428-4F86-8B6F-E5697C04E152}">
      <dgm:prSet/>
      <dgm:spPr/>
      <dgm:t>
        <a:bodyPr/>
        <a:lstStyle/>
        <a:p>
          <a:endParaRPr lang="ru-RU"/>
        </a:p>
      </dgm:t>
    </dgm:pt>
    <dgm:pt modelId="{B80C2994-4D12-4C3C-989C-2B5D056524DA}">
      <dgm:prSet custT="1"/>
      <dgm:spPr>
        <a:solidFill>
          <a:srgbClr val="F5ECCB">
            <a:alpha val="90000"/>
          </a:srgbClr>
        </a:solidFill>
        <a:ln>
          <a:noFill/>
        </a:ln>
      </dgm:spPr>
      <dgm:t>
        <a:bodyPr/>
        <a:lstStyle/>
        <a:p>
          <a:pPr rtl="0"/>
          <a:r>
            <a:rPr lang="en-US" sz="2400" b="1" i="0" baseline="0" dirty="0" smtClean="0">
              <a:solidFill>
                <a:schemeClr val="bg1"/>
              </a:solidFill>
              <a:latin typeface="PT Sans Narrow" pitchFamily="34" charset="-52"/>
            </a:rPr>
            <a:t>Websites</a:t>
          </a:r>
          <a:endParaRPr lang="ru-RU" sz="2400" b="1" dirty="0">
            <a:solidFill>
              <a:schemeClr val="bg1"/>
            </a:solidFill>
            <a:latin typeface="PT Sans Narrow" pitchFamily="34" charset="-52"/>
          </a:endParaRPr>
        </a:p>
      </dgm:t>
    </dgm:pt>
    <dgm:pt modelId="{9C57E433-2DF1-4253-AB31-DA78831C4A6E}" type="parTrans" cxnId="{789881F0-76AA-4E92-9F51-9FF499BD813D}">
      <dgm:prSet/>
      <dgm:spPr>
        <a:solidFill>
          <a:srgbClr val="F5ECCB"/>
        </a:solidFill>
        <a:effectLst/>
      </dgm:spPr>
      <dgm:t>
        <a:bodyPr/>
        <a:lstStyle/>
        <a:p>
          <a:endParaRPr lang="ru-RU"/>
        </a:p>
      </dgm:t>
    </dgm:pt>
    <dgm:pt modelId="{0B08617C-76D2-4E3F-877C-03CF32C6A0CB}" type="sibTrans" cxnId="{789881F0-76AA-4E92-9F51-9FF499BD813D}">
      <dgm:prSet/>
      <dgm:spPr>
        <a:solidFill>
          <a:srgbClr val="F5ECCB"/>
        </a:solidFill>
        <a:effectLst/>
      </dgm:spPr>
      <dgm:t>
        <a:bodyPr/>
        <a:lstStyle/>
        <a:p>
          <a:endParaRPr lang="ru-RU"/>
        </a:p>
      </dgm:t>
    </dgm:pt>
    <dgm:pt modelId="{6F2C733F-23D1-40FC-A3B8-8A6953106C46}">
      <dgm:prSet custT="1"/>
      <dgm:spPr>
        <a:solidFill>
          <a:srgbClr val="F5ECCB">
            <a:alpha val="90000"/>
          </a:srgbClr>
        </a:solidFill>
        <a:ln>
          <a:noFill/>
        </a:ln>
      </dgm:spPr>
      <dgm:t>
        <a:bodyPr/>
        <a:lstStyle/>
        <a:p>
          <a:pPr rtl="0"/>
          <a:r>
            <a:rPr lang="en-US" sz="2400" b="1" i="0" baseline="0" dirty="0" smtClean="0">
              <a:solidFill>
                <a:schemeClr val="bg1"/>
              </a:solidFill>
              <a:latin typeface="PT Sans Narrow" pitchFamily="34" charset="-52"/>
            </a:rPr>
            <a:t>Museum’s PC</a:t>
          </a:r>
          <a:endParaRPr lang="ru-RU" sz="2400" b="1" dirty="0">
            <a:solidFill>
              <a:schemeClr val="bg1"/>
            </a:solidFill>
            <a:latin typeface="PT Sans Narrow" pitchFamily="34" charset="-52"/>
          </a:endParaRPr>
        </a:p>
      </dgm:t>
    </dgm:pt>
    <dgm:pt modelId="{90524735-5F44-484F-B1D2-4998D37D4476}" type="parTrans" cxnId="{321840A7-623F-4E8A-B649-43CD2B8E1CBF}">
      <dgm:prSet/>
      <dgm:spPr/>
      <dgm:t>
        <a:bodyPr/>
        <a:lstStyle/>
        <a:p>
          <a:endParaRPr lang="ru-RU"/>
        </a:p>
      </dgm:t>
    </dgm:pt>
    <dgm:pt modelId="{FE595C30-8C03-4EB9-8E85-96A44DAE7FBE}" type="sibTrans" cxnId="{321840A7-623F-4E8A-B649-43CD2B8E1CBF}">
      <dgm:prSet/>
      <dgm:spPr>
        <a:solidFill>
          <a:srgbClr val="F5ECCB"/>
        </a:solidFill>
        <a:effectLst/>
      </dgm:spPr>
      <dgm:t>
        <a:bodyPr/>
        <a:lstStyle/>
        <a:p>
          <a:endParaRPr lang="ru-RU"/>
        </a:p>
      </dgm:t>
    </dgm:pt>
    <dgm:pt modelId="{5BFB0B7E-7AD6-4683-8845-2030B6F4EEA7}">
      <dgm:prSet custT="1"/>
      <dgm:spPr>
        <a:solidFill>
          <a:srgbClr val="F5ECCB">
            <a:alpha val="90000"/>
          </a:srgbClr>
        </a:solidFill>
        <a:ln>
          <a:noFill/>
        </a:ln>
      </dgm:spPr>
      <dgm:t>
        <a:bodyPr/>
        <a:lstStyle/>
        <a:p>
          <a:pPr rtl="0"/>
          <a:r>
            <a:rPr lang="en-US" sz="2400" b="1" i="0" baseline="0" dirty="0" err="1" smtClean="0">
              <a:solidFill>
                <a:schemeClr val="bg1"/>
              </a:solidFill>
              <a:latin typeface="PT Sans Narrow" pitchFamily="34" charset="-52"/>
            </a:rPr>
            <a:t>Smartphones</a:t>
          </a:r>
          <a:endParaRPr lang="ru-RU" sz="2400" b="1" i="0" baseline="0" dirty="0">
            <a:solidFill>
              <a:schemeClr val="bg1"/>
            </a:solidFill>
            <a:latin typeface="PT Sans Narrow" pitchFamily="34" charset="-52"/>
          </a:endParaRPr>
        </a:p>
      </dgm:t>
    </dgm:pt>
    <dgm:pt modelId="{879F9D82-9D79-4971-A99F-733BBEC4D483}" type="parTrans" cxnId="{EB8BFA52-450F-40E4-8F14-48D511DB6E03}">
      <dgm:prSet/>
      <dgm:spPr/>
      <dgm:t>
        <a:bodyPr/>
        <a:lstStyle/>
        <a:p>
          <a:endParaRPr lang="ru-RU"/>
        </a:p>
      </dgm:t>
    </dgm:pt>
    <dgm:pt modelId="{125085C9-055D-4D06-BEE7-4B2B08EC0352}" type="sibTrans" cxnId="{EB8BFA52-450F-40E4-8F14-48D511DB6E03}">
      <dgm:prSet/>
      <dgm:spPr/>
      <dgm:t>
        <a:bodyPr/>
        <a:lstStyle/>
        <a:p>
          <a:endParaRPr lang="ru-RU"/>
        </a:p>
      </dgm:t>
    </dgm:pt>
    <dgm:pt modelId="{CEA270F0-A065-4774-B09D-37E2C91D305B}" type="pres">
      <dgm:prSet presAssocID="{451FBD30-352C-4850-A1DA-FF08FD049395}" presName="Name0" presStyleCnt="0">
        <dgm:presLayoutVars>
          <dgm:dir/>
          <dgm:animLvl val="lvl"/>
          <dgm:resizeHandles val="exact"/>
        </dgm:presLayoutVars>
      </dgm:prSet>
      <dgm:spPr/>
      <dgm:t>
        <a:bodyPr/>
        <a:lstStyle/>
        <a:p>
          <a:endParaRPr lang="ru-RU"/>
        </a:p>
      </dgm:t>
    </dgm:pt>
    <dgm:pt modelId="{17B35A3A-D270-44F6-AE2E-8E13858AA8DD}" type="pres">
      <dgm:prSet presAssocID="{098C58AE-27CD-4154-A6BD-45A497BE95D5}" presName="vertFlow" presStyleCnt="0"/>
      <dgm:spPr/>
      <dgm:t>
        <a:bodyPr/>
        <a:lstStyle/>
        <a:p>
          <a:endParaRPr lang="ru-RU"/>
        </a:p>
      </dgm:t>
    </dgm:pt>
    <dgm:pt modelId="{F2BEB827-9A05-4D8A-8FB1-CE4895D1B8CF}" type="pres">
      <dgm:prSet presAssocID="{098C58AE-27CD-4154-A6BD-45A497BE95D5}" presName="header" presStyleLbl="node1" presStyleIdx="0" presStyleCnt="2"/>
      <dgm:spPr/>
      <dgm:t>
        <a:bodyPr/>
        <a:lstStyle/>
        <a:p>
          <a:endParaRPr lang="ru-RU"/>
        </a:p>
      </dgm:t>
    </dgm:pt>
    <dgm:pt modelId="{7503C5AF-079A-43D7-86FF-8F45C9DAC24E}" type="pres">
      <dgm:prSet presAssocID="{88A5C99D-1D72-47FB-BAD7-5102E023530C}" presName="parTrans" presStyleLbl="sibTrans2D1" presStyleIdx="0" presStyleCnt="6"/>
      <dgm:spPr/>
      <dgm:t>
        <a:bodyPr/>
        <a:lstStyle/>
        <a:p>
          <a:endParaRPr lang="ru-RU"/>
        </a:p>
      </dgm:t>
    </dgm:pt>
    <dgm:pt modelId="{6D40F5B3-C549-41EE-985B-DF58D047C7A7}" type="pres">
      <dgm:prSet presAssocID="{0AC73F04-7FBB-4367-B9CB-BF3131D1E764}" presName="child" presStyleLbl="alignAccFollowNode1" presStyleIdx="0" presStyleCnt="6" custLinFactNeighborX="431">
        <dgm:presLayoutVars>
          <dgm:chMax val="0"/>
          <dgm:bulletEnabled val="1"/>
        </dgm:presLayoutVars>
      </dgm:prSet>
      <dgm:spPr/>
      <dgm:t>
        <a:bodyPr/>
        <a:lstStyle/>
        <a:p>
          <a:endParaRPr lang="ru-RU"/>
        </a:p>
      </dgm:t>
    </dgm:pt>
    <dgm:pt modelId="{B022DDFE-B807-447A-93D6-C2214BD68780}" type="pres">
      <dgm:prSet presAssocID="{C84DDC91-2EE0-442D-A878-C361CC12B68D}" presName="sibTrans" presStyleLbl="sibTrans2D1" presStyleIdx="1" presStyleCnt="6"/>
      <dgm:spPr/>
      <dgm:t>
        <a:bodyPr/>
        <a:lstStyle/>
        <a:p>
          <a:endParaRPr lang="ru-RU"/>
        </a:p>
      </dgm:t>
    </dgm:pt>
    <dgm:pt modelId="{C37FEB80-14A5-482A-93B4-5D6226178A05}" type="pres">
      <dgm:prSet presAssocID="{F9EC6CC8-2C3B-46BC-99E3-78BE40DDDD86}" presName="child" presStyleLbl="alignAccFollowNode1" presStyleIdx="1" presStyleCnt="6" custLinFactNeighborX="431">
        <dgm:presLayoutVars>
          <dgm:chMax val="0"/>
          <dgm:bulletEnabled val="1"/>
        </dgm:presLayoutVars>
      </dgm:prSet>
      <dgm:spPr/>
      <dgm:t>
        <a:bodyPr/>
        <a:lstStyle/>
        <a:p>
          <a:endParaRPr lang="ru-RU"/>
        </a:p>
      </dgm:t>
    </dgm:pt>
    <dgm:pt modelId="{AF8C6B54-69F4-4A4D-AF35-E7ED1D97E87D}" type="pres">
      <dgm:prSet presAssocID="{AC610647-9C8D-4A9C-B3E5-81533F6D00F0}" presName="sibTrans" presStyleLbl="sibTrans2D1" presStyleIdx="2" presStyleCnt="6"/>
      <dgm:spPr/>
      <dgm:t>
        <a:bodyPr/>
        <a:lstStyle/>
        <a:p>
          <a:endParaRPr lang="ru-RU"/>
        </a:p>
      </dgm:t>
    </dgm:pt>
    <dgm:pt modelId="{7BDB7FDF-9854-4E7E-A98B-5B881351E079}" type="pres">
      <dgm:prSet presAssocID="{F8CEFCDC-6841-42BD-88A1-6E28A40BB25B}" presName="child" presStyleLbl="alignAccFollowNode1" presStyleIdx="2" presStyleCnt="6">
        <dgm:presLayoutVars>
          <dgm:chMax val="0"/>
          <dgm:bulletEnabled val="1"/>
        </dgm:presLayoutVars>
      </dgm:prSet>
      <dgm:spPr/>
      <dgm:t>
        <a:bodyPr/>
        <a:lstStyle/>
        <a:p>
          <a:endParaRPr lang="ru-RU"/>
        </a:p>
      </dgm:t>
    </dgm:pt>
    <dgm:pt modelId="{660D9241-4AB6-4F85-887D-F24F6358B26A}" type="pres">
      <dgm:prSet presAssocID="{098C58AE-27CD-4154-A6BD-45A497BE95D5}" presName="hSp" presStyleCnt="0"/>
      <dgm:spPr/>
      <dgm:t>
        <a:bodyPr/>
        <a:lstStyle/>
        <a:p>
          <a:endParaRPr lang="ru-RU"/>
        </a:p>
      </dgm:t>
    </dgm:pt>
    <dgm:pt modelId="{E4736745-9AE5-49EC-AA4D-EA7070CA6EDB}" type="pres">
      <dgm:prSet presAssocID="{73EE0C27-F910-406D-A3F2-714A23830512}" presName="vertFlow" presStyleCnt="0"/>
      <dgm:spPr/>
      <dgm:t>
        <a:bodyPr/>
        <a:lstStyle/>
        <a:p>
          <a:endParaRPr lang="ru-RU"/>
        </a:p>
      </dgm:t>
    </dgm:pt>
    <dgm:pt modelId="{8B5D26B4-BAE7-4869-BA9D-B985B0F587BC}" type="pres">
      <dgm:prSet presAssocID="{73EE0C27-F910-406D-A3F2-714A23830512}" presName="header" presStyleLbl="node1" presStyleIdx="1" presStyleCnt="2"/>
      <dgm:spPr/>
      <dgm:t>
        <a:bodyPr/>
        <a:lstStyle/>
        <a:p>
          <a:endParaRPr lang="ru-RU"/>
        </a:p>
      </dgm:t>
    </dgm:pt>
    <dgm:pt modelId="{2E905C4E-102C-4FD1-9597-055AF7F5B3CB}" type="pres">
      <dgm:prSet presAssocID="{9C57E433-2DF1-4253-AB31-DA78831C4A6E}" presName="parTrans" presStyleLbl="sibTrans2D1" presStyleIdx="3" presStyleCnt="6"/>
      <dgm:spPr/>
      <dgm:t>
        <a:bodyPr/>
        <a:lstStyle/>
        <a:p>
          <a:endParaRPr lang="ru-RU"/>
        </a:p>
      </dgm:t>
    </dgm:pt>
    <dgm:pt modelId="{BBE715C3-8FC8-4F16-81B0-4D7FEF86C1F5}" type="pres">
      <dgm:prSet presAssocID="{B80C2994-4D12-4C3C-989C-2B5D056524DA}" presName="child" presStyleLbl="alignAccFollowNode1" presStyleIdx="3" presStyleCnt="6">
        <dgm:presLayoutVars>
          <dgm:chMax val="0"/>
          <dgm:bulletEnabled val="1"/>
        </dgm:presLayoutVars>
      </dgm:prSet>
      <dgm:spPr/>
      <dgm:t>
        <a:bodyPr/>
        <a:lstStyle/>
        <a:p>
          <a:endParaRPr lang="ru-RU"/>
        </a:p>
      </dgm:t>
    </dgm:pt>
    <dgm:pt modelId="{23C1F515-83C7-4FC3-A37E-B53ABD259F27}" type="pres">
      <dgm:prSet presAssocID="{0B08617C-76D2-4E3F-877C-03CF32C6A0CB}" presName="sibTrans" presStyleLbl="sibTrans2D1" presStyleIdx="4" presStyleCnt="6"/>
      <dgm:spPr/>
      <dgm:t>
        <a:bodyPr/>
        <a:lstStyle/>
        <a:p>
          <a:endParaRPr lang="ru-RU"/>
        </a:p>
      </dgm:t>
    </dgm:pt>
    <dgm:pt modelId="{C5390EAF-E306-43AD-B330-F2F09E0B95CB}" type="pres">
      <dgm:prSet presAssocID="{6F2C733F-23D1-40FC-A3B8-8A6953106C46}" presName="child" presStyleLbl="alignAccFollowNode1" presStyleIdx="4" presStyleCnt="6">
        <dgm:presLayoutVars>
          <dgm:chMax val="0"/>
          <dgm:bulletEnabled val="1"/>
        </dgm:presLayoutVars>
      </dgm:prSet>
      <dgm:spPr/>
      <dgm:t>
        <a:bodyPr/>
        <a:lstStyle/>
        <a:p>
          <a:endParaRPr lang="ru-RU"/>
        </a:p>
      </dgm:t>
    </dgm:pt>
    <dgm:pt modelId="{629D48FD-B764-425D-BE10-2C256504BF98}" type="pres">
      <dgm:prSet presAssocID="{FE595C30-8C03-4EB9-8E85-96A44DAE7FBE}" presName="sibTrans" presStyleLbl="sibTrans2D1" presStyleIdx="5" presStyleCnt="6"/>
      <dgm:spPr/>
      <dgm:t>
        <a:bodyPr/>
        <a:lstStyle/>
        <a:p>
          <a:endParaRPr lang="ru-RU"/>
        </a:p>
      </dgm:t>
    </dgm:pt>
    <dgm:pt modelId="{B9C01728-CB70-4CF8-9569-DEA391937149}" type="pres">
      <dgm:prSet presAssocID="{5BFB0B7E-7AD6-4683-8845-2030B6F4EEA7}" presName="child" presStyleLbl="alignAccFollowNode1" presStyleIdx="5" presStyleCnt="6">
        <dgm:presLayoutVars>
          <dgm:chMax val="0"/>
          <dgm:bulletEnabled val="1"/>
        </dgm:presLayoutVars>
      </dgm:prSet>
      <dgm:spPr/>
      <dgm:t>
        <a:bodyPr/>
        <a:lstStyle/>
        <a:p>
          <a:endParaRPr lang="ru-RU"/>
        </a:p>
      </dgm:t>
    </dgm:pt>
  </dgm:ptLst>
  <dgm:cxnLst>
    <dgm:cxn modelId="{77B232AD-6637-4F39-809C-B28CE23385E6}" type="presOf" srcId="{73EE0C27-F910-406D-A3F2-714A23830512}" destId="{8B5D26B4-BAE7-4869-BA9D-B985B0F587BC}" srcOrd="0" destOrd="0" presId="urn:microsoft.com/office/officeart/2005/8/layout/lProcess1"/>
    <dgm:cxn modelId="{951A6617-7F47-40AF-A9B0-DEE02139D3C7}" type="presOf" srcId="{F9EC6CC8-2C3B-46BC-99E3-78BE40DDDD86}" destId="{C37FEB80-14A5-482A-93B4-5D6226178A05}" srcOrd="0" destOrd="0" presId="urn:microsoft.com/office/officeart/2005/8/layout/lProcess1"/>
    <dgm:cxn modelId="{857DB104-FB24-4614-A070-FF1672024558}" type="presOf" srcId="{88A5C99D-1D72-47FB-BAD7-5102E023530C}" destId="{7503C5AF-079A-43D7-86FF-8F45C9DAC24E}" srcOrd="0" destOrd="0" presId="urn:microsoft.com/office/officeart/2005/8/layout/lProcess1"/>
    <dgm:cxn modelId="{C2BEC1C7-DA44-4704-AC7A-67B27EAB200A}" type="presOf" srcId="{AC610647-9C8D-4A9C-B3E5-81533F6D00F0}" destId="{AF8C6B54-69F4-4A4D-AF35-E7ED1D97E87D}" srcOrd="0" destOrd="0" presId="urn:microsoft.com/office/officeart/2005/8/layout/lProcess1"/>
    <dgm:cxn modelId="{5DA975FB-7CFB-4423-AC76-4DB228626E85}" type="presOf" srcId="{F8CEFCDC-6841-42BD-88A1-6E28A40BB25B}" destId="{7BDB7FDF-9854-4E7E-A98B-5B881351E079}" srcOrd="0" destOrd="0" presId="urn:microsoft.com/office/officeart/2005/8/layout/lProcess1"/>
    <dgm:cxn modelId="{576BAFEB-BBBF-4364-A4AE-008E99F242FD}" type="presOf" srcId="{FE595C30-8C03-4EB9-8E85-96A44DAE7FBE}" destId="{629D48FD-B764-425D-BE10-2C256504BF98}" srcOrd="0" destOrd="0" presId="urn:microsoft.com/office/officeart/2005/8/layout/lProcess1"/>
    <dgm:cxn modelId="{77F9D479-D2B4-4090-B93A-E31019DC423C}" type="presOf" srcId="{6F2C733F-23D1-40FC-A3B8-8A6953106C46}" destId="{C5390EAF-E306-43AD-B330-F2F09E0B95CB}" srcOrd="0" destOrd="0" presId="urn:microsoft.com/office/officeart/2005/8/layout/lProcess1"/>
    <dgm:cxn modelId="{4ED57A1D-D723-4C7E-AA76-375FCCF71007}" type="presOf" srcId="{B80C2994-4D12-4C3C-989C-2B5D056524DA}" destId="{BBE715C3-8FC8-4F16-81B0-4D7FEF86C1F5}" srcOrd="0" destOrd="0" presId="urn:microsoft.com/office/officeart/2005/8/layout/lProcess1"/>
    <dgm:cxn modelId="{190568AA-DEB6-43F5-9975-7DC588C3EE74}" srcId="{098C58AE-27CD-4154-A6BD-45A497BE95D5}" destId="{0AC73F04-7FBB-4367-B9CB-BF3131D1E764}" srcOrd="0" destOrd="0" parTransId="{88A5C99D-1D72-47FB-BAD7-5102E023530C}" sibTransId="{C84DDC91-2EE0-442D-A878-C361CC12B68D}"/>
    <dgm:cxn modelId="{99B336F6-8090-4905-BBE0-F0A2311D95B5}" srcId="{098C58AE-27CD-4154-A6BD-45A497BE95D5}" destId="{F8CEFCDC-6841-42BD-88A1-6E28A40BB25B}" srcOrd="2" destOrd="0" parTransId="{36310472-54BD-4A75-A030-627DDC3ACB6C}" sibTransId="{CDAA8F62-5302-480C-8086-5B46E357EC5B}"/>
    <dgm:cxn modelId="{6707A2EB-0A50-4DC2-A446-08D3257A5583}" type="presOf" srcId="{9C57E433-2DF1-4253-AB31-DA78831C4A6E}" destId="{2E905C4E-102C-4FD1-9597-055AF7F5B3CB}" srcOrd="0" destOrd="0" presId="urn:microsoft.com/office/officeart/2005/8/layout/lProcess1"/>
    <dgm:cxn modelId="{14467A09-4428-4F86-8B6F-E5697C04E152}" srcId="{451FBD30-352C-4850-A1DA-FF08FD049395}" destId="{73EE0C27-F910-406D-A3F2-714A23830512}" srcOrd="1" destOrd="0" parTransId="{615D8936-A232-4C38-86C0-7E4AF6D5F56E}" sibTransId="{9820F304-5799-48DC-89A3-B7E27CB0259E}"/>
    <dgm:cxn modelId="{4A12B195-9F10-4EF9-B3AC-9E5667E5F02E}" srcId="{098C58AE-27CD-4154-A6BD-45A497BE95D5}" destId="{F9EC6CC8-2C3B-46BC-99E3-78BE40DDDD86}" srcOrd="1" destOrd="0" parTransId="{F2F0AEF3-94CB-4946-AFA2-037A5F8ABE70}" sibTransId="{AC610647-9C8D-4A9C-B3E5-81533F6D00F0}"/>
    <dgm:cxn modelId="{74BE436A-E00A-4963-BF81-ADD12FF3960A}" type="presOf" srcId="{C84DDC91-2EE0-442D-A878-C361CC12B68D}" destId="{B022DDFE-B807-447A-93D6-C2214BD68780}" srcOrd="0" destOrd="0" presId="urn:microsoft.com/office/officeart/2005/8/layout/lProcess1"/>
    <dgm:cxn modelId="{6C1872FE-C2D2-4612-A148-A49031E13CE2}" type="presOf" srcId="{451FBD30-352C-4850-A1DA-FF08FD049395}" destId="{CEA270F0-A065-4774-B09D-37E2C91D305B}" srcOrd="0" destOrd="0" presId="urn:microsoft.com/office/officeart/2005/8/layout/lProcess1"/>
    <dgm:cxn modelId="{E8180659-E8F3-4485-8B55-B15314E6CB46}" type="presOf" srcId="{098C58AE-27CD-4154-A6BD-45A497BE95D5}" destId="{F2BEB827-9A05-4D8A-8FB1-CE4895D1B8CF}" srcOrd="0" destOrd="0" presId="urn:microsoft.com/office/officeart/2005/8/layout/lProcess1"/>
    <dgm:cxn modelId="{904D21BF-BE46-47A3-9CA4-07671EEED5B0}" srcId="{451FBD30-352C-4850-A1DA-FF08FD049395}" destId="{098C58AE-27CD-4154-A6BD-45A497BE95D5}" srcOrd="0" destOrd="0" parTransId="{7BEA746C-701C-4662-A259-2752B40BAA72}" sibTransId="{4E0B377E-19CA-46E8-A389-F5BF89BE55F8}"/>
    <dgm:cxn modelId="{EB8BFA52-450F-40E4-8F14-48D511DB6E03}" srcId="{73EE0C27-F910-406D-A3F2-714A23830512}" destId="{5BFB0B7E-7AD6-4683-8845-2030B6F4EEA7}" srcOrd="2" destOrd="0" parTransId="{879F9D82-9D79-4971-A99F-733BBEC4D483}" sibTransId="{125085C9-055D-4D06-BEE7-4B2B08EC0352}"/>
    <dgm:cxn modelId="{321840A7-623F-4E8A-B649-43CD2B8E1CBF}" srcId="{73EE0C27-F910-406D-A3F2-714A23830512}" destId="{6F2C733F-23D1-40FC-A3B8-8A6953106C46}" srcOrd="1" destOrd="0" parTransId="{90524735-5F44-484F-B1D2-4998D37D4476}" sibTransId="{FE595C30-8C03-4EB9-8E85-96A44DAE7FBE}"/>
    <dgm:cxn modelId="{F7287AF9-3058-4624-AAFE-0023793BE494}" type="presOf" srcId="{0B08617C-76D2-4E3F-877C-03CF32C6A0CB}" destId="{23C1F515-83C7-4FC3-A37E-B53ABD259F27}" srcOrd="0" destOrd="0" presId="urn:microsoft.com/office/officeart/2005/8/layout/lProcess1"/>
    <dgm:cxn modelId="{056BEBE7-0188-4946-AC4D-A637E2B1A3C1}" type="presOf" srcId="{0AC73F04-7FBB-4367-B9CB-BF3131D1E764}" destId="{6D40F5B3-C549-41EE-985B-DF58D047C7A7}" srcOrd="0" destOrd="0" presId="urn:microsoft.com/office/officeart/2005/8/layout/lProcess1"/>
    <dgm:cxn modelId="{789881F0-76AA-4E92-9F51-9FF499BD813D}" srcId="{73EE0C27-F910-406D-A3F2-714A23830512}" destId="{B80C2994-4D12-4C3C-989C-2B5D056524DA}" srcOrd="0" destOrd="0" parTransId="{9C57E433-2DF1-4253-AB31-DA78831C4A6E}" sibTransId="{0B08617C-76D2-4E3F-877C-03CF32C6A0CB}"/>
    <dgm:cxn modelId="{4111C92E-C783-4546-A3E1-827C972FB7C2}" type="presOf" srcId="{5BFB0B7E-7AD6-4683-8845-2030B6F4EEA7}" destId="{B9C01728-CB70-4CF8-9569-DEA391937149}" srcOrd="0" destOrd="0" presId="urn:microsoft.com/office/officeart/2005/8/layout/lProcess1"/>
    <dgm:cxn modelId="{DD0E4F01-E772-496F-AD23-4E6212E88E7C}" type="presParOf" srcId="{CEA270F0-A065-4774-B09D-37E2C91D305B}" destId="{17B35A3A-D270-44F6-AE2E-8E13858AA8DD}" srcOrd="0" destOrd="0" presId="urn:microsoft.com/office/officeart/2005/8/layout/lProcess1"/>
    <dgm:cxn modelId="{90D8C63B-48FA-4793-A8C3-F552C3ABB0EE}" type="presParOf" srcId="{17B35A3A-D270-44F6-AE2E-8E13858AA8DD}" destId="{F2BEB827-9A05-4D8A-8FB1-CE4895D1B8CF}" srcOrd="0" destOrd="0" presId="urn:microsoft.com/office/officeart/2005/8/layout/lProcess1"/>
    <dgm:cxn modelId="{E72B1297-C833-43AF-B0FB-F990103B957A}" type="presParOf" srcId="{17B35A3A-D270-44F6-AE2E-8E13858AA8DD}" destId="{7503C5AF-079A-43D7-86FF-8F45C9DAC24E}" srcOrd="1" destOrd="0" presId="urn:microsoft.com/office/officeart/2005/8/layout/lProcess1"/>
    <dgm:cxn modelId="{68849E07-F551-40D3-9A91-7CEF44BD9E43}" type="presParOf" srcId="{17B35A3A-D270-44F6-AE2E-8E13858AA8DD}" destId="{6D40F5B3-C549-41EE-985B-DF58D047C7A7}" srcOrd="2" destOrd="0" presId="urn:microsoft.com/office/officeart/2005/8/layout/lProcess1"/>
    <dgm:cxn modelId="{C3FEE705-8197-40D5-B8E4-6D26432D6E5B}" type="presParOf" srcId="{17B35A3A-D270-44F6-AE2E-8E13858AA8DD}" destId="{B022DDFE-B807-447A-93D6-C2214BD68780}" srcOrd="3" destOrd="0" presId="urn:microsoft.com/office/officeart/2005/8/layout/lProcess1"/>
    <dgm:cxn modelId="{78317262-5E68-4FDF-8538-AD261D588173}" type="presParOf" srcId="{17B35A3A-D270-44F6-AE2E-8E13858AA8DD}" destId="{C37FEB80-14A5-482A-93B4-5D6226178A05}" srcOrd="4" destOrd="0" presId="urn:microsoft.com/office/officeart/2005/8/layout/lProcess1"/>
    <dgm:cxn modelId="{D29FDE56-F5CB-4606-A3E8-CA142C0CF21F}" type="presParOf" srcId="{17B35A3A-D270-44F6-AE2E-8E13858AA8DD}" destId="{AF8C6B54-69F4-4A4D-AF35-E7ED1D97E87D}" srcOrd="5" destOrd="0" presId="urn:microsoft.com/office/officeart/2005/8/layout/lProcess1"/>
    <dgm:cxn modelId="{F9A2FB39-A723-4A69-9747-124B091C2924}" type="presParOf" srcId="{17B35A3A-D270-44F6-AE2E-8E13858AA8DD}" destId="{7BDB7FDF-9854-4E7E-A98B-5B881351E079}" srcOrd="6" destOrd="0" presId="urn:microsoft.com/office/officeart/2005/8/layout/lProcess1"/>
    <dgm:cxn modelId="{52538D44-842B-4C8C-ABC6-CBCCD240A47D}" type="presParOf" srcId="{CEA270F0-A065-4774-B09D-37E2C91D305B}" destId="{660D9241-4AB6-4F85-887D-F24F6358B26A}" srcOrd="1" destOrd="0" presId="urn:microsoft.com/office/officeart/2005/8/layout/lProcess1"/>
    <dgm:cxn modelId="{FF9D7D37-B611-461A-A9B9-A7DC510ECEA0}" type="presParOf" srcId="{CEA270F0-A065-4774-B09D-37E2C91D305B}" destId="{E4736745-9AE5-49EC-AA4D-EA7070CA6EDB}" srcOrd="2" destOrd="0" presId="urn:microsoft.com/office/officeart/2005/8/layout/lProcess1"/>
    <dgm:cxn modelId="{15A74C34-F010-4378-83CA-3C2C8C54FEFB}" type="presParOf" srcId="{E4736745-9AE5-49EC-AA4D-EA7070CA6EDB}" destId="{8B5D26B4-BAE7-4869-BA9D-B985B0F587BC}" srcOrd="0" destOrd="0" presId="urn:microsoft.com/office/officeart/2005/8/layout/lProcess1"/>
    <dgm:cxn modelId="{A41847E2-6392-4650-AA29-8D7D70CE0EA1}" type="presParOf" srcId="{E4736745-9AE5-49EC-AA4D-EA7070CA6EDB}" destId="{2E905C4E-102C-4FD1-9597-055AF7F5B3CB}" srcOrd="1" destOrd="0" presId="urn:microsoft.com/office/officeart/2005/8/layout/lProcess1"/>
    <dgm:cxn modelId="{865482E3-6DA8-41A0-B0D0-D998F4121CC3}" type="presParOf" srcId="{E4736745-9AE5-49EC-AA4D-EA7070CA6EDB}" destId="{BBE715C3-8FC8-4F16-81B0-4D7FEF86C1F5}" srcOrd="2" destOrd="0" presId="urn:microsoft.com/office/officeart/2005/8/layout/lProcess1"/>
    <dgm:cxn modelId="{1A9576E4-FE77-4A9B-9DE8-47CC8CECE1F6}" type="presParOf" srcId="{E4736745-9AE5-49EC-AA4D-EA7070CA6EDB}" destId="{23C1F515-83C7-4FC3-A37E-B53ABD259F27}" srcOrd="3" destOrd="0" presId="urn:microsoft.com/office/officeart/2005/8/layout/lProcess1"/>
    <dgm:cxn modelId="{1DBE0E18-446B-431A-82D9-20504D8C936F}" type="presParOf" srcId="{E4736745-9AE5-49EC-AA4D-EA7070CA6EDB}" destId="{C5390EAF-E306-43AD-B330-F2F09E0B95CB}" srcOrd="4" destOrd="0" presId="urn:microsoft.com/office/officeart/2005/8/layout/lProcess1"/>
    <dgm:cxn modelId="{02CE4440-02AA-433E-8ECA-8D2A42DA9109}" type="presParOf" srcId="{E4736745-9AE5-49EC-AA4D-EA7070CA6EDB}" destId="{629D48FD-B764-425D-BE10-2C256504BF98}" srcOrd="5" destOrd="0" presId="urn:microsoft.com/office/officeart/2005/8/layout/lProcess1"/>
    <dgm:cxn modelId="{8CA42FD7-A83E-4E15-9E42-3BE4C26DD4EB}" type="presParOf" srcId="{E4736745-9AE5-49EC-AA4D-EA7070CA6EDB}" destId="{B9C01728-CB70-4CF8-9569-DEA391937149}" srcOrd="6" destOrd="0" presId="urn:microsoft.com/office/officeart/2005/8/layout/lProcess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BEB827-9A05-4D8A-8FB1-CE4895D1B8CF}">
      <dsp:nvSpPr>
        <dsp:cNvPr id="0" name=""/>
        <dsp:cNvSpPr/>
      </dsp:nvSpPr>
      <dsp:spPr>
        <a:xfrm>
          <a:off x="202275" y="221"/>
          <a:ext cx="3193667" cy="798416"/>
        </a:xfrm>
        <a:prstGeom prst="roundRect">
          <a:avLst>
            <a:gd name="adj" fmla="val 10000"/>
          </a:avLst>
        </a:prstGeom>
        <a:solidFill>
          <a:srgbClr val="DC9B78"/>
        </a:solidFill>
        <a:ln w="19050" cap="flat" cmpd="sng" algn="ctr">
          <a:solidFill>
            <a:srgbClr val="FFFFFF"/>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i="0" kern="1200" baseline="0" dirty="0" smtClean="0">
              <a:solidFill>
                <a:srgbClr val="FFFFFF"/>
              </a:solidFill>
              <a:latin typeface="PT Sans Narrow" pitchFamily="34" charset="-52"/>
            </a:rPr>
            <a:t>REPRESENTATION </a:t>
          </a:r>
          <a:endParaRPr lang="ru-RU" sz="2300" b="1" kern="1200" dirty="0">
            <a:solidFill>
              <a:srgbClr val="FFFFFF"/>
            </a:solidFill>
            <a:latin typeface="PT Sans Narrow" pitchFamily="34" charset="-52"/>
          </a:endParaRPr>
        </a:p>
      </dsp:txBody>
      <dsp:txXfrm>
        <a:off x="202275" y="221"/>
        <a:ext cx="3193667" cy="798416"/>
      </dsp:txXfrm>
    </dsp:sp>
    <dsp:sp modelId="{7503C5AF-079A-43D7-86FF-8F45C9DAC24E}">
      <dsp:nvSpPr>
        <dsp:cNvPr id="0" name=""/>
        <dsp:cNvSpPr/>
      </dsp:nvSpPr>
      <dsp:spPr>
        <a:xfrm rot="5356101">
          <a:off x="1736124" y="868499"/>
          <a:ext cx="139734" cy="139722"/>
        </a:xfrm>
        <a:prstGeom prst="rightArrow">
          <a:avLst>
            <a:gd name="adj1" fmla="val 66700"/>
            <a:gd name="adj2" fmla="val 50000"/>
          </a:avLst>
        </a:prstGeom>
        <a:solidFill>
          <a:srgbClr val="F5ECCB"/>
        </a:solidFill>
        <a:ln>
          <a:noFill/>
        </a:ln>
        <a:effectLst/>
      </dsp:spPr>
      <dsp:style>
        <a:lnRef idx="0">
          <a:scrgbClr r="0" g="0" b="0"/>
        </a:lnRef>
        <a:fillRef idx="1">
          <a:scrgbClr r="0" g="0" b="0"/>
        </a:fillRef>
        <a:effectRef idx="1">
          <a:scrgbClr r="0" g="0" b="0"/>
        </a:effectRef>
        <a:fontRef idx="minor">
          <a:schemeClr val="lt1"/>
        </a:fontRef>
      </dsp:style>
    </dsp:sp>
    <dsp:sp modelId="{6D40F5B3-C549-41EE-985B-DF58D047C7A7}">
      <dsp:nvSpPr>
        <dsp:cNvPr id="0" name=""/>
        <dsp:cNvSpPr/>
      </dsp:nvSpPr>
      <dsp:spPr>
        <a:xfrm>
          <a:off x="216040" y="1078084"/>
          <a:ext cx="3193667" cy="798416"/>
        </a:xfrm>
        <a:prstGeom prst="roundRect">
          <a:avLst>
            <a:gd name="adj" fmla="val 10000"/>
          </a:avLst>
        </a:prstGeom>
        <a:solidFill>
          <a:srgbClr val="F5ECCB">
            <a:alpha val="90000"/>
          </a:srgbClr>
        </a:solidFill>
        <a:ln w="400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i="0" kern="1200" baseline="0" dirty="0" smtClean="0">
              <a:solidFill>
                <a:schemeClr val="bg1"/>
              </a:solidFill>
              <a:latin typeface="PT Sans Narrow" pitchFamily="34" charset="-52"/>
            </a:rPr>
            <a:t>Exterior </a:t>
          </a:r>
          <a:endParaRPr lang="ru-RU" sz="2400" b="1" kern="1200" dirty="0">
            <a:solidFill>
              <a:schemeClr val="bg1"/>
            </a:solidFill>
            <a:latin typeface="PT Sans Narrow" pitchFamily="34" charset="-52"/>
          </a:endParaRPr>
        </a:p>
      </dsp:txBody>
      <dsp:txXfrm>
        <a:off x="216040" y="1078084"/>
        <a:ext cx="3193667" cy="798416"/>
      </dsp:txXfrm>
    </dsp:sp>
    <dsp:sp modelId="{B022DDFE-B807-447A-93D6-C2214BD68780}">
      <dsp:nvSpPr>
        <dsp:cNvPr id="0" name=""/>
        <dsp:cNvSpPr/>
      </dsp:nvSpPr>
      <dsp:spPr>
        <a:xfrm rot="5400000">
          <a:off x="1743012" y="1946362"/>
          <a:ext cx="139722" cy="139722"/>
        </a:xfrm>
        <a:prstGeom prst="rightArrow">
          <a:avLst>
            <a:gd name="adj1" fmla="val 66700"/>
            <a:gd name="adj2" fmla="val 50000"/>
          </a:avLst>
        </a:prstGeom>
        <a:solidFill>
          <a:srgbClr val="F5ECCB"/>
        </a:solidFill>
        <a:ln>
          <a:noFill/>
        </a:ln>
        <a:effectLst/>
      </dsp:spPr>
      <dsp:style>
        <a:lnRef idx="0">
          <a:scrgbClr r="0" g="0" b="0"/>
        </a:lnRef>
        <a:fillRef idx="1">
          <a:scrgbClr r="0" g="0" b="0"/>
        </a:fillRef>
        <a:effectRef idx="1">
          <a:scrgbClr r="0" g="0" b="0"/>
        </a:effectRef>
        <a:fontRef idx="minor">
          <a:schemeClr val="lt1"/>
        </a:fontRef>
      </dsp:style>
    </dsp:sp>
    <dsp:sp modelId="{C37FEB80-14A5-482A-93B4-5D6226178A05}">
      <dsp:nvSpPr>
        <dsp:cNvPr id="0" name=""/>
        <dsp:cNvSpPr/>
      </dsp:nvSpPr>
      <dsp:spPr>
        <a:xfrm>
          <a:off x="216040" y="2155946"/>
          <a:ext cx="3193667" cy="798416"/>
        </a:xfrm>
        <a:prstGeom prst="roundRect">
          <a:avLst>
            <a:gd name="adj" fmla="val 10000"/>
          </a:avLst>
        </a:prstGeom>
        <a:solidFill>
          <a:srgbClr val="F5ECCB">
            <a:alpha val="90000"/>
          </a:srgbClr>
        </a:solidFill>
        <a:ln w="400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i="0" kern="1200" baseline="0" dirty="0" smtClean="0">
              <a:solidFill>
                <a:schemeClr val="bg1"/>
              </a:solidFill>
              <a:latin typeface="PT Sans Narrow" pitchFamily="34" charset="-52"/>
            </a:rPr>
            <a:t>Interior </a:t>
          </a:r>
          <a:endParaRPr lang="ru-RU" sz="2400" b="1" kern="1200" dirty="0">
            <a:solidFill>
              <a:schemeClr val="bg1"/>
            </a:solidFill>
            <a:latin typeface="PT Sans Narrow" pitchFamily="34" charset="-52"/>
          </a:endParaRPr>
        </a:p>
      </dsp:txBody>
      <dsp:txXfrm>
        <a:off x="216040" y="2155946"/>
        <a:ext cx="3193667" cy="798416"/>
      </dsp:txXfrm>
    </dsp:sp>
    <dsp:sp modelId="{AF8C6B54-69F4-4A4D-AF35-E7ED1D97E87D}">
      <dsp:nvSpPr>
        <dsp:cNvPr id="0" name=""/>
        <dsp:cNvSpPr/>
      </dsp:nvSpPr>
      <dsp:spPr>
        <a:xfrm rot="5443899">
          <a:off x="1736119" y="3024225"/>
          <a:ext cx="139745" cy="139722"/>
        </a:xfrm>
        <a:prstGeom prst="rightArrow">
          <a:avLst>
            <a:gd name="adj1" fmla="val 66700"/>
            <a:gd name="adj2" fmla="val 50000"/>
          </a:avLst>
        </a:prstGeom>
        <a:solidFill>
          <a:srgbClr val="F5ECCB"/>
        </a:solidFill>
        <a:ln>
          <a:noFill/>
        </a:ln>
        <a:effectLst/>
      </dsp:spPr>
      <dsp:style>
        <a:lnRef idx="0">
          <a:scrgbClr r="0" g="0" b="0"/>
        </a:lnRef>
        <a:fillRef idx="1">
          <a:scrgbClr r="0" g="0" b="0"/>
        </a:fillRef>
        <a:effectRef idx="1">
          <a:scrgbClr r="0" g="0" b="0"/>
        </a:effectRef>
        <a:fontRef idx="minor">
          <a:schemeClr val="lt1"/>
        </a:fontRef>
      </dsp:style>
    </dsp:sp>
    <dsp:sp modelId="{7BDB7FDF-9854-4E7E-A98B-5B881351E079}">
      <dsp:nvSpPr>
        <dsp:cNvPr id="0" name=""/>
        <dsp:cNvSpPr/>
      </dsp:nvSpPr>
      <dsp:spPr>
        <a:xfrm>
          <a:off x="202275" y="3233809"/>
          <a:ext cx="3193667" cy="798416"/>
        </a:xfrm>
        <a:prstGeom prst="roundRect">
          <a:avLst>
            <a:gd name="adj" fmla="val 10000"/>
          </a:avLst>
        </a:prstGeom>
        <a:solidFill>
          <a:srgbClr val="F5ECCB">
            <a:alpha val="90000"/>
          </a:srgbClr>
        </a:solidFill>
        <a:ln w="400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i="0" kern="1200" baseline="0" dirty="0" smtClean="0">
              <a:solidFill>
                <a:schemeClr val="bg1"/>
              </a:solidFill>
              <a:latin typeface="PT Sans Narrow" pitchFamily="34" charset="-52"/>
            </a:rPr>
            <a:t>Key’s object features</a:t>
          </a:r>
          <a:endParaRPr lang="ru-RU" sz="2400" b="1" i="0" kern="1200" baseline="0" dirty="0">
            <a:solidFill>
              <a:schemeClr val="bg1"/>
            </a:solidFill>
            <a:latin typeface="PT Sans Narrow" pitchFamily="34" charset="-52"/>
          </a:endParaRPr>
        </a:p>
      </dsp:txBody>
      <dsp:txXfrm>
        <a:off x="202275" y="3233809"/>
        <a:ext cx="3193667" cy="798416"/>
      </dsp:txXfrm>
    </dsp:sp>
    <dsp:sp modelId="{8B5D26B4-BAE7-4869-BA9D-B985B0F587BC}">
      <dsp:nvSpPr>
        <dsp:cNvPr id="0" name=""/>
        <dsp:cNvSpPr/>
      </dsp:nvSpPr>
      <dsp:spPr>
        <a:xfrm>
          <a:off x="3843056" y="221"/>
          <a:ext cx="3193667" cy="798416"/>
        </a:xfrm>
        <a:prstGeom prst="roundRect">
          <a:avLst>
            <a:gd name="adj" fmla="val 10000"/>
          </a:avLst>
        </a:prstGeom>
        <a:solidFill>
          <a:srgbClr val="DC9B78"/>
        </a:solidFill>
        <a:ln w="19050" cap="flat" cmpd="sng" algn="ctr">
          <a:solidFill>
            <a:srgbClr val="FFFFFF"/>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i="0" kern="1200" baseline="0" dirty="0" smtClean="0">
              <a:solidFill>
                <a:srgbClr val="FFFFFF"/>
              </a:solidFill>
              <a:latin typeface="PT Sans Narrow" pitchFamily="34" charset="-52"/>
            </a:rPr>
            <a:t>3D APPLICATION DEVELOPMENT FOR </a:t>
          </a:r>
          <a:endParaRPr lang="ru-RU" sz="2300" b="1" kern="1200" dirty="0">
            <a:solidFill>
              <a:srgbClr val="FFFFFF"/>
            </a:solidFill>
            <a:latin typeface="PT Sans Narrow" pitchFamily="34" charset="-52"/>
          </a:endParaRPr>
        </a:p>
      </dsp:txBody>
      <dsp:txXfrm>
        <a:off x="3843056" y="221"/>
        <a:ext cx="3193667" cy="798416"/>
      </dsp:txXfrm>
    </dsp:sp>
    <dsp:sp modelId="{2E905C4E-102C-4FD1-9597-055AF7F5B3CB}">
      <dsp:nvSpPr>
        <dsp:cNvPr id="0" name=""/>
        <dsp:cNvSpPr/>
      </dsp:nvSpPr>
      <dsp:spPr>
        <a:xfrm rot="5400000">
          <a:off x="5370028" y="868499"/>
          <a:ext cx="139722" cy="139722"/>
        </a:xfrm>
        <a:prstGeom prst="rightArrow">
          <a:avLst>
            <a:gd name="adj1" fmla="val 66700"/>
            <a:gd name="adj2" fmla="val 50000"/>
          </a:avLst>
        </a:prstGeom>
        <a:solidFill>
          <a:srgbClr val="F5ECCB"/>
        </a:solidFill>
        <a:ln>
          <a:noFill/>
        </a:ln>
        <a:effectLst/>
      </dsp:spPr>
      <dsp:style>
        <a:lnRef idx="0">
          <a:scrgbClr r="0" g="0" b="0"/>
        </a:lnRef>
        <a:fillRef idx="1">
          <a:scrgbClr r="0" g="0" b="0"/>
        </a:fillRef>
        <a:effectRef idx="1">
          <a:scrgbClr r="0" g="0" b="0"/>
        </a:effectRef>
        <a:fontRef idx="minor">
          <a:schemeClr val="lt1"/>
        </a:fontRef>
      </dsp:style>
    </dsp:sp>
    <dsp:sp modelId="{BBE715C3-8FC8-4F16-81B0-4D7FEF86C1F5}">
      <dsp:nvSpPr>
        <dsp:cNvPr id="0" name=""/>
        <dsp:cNvSpPr/>
      </dsp:nvSpPr>
      <dsp:spPr>
        <a:xfrm>
          <a:off x="3843056" y="1078084"/>
          <a:ext cx="3193667" cy="798416"/>
        </a:xfrm>
        <a:prstGeom prst="roundRect">
          <a:avLst>
            <a:gd name="adj" fmla="val 10000"/>
          </a:avLst>
        </a:prstGeom>
        <a:solidFill>
          <a:srgbClr val="F5ECCB">
            <a:alpha val="90000"/>
          </a:srgbClr>
        </a:solidFill>
        <a:ln w="400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i="0" kern="1200" baseline="0" dirty="0" smtClean="0">
              <a:solidFill>
                <a:schemeClr val="bg1"/>
              </a:solidFill>
              <a:latin typeface="PT Sans Narrow" pitchFamily="34" charset="-52"/>
            </a:rPr>
            <a:t>Websites</a:t>
          </a:r>
          <a:endParaRPr lang="ru-RU" sz="2400" b="1" kern="1200" dirty="0">
            <a:solidFill>
              <a:schemeClr val="bg1"/>
            </a:solidFill>
            <a:latin typeface="PT Sans Narrow" pitchFamily="34" charset="-52"/>
          </a:endParaRPr>
        </a:p>
      </dsp:txBody>
      <dsp:txXfrm>
        <a:off x="3843056" y="1078084"/>
        <a:ext cx="3193667" cy="798416"/>
      </dsp:txXfrm>
    </dsp:sp>
    <dsp:sp modelId="{23C1F515-83C7-4FC3-A37E-B53ABD259F27}">
      <dsp:nvSpPr>
        <dsp:cNvPr id="0" name=""/>
        <dsp:cNvSpPr/>
      </dsp:nvSpPr>
      <dsp:spPr>
        <a:xfrm rot="5400000">
          <a:off x="5370028" y="1946362"/>
          <a:ext cx="139722" cy="139722"/>
        </a:xfrm>
        <a:prstGeom prst="rightArrow">
          <a:avLst>
            <a:gd name="adj1" fmla="val 66700"/>
            <a:gd name="adj2" fmla="val 50000"/>
          </a:avLst>
        </a:prstGeom>
        <a:solidFill>
          <a:srgbClr val="F5ECCB"/>
        </a:solidFill>
        <a:ln>
          <a:noFill/>
        </a:ln>
        <a:effectLst/>
      </dsp:spPr>
      <dsp:style>
        <a:lnRef idx="0">
          <a:scrgbClr r="0" g="0" b="0"/>
        </a:lnRef>
        <a:fillRef idx="1">
          <a:scrgbClr r="0" g="0" b="0"/>
        </a:fillRef>
        <a:effectRef idx="1">
          <a:scrgbClr r="0" g="0" b="0"/>
        </a:effectRef>
        <a:fontRef idx="minor">
          <a:schemeClr val="lt1"/>
        </a:fontRef>
      </dsp:style>
    </dsp:sp>
    <dsp:sp modelId="{C5390EAF-E306-43AD-B330-F2F09E0B95CB}">
      <dsp:nvSpPr>
        <dsp:cNvPr id="0" name=""/>
        <dsp:cNvSpPr/>
      </dsp:nvSpPr>
      <dsp:spPr>
        <a:xfrm>
          <a:off x="3843056" y="2155946"/>
          <a:ext cx="3193667" cy="798416"/>
        </a:xfrm>
        <a:prstGeom prst="roundRect">
          <a:avLst>
            <a:gd name="adj" fmla="val 10000"/>
          </a:avLst>
        </a:prstGeom>
        <a:solidFill>
          <a:srgbClr val="F5ECCB">
            <a:alpha val="90000"/>
          </a:srgbClr>
        </a:solidFill>
        <a:ln w="400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i="0" kern="1200" baseline="0" dirty="0" smtClean="0">
              <a:solidFill>
                <a:schemeClr val="bg1"/>
              </a:solidFill>
              <a:latin typeface="PT Sans Narrow" pitchFamily="34" charset="-52"/>
            </a:rPr>
            <a:t>Museum’s PC</a:t>
          </a:r>
          <a:endParaRPr lang="ru-RU" sz="2400" b="1" kern="1200" dirty="0">
            <a:solidFill>
              <a:schemeClr val="bg1"/>
            </a:solidFill>
            <a:latin typeface="PT Sans Narrow" pitchFamily="34" charset="-52"/>
          </a:endParaRPr>
        </a:p>
      </dsp:txBody>
      <dsp:txXfrm>
        <a:off x="3843056" y="2155946"/>
        <a:ext cx="3193667" cy="798416"/>
      </dsp:txXfrm>
    </dsp:sp>
    <dsp:sp modelId="{629D48FD-B764-425D-BE10-2C256504BF98}">
      <dsp:nvSpPr>
        <dsp:cNvPr id="0" name=""/>
        <dsp:cNvSpPr/>
      </dsp:nvSpPr>
      <dsp:spPr>
        <a:xfrm rot="5400000">
          <a:off x="5370028" y="3024225"/>
          <a:ext cx="139722" cy="139722"/>
        </a:xfrm>
        <a:prstGeom prst="rightArrow">
          <a:avLst>
            <a:gd name="adj1" fmla="val 66700"/>
            <a:gd name="adj2" fmla="val 50000"/>
          </a:avLst>
        </a:prstGeom>
        <a:solidFill>
          <a:srgbClr val="F5ECCB"/>
        </a:solidFill>
        <a:ln>
          <a:noFill/>
        </a:ln>
        <a:effectLst/>
      </dsp:spPr>
      <dsp:style>
        <a:lnRef idx="0">
          <a:scrgbClr r="0" g="0" b="0"/>
        </a:lnRef>
        <a:fillRef idx="1">
          <a:scrgbClr r="0" g="0" b="0"/>
        </a:fillRef>
        <a:effectRef idx="1">
          <a:scrgbClr r="0" g="0" b="0"/>
        </a:effectRef>
        <a:fontRef idx="minor">
          <a:schemeClr val="lt1"/>
        </a:fontRef>
      </dsp:style>
    </dsp:sp>
    <dsp:sp modelId="{B9C01728-CB70-4CF8-9569-DEA391937149}">
      <dsp:nvSpPr>
        <dsp:cNvPr id="0" name=""/>
        <dsp:cNvSpPr/>
      </dsp:nvSpPr>
      <dsp:spPr>
        <a:xfrm>
          <a:off x="3843056" y="3233809"/>
          <a:ext cx="3193667" cy="798416"/>
        </a:xfrm>
        <a:prstGeom prst="roundRect">
          <a:avLst>
            <a:gd name="adj" fmla="val 10000"/>
          </a:avLst>
        </a:prstGeom>
        <a:solidFill>
          <a:srgbClr val="F5ECCB">
            <a:alpha val="90000"/>
          </a:srgbClr>
        </a:solidFill>
        <a:ln w="400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i="0" kern="1200" baseline="0" dirty="0" err="1" smtClean="0">
              <a:solidFill>
                <a:schemeClr val="bg1"/>
              </a:solidFill>
              <a:latin typeface="PT Sans Narrow" pitchFamily="34" charset="-52"/>
            </a:rPr>
            <a:t>Smartphones</a:t>
          </a:r>
          <a:endParaRPr lang="ru-RU" sz="2400" b="1" i="0" kern="1200" baseline="0" dirty="0">
            <a:solidFill>
              <a:schemeClr val="bg1"/>
            </a:solidFill>
            <a:latin typeface="PT Sans Narrow" pitchFamily="34" charset="-52"/>
          </a:endParaRPr>
        </a:p>
      </dsp:txBody>
      <dsp:txXfrm>
        <a:off x="3843056" y="3233809"/>
        <a:ext cx="3193667" cy="7984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D7ADB-D1DF-4E8A-9421-1824DE96EDE3}" type="datetimeFigureOut">
              <a:rPr lang="ru-RU" smtClean="0"/>
              <a:pPr/>
              <a:t>11.11.2015</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F2366-C40E-49A5-AFAA-57566CE19CB8}" type="slidenum">
              <a:rPr lang="ru-RU" smtClean="0"/>
              <a:pPr/>
              <a:t>‹#›</a:t>
            </a:fld>
            <a:endParaRPr lang="ru-RU"/>
          </a:p>
        </p:txBody>
      </p:sp>
    </p:spTree>
    <p:extLst>
      <p:ext uri="{BB962C8B-B14F-4D97-AF65-F5344CB8AC3E}">
        <p14:creationId xmlns:p14="http://schemas.microsoft.com/office/powerpoint/2010/main" xmlns="" val="417674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94DF2366-C40E-49A5-AFAA-57566CE19CB8}"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32E2D65-37DD-4852-B7A3-B8D22511396E}" type="slidenum">
              <a:rPr lang="en-US" smtClean="0"/>
              <a:pPr/>
              <a:t>19</a:t>
            </a:fld>
            <a:endParaRPr lang="en-US" smtClean="0"/>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C78D45B-7EDF-4121-B088-D627826368F0}" type="slidenum">
              <a:rPr lang="en-US" smtClean="0"/>
              <a:pPr/>
              <a:t>22</a:t>
            </a:fld>
            <a:endParaRPr lang="en-US" smtClean="0"/>
          </a:p>
        </p:txBody>
      </p:sp>
      <p:sp>
        <p:nvSpPr>
          <p:cNvPr id="57347" name="Rectangle 2"/>
          <p:cNvSpPr>
            <a:spLocks noGrp="1" noRot="1" noChangeAspect="1" noChangeArrowheads="1" noTextEdit="1"/>
          </p:cNvSpPr>
          <p:nvPr>
            <p:ph type="sldImg"/>
          </p:nvPr>
        </p:nvSpPr>
        <p:spPr>
          <a:ln cap="flat"/>
        </p:spPr>
      </p:sp>
      <p:sp>
        <p:nvSpPr>
          <p:cNvPr id="5734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1A8FC4E-C3CC-45F3-9AAB-60D34C29BE80}" type="slidenum">
              <a:rPr lang="en-US" smtClean="0"/>
              <a:pPr/>
              <a:t>11</a:t>
            </a:fld>
            <a:endParaRPr lang="en-US" smtClean="0"/>
          </a:p>
        </p:txBody>
      </p:sp>
      <p:sp>
        <p:nvSpPr>
          <p:cNvPr id="49155" name="Rectangle 2"/>
          <p:cNvSpPr>
            <a:spLocks noGrp="1" noRot="1" noChangeAspect="1" noChangeArrowheads="1" noTextEdit="1"/>
          </p:cNvSpPr>
          <p:nvPr>
            <p:ph type="sldImg"/>
          </p:nvPr>
        </p:nvSpPr>
        <p:spPr>
          <a:ln cap="flat"/>
        </p:spPr>
      </p:sp>
      <p:sp>
        <p:nvSpPr>
          <p:cNvPr id="4915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1A8FC4E-C3CC-45F3-9AAB-60D34C29BE80}" type="slidenum">
              <a:rPr lang="en-US" smtClean="0"/>
              <a:pPr/>
              <a:t>12</a:t>
            </a:fld>
            <a:endParaRPr lang="en-US" smtClean="0"/>
          </a:p>
        </p:txBody>
      </p:sp>
      <p:sp>
        <p:nvSpPr>
          <p:cNvPr id="49155" name="Rectangle 2"/>
          <p:cNvSpPr>
            <a:spLocks noGrp="1" noRot="1" noChangeAspect="1" noChangeArrowheads="1" noTextEdit="1"/>
          </p:cNvSpPr>
          <p:nvPr>
            <p:ph type="sldImg"/>
          </p:nvPr>
        </p:nvSpPr>
        <p:spPr>
          <a:ln cap="flat"/>
        </p:spPr>
      </p:sp>
      <p:sp>
        <p:nvSpPr>
          <p:cNvPr id="4915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1A8FC4E-C3CC-45F3-9AAB-60D34C29BE80}" type="slidenum">
              <a:rPr lang="en-US" smtClean="0"/>
              <a:pPr/>
              <a:t>13</a:t>
            </a:fld>
            <a:endParaRPr lang="en-US" smtClean="0"/>
          </a:p>
        </p:txBody>
      </p:sp>
      <p:sp>
        <p:nvSpPr>
          <p:cNvPr id="49155" name="Rectangle 2"/>
          <p:cNvSpPr>
            <a:spLocks noGrp="1" noRot="1" noChangeAspect="1" noChangeArrowheads="1" noTextEdit="1"/>
          </p:cNvSpPr>
          <p:nvPr>
            <p:ph type="sldImg"/>
          </p:nvPr>
        </p:nvSpPr>
        <p:spPr>
          <a:ln cap="flat"/>
        </p:spPr>
      </p:sp>
      <p:sp>
        <p:nvSpPr>
          <p:cNvPr id="49156"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D44F79A-0A16-4D6D-A4B2-F9966F17B435}" type="slidenum">
              <a:rPr lang="en-US" smtClean="0"/>
              <a:pPr/>
              <a:t>14</a:t>
            </a:fld>
            <a:endParaRPr lang="en-US" smtClean="0"/>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D44F79A-0A16-4D6D-A4B2-F9966F17B435}" type="slidenum">
              <a:rPr lang="en-US" smtClean="0"/>
              <a:pPr/>
              <a:t>15</a:t>
            </a:fld>
            <a:endParaRPr lang="en-US" smtClean="0"/>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C1055BD-095E-4D83-9C5C-700A16CDFC7D}" type="slidenum">
              <a:rPr lang="en-US" smtClean="0"/>
              <a:pPr/>
              <a:t>16</a:t>
            </a:fld>
            <a:endParaRPr lang="en-US" smtClean="0"/>
          </a:p>
        </p:txBody>
      </p:sp>
      <p:sp>
        <p:nvSpPr>
          <p:cNvPr id="61443" name="Rectangle 2"/>
          <p:cNvSpPr>
            <a:spLocks noGrp="1" noRot="1" noChangeAspect="1" noChangeArrowheads="1" noTextEdit="1"/>
          </p:cNvSpPr>
          <p:nvPr>
            <p:ph type="sldImg"/>
          </p:nvPr>
        </p:nvSpPr>
        <p:spPr>
          <a:ln cap="flat"/>
        </p:spPr>
      </p:sp>
      <p:sp>
        <p:nvSpPr>
          <p:cNvPr id="6144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C1055BD-095E-4D83-9C5C-700A16CDFC7D}" type="slidenum">
              <a:rPr lang="en-US" smtClean="0"/>
              <a:pPr/>
              <a:t>17</a:t>
            </a:fld>
            <a:endParaRPr lang="en-US" smtClean="0"/>
          </a:p>
        </p:txBody>
      </p:sp>
      <p:sp>
        <p:nvSpPr>
          <p:cNvPr id="61443" name="Rectangle 2"/>
          <p:cNvSpPr>
            <a:spLocks noGrp="1" noRot="1" noChangeAspect="1" noChangeArrowheads="1" noTextEdit="1"/>
          </p:cNvSpPr>
          <p:nvPr>
            <p:ph type="sldImg"/>
          </p:nvPr>
        </p:nvSpPr>
        <p:spPr>
          <a:ln cap="flat"/>
        </p:spPr>
      </p:sp>
      <p:sp>
        <p:nvSpPr>
          <p:cNvPr id="61444"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32E2D65-37DD-4852-B7A3-B8D22511396E}" type="slidenum">
              <a:rPr lang="en-US" smtClean="0"/>
              <a:pPr/>
              <a:t>18</a:t>
            </a:fld>
            <a:endParaRPr lang="en-US" smtClean="0"/>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11/11/2015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11/11/2015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11/11/2015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11/11/2015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A55B61"/>
        </a:solidFill>
        <a:effectLst/>
      </p:bgPr>
    </p:bg>
    <p:spTree>
      <p:nvGrpSpPr>
        <p:cNvPr id="1" name=""/>
        <p:cNvGrpSpPr/>
        <p:nvPr/>
      </p:nvGrpSpPr>
      <p:grpSpPr>
        <a:xfrm>
          <a:off x="0" y="0"/>
          <a:ext cx="0" cy="0"/>
          <a:chOff x="0" y="0"/>
          <a:chExt cx="0" cy="0"/>
        </a:xfrm>
      </p:grpSpPr>
      <p:sp>
        <p:nvSpPr>
          <p:cNvPr id="35" name="Rectangle 34"/>
          <p:cNvSpPr/>
          <p:nvPr/>
        </p:nvSpPr>
        <p:spPr>
          <a:xfrm>
            <a:off x="539552" y="836712"/>
            <a:ext cx="5760640" cy="12961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b="1" dirty="0" smtClean="0">
                <a:solidFill>
                  <a:srgbClr val="FFFFFF"/>
                </a:solidFill>
                <a:latin typeface="Proxima Nova Cn Rg" pitchFamily="50" charset="0"/>
                <a:ea typeface="Arial Unicode MS" pitchFamily="34" charset="-128"/>
                <a:cs typeface="Arial Unicode MS" pitchFamily="34" charset="-128"/>
              </a:rPr>
              <a:t>VIRTUAL  FORMAT  OF MUSEUM  SPACE  AND </a:t>
            </a:r>
          </a:p>
        </p:txBody>
      </p:sp>
      <p:sp>
        <p:nvSpPr>
          <p:cNvPr id="34" name="Rectangle 33"/>
          <p:cNvSpPr/>
          <p:nvPr/>
        </p:nvSpPr>
        <p:spPr>
          <a:xfrm>
            <a:off x="539552" y="3140968"/>
            <a:ext cx="4203289" cy="1169551"/>
          </a:xfrm>
          <a:prstGeom prst="rect">
            <a:avLst/>
          </a:prstGeom>
          <a:ln w="19050">
            <a:noFill/>
          </a:ln>
        </p:spPr>
        <p:txBody>
          <a:bodyPr wrap="square">
            <a:spAutoFit/>
          </a:bodyPr>
          <a:lstStyle/>
          <a:p>
            <a:r>
              <a:rPr lang="en-US" sz="7000" b="1" dirty="0" smtClean="0">
                <a:solidFill>
                  <a:srgbClr val="FFFFFF"/>
                </a:solidFill>
                <a:latin typeface="Proxima Nova Lt" pitchFamily="50" charset="0"/>
                <a:ea typeface="Arial Unicode MS" pitchFamily="34" charset="-128"/>
                <a:cs typeface="Arial Unicode MS" pitchFamily="34" charset="-128"/>
              </a:rPr>
              <a:t>3D</a:t>
            </a:r>
            <a:r>
              <a:rPr lang="en-US" sz="7000" b="1" dirty="0" smtClean="0">
                <a:solidFill>
                  <a:srgbClr val="FFFFFF"/>
                </a:solidFill>
                <a:latin typeface="Century751 No2 BT" pitchFamily="2" charset="0"/>
                <a:ea typeface="Arial Unicode MS" pitchFamily="34" charset="-128"/>
                <a:cs typeface="Arial Unicode MS" pitchFamily="34" charset="-128"/>
              </a:rPr>
              <a:t> </a:t>
            </a:r>
            <a:r>
              <a:rPr lang="en-US" sz="3200" b="1" dirty="0" smtClean="0">
                <a:solidFill>
                  <a:srgbClr val="FFFFFF"/>
                </a:solidFill>
                <a:latin typeface="Proxima Nova Lt" pitchFamily="50" charset="0"/>
                <a:ea typeface="Arial Unicode MS" pitchFamily="34" charset="-128"/>
                <a:cs typeface="Arial Unicode MS" pitchFamily="34" charset="-128"/>
              </a:rPr>
              <a:t>visualization</a:t>
            </a:r>
            <a:endParaRPr lang="ru-RU" sz="3200" b="1" dirty="0">
              <a:solidFill>
                <a:srgbClr val="FFFFFF"/>
              </a:solidFill>
              <a:latin typeface="Proxima Nova Lt" pitchFamily="50" charset="0"/>
              <a:ea typeface="Arial Unicode MS" pitchFamily="34" charset="-128"/>
              <a:cs typeface="Arial Unicode MS" pitchFamily="34" charset="-128"/>
            </a:endParaRPr>
          </a:p>
        </p:txBody>
      </p:sp>
      <p:grpSp>
        <p:nvGrpSpPr>
          <p:cNvPr id="13" name="Group 12"/>
          <p:cNvGrpSpPr/>
          <p:nvPr/>
        </p:nvGrpSpPr>
        <p:grpSpPr>
          <a:xfrm>
            <a:off x="539553" y="3068960"/>
            <a:ext cx="4176464" cy="1224136"/>
            <a:chOff x="202275" y="221"/>
            <a:chExt cx="3193667" cy="798416"/>
          </a:xfrm>
          <a:noFill/>
        </p:grpSpPr>
        <p:sp>
          <p:nvSpPr>
            <p:cNvPr id="14" name="Rounded Rectangle 13"/>
            <p:cNvSpPr/>
            <p:nvPr/>
          </p:nvSpPr>
          <p:spPr>
            <a:xfrm>
              <a:off x="202275" y="221"/>
              <a:ext cx="3193667" cy="798416"/>
            </a:xfrm>
            <a:prstGeom prst="roundRect">
              <a:avLst>
                <a:gd name="adj" fmla="val 10000"/>
              </a:avLst>
            </a:prstGeom>
            <a:grpFill/>
            <a:ln w="19050">
              <a:solidFill>
                <a:srgbClr val="FFFFFF"/>
              </a:solidFill>
            </a:ln>
            <a:effectLst/>
          </p:spPr>
          <p:style>
            <a:lnRef idx="3">
              <a:scrgbClr r="0" g="0" b="0"/>
            </a:lnRef>
            <a:fillRef idx="1">
              <a:scrgbClr r="0" g="0" b="0"/>
            </a:fillRef>
            <a:effectRef idx="1">
              <a:scrgbClr r="0" g="0" b="0"/>
            </a:effectRef>
            <a:fontRef idx="minor">
              <a:schemeClr val="lt1"/>
            </a:fontRef>
          </p:style>
        </p:sp>
        <p:sp>
          <p:nvSpPr>
            <p:cNvPr id="15" name="Rounded Rectangle 4"/>
            <p:cNvSpPr/>
            <p:nvPr/>
          </p:nvSpPr>
          <p:spPr>
            <a:xfrm>
              <a:off x="225660" y="23606"/>
              <a:ext cx="3146897" cy="7516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n-US" sz="2300" b="1" i="0" kern="1200" baseline="0" dirty="0" smtClean="0">
                  <a:solidFill>
                    <a:srgbClr val="FFFFFF"/>
                  </a:solidFill>
                  <a:latin typeface="PT Sans Narrow" pitchFamily="34" charset="-52"/>
                </a:rPr>
                <a:t> </a:t>
              </a:r>
              <a:endParaRPr lang="ru-RU" sz="2300" b="1" kern="1200" dirty="0">
                <a:solidFill>
                  <a:srgbClr val="FFFFFF"/>
                </a:solidFill>
                <a:latin typeface="PT Sans Narrow" pitchFamily="34" charset="-52"/>
              </a:endParaRPr>
            </a:p>
          </p:txBody>
        </p:sp>
      </p:grpSp>
      <p:sp>
        <p:nvSpPr>
          <p:cNvPr id="16" name="Rectangle 15"/>
          <p:cNvSpPr/>
          <p:nvPr/>
        </p:nvSpPr>
        <p:spPr>
          <a:xfrm>
            <a:off x="0" y="5157192"/>
            <a:ext cx="9144000" cy="17008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Rectangle 25"/>
          <p:cNvSpPr/>
          <p:nvPr/>
        </p:nvSpPr>
        <p:spPr>
          <a:xfrm>
            <a:off x="395536" y="5805264"/>
            <a:ext cx="8352928" cy="646331"/>
          </a:xfrm>
          <a:prstGeom prst="rect">
            <a:avLst/>
          </a:prstGeom>
        </p:spPr>
        <p:txBody>
          <a:bodyPr wrap="square">
            <a:spAutoFit/>
          </a:bodyPr>
          <a:lstStyle/>
          <a:p>
            <a:pPr lvl="0">
              <a:defRPr/>
            </a:pPr>
            <a:r>
              <a:rPr lang="en-US" b="1" dirty="0" smtClean="0">
                <a:solidFill>
                  <a:schemeClr val="bg1"/>
                </a:solidFill>
                <a:latin typeface="PT Sans" pitchFamily="34" charset="-52"/>
              </a:rPr>
              <a:t>V. Bartosh and M. </a:t>
            </a:r>
            <a:r>
              <a:rPr lang="en-US" b="1" dirty="0" err="1" smtClean="0">
                <a:solidFill>
                  <a:schemeClr val="bg1"/>
                </a:solidFill>
                <a:latin typeface="PT Sans" pitchFamily="34" charset="-52"/>
              </a:rPr>
              <a:t>Lavrentiev</a:t>
            </a:r>
            <a:endParaRPr lang="en-US" b="1" dirty="0" smtClean="0">
              <a:solidFill>
                <a:schemeClr val="bg1"/>
              </a:solidFill>
              <a:latin typeface="PT Sans" pitchFamily="34" charset="-52"/>
            </a:endParaRPr>
          </a:p>
          <a:p>
            <a:pPr lvl="0">
              <a:defRPr/>
            </a:pPr>
            <a:r>
              <a:rPr lang="en-US" b="1" dirty="0" smtClean="0">
                <a:solidFill>
                  <a:schemeClr val="bg1"/>
                </a:solidFill>
                <a:latin typeface="PT Sans" pitchFamily="34" charset="-52"/>
              </a:rPr>
              <a:t>Novosibirsk State University and Institute of Automation and </a:t>
            </a:r>
            <a:r>
              <a:rPr lang="en-US" b="1" dirty="0" err="1" smtClean="0">
                <a:solidFill>
                  <a:schemeClr val="bg1"/>
                </a:solidFill>
                <a:latin typeface="PT Sans" pitchFamily="34" charset="-52"/>
              </a:rPr>
              <a:t>Electrometry</a:t>
            </a:r>
            <a:r>
              <a:rPr lang="en-US" b="1" dirty="0" smtClean="0">
                <a:solidFill>
                  <a:schemeClr val="bg1"/>
                </a:solidFill>
                <a:latin typeface="PT Sans" pitchFamily="34" charset="-52"/>
              </a:rPr>
              <a:t> SB RAS</a:t>
            </a:r>
            <a:endParaRPr lang="ru-RU" b="1" dirty="0" smtClean="0">
              <a:solidFill>
                <a:schemeClr val="bg1"/>
              </a:solidFill>
              <a:latin typeface="PT Sans" pitchFamily="34" charset="-5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875781"/>
        </a:solidFill>
        <a:effectLst/>
      </p:bgPr>
    </p:bg>
    <p:spTree>
      <p:nvGrpSpPr>
        <p:cNvPr id="1" name=""/>
        <p:cNvGrpSpPr/>
        <p:nvPr/>
      </p:nvGrpSpPr>
      <p:grpSpPr>
        <a:xfrm>
          <a:off x="0" y="0"/>
          <a:ext cx="0" cy="0"/>
          <a:chOff x="0" y="0"/>
          <a:chExt cx="0" cy="0"/>
        </a:xfrm>
      </p:grpSpPr>
      <p:sp>
        <p:nvSpPr>
          <p:cNvPr id="15363" name="Rectangle 3"/>
          <p:cNvSpPr txBox="1">
            <a:spLocks noChangeArrowheads="1"/>
          </p:cNvSpPr>
          <p:nvPr/>
        </p:nvSpPr>
        <p:spPr bwMode="auto">
          <a:xfrm>
            <a:off x="4932040" y="1844823"/>
            <a:ext cx="4211960" cy="5013177"/>
          </a:xfrm>
          <a:prstGeom prst="rect">
            <a:avLst/>
          </a:prstGeom>
          <a:no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a:p>
            <a:pPr marL="361950" eaLnBrk="0" hangingPunct="0">
              <a:lnSpc>
                <a:spcPct val="90000"/>
              </a:lnSpc>
              <a:spcBef>
                <a:spcPct val="20000"/>
              </a:spcBef>
            </a:pPr>
            <a:r>
              <a:rPr lang="en-US" sz="6000" b="1" dirty="0" smtClean="0">
                <a:solidFill>
                  <a:srgbClr val="502D50"/>
                </a:solidFill>
                <a:latin typeface="Proxima Nova Cn Rg" pitchFamily="50" charset="0"/>
                <a:cs typeface="Tahoma" pitchFamily="34" charset="0"/>
              </a:rPr>
              <a:t>VALE</a:t>
            </a:r>
          </a:p>
          <a:p>
            <a:pPr marL="361950" eaLnBrk="0" hangingPunct="0">
              <a:lnSpc>
                <a:spcPct val="90000"/>
              </a:lnSpc>
              <a:spcBef>
                <a:spcPct val="20000"/>
              </a:spcBef>
            </a:pPr>
            <a:r>
              <a:rPr lang="en-US" sz="2800" b="1" dirty="0" smtClean="0">
                <a:solidFill>
                  <a:srgbClr val="502D50"/>
                </a:solidFill>
                <a:latin typeface="Proxima Nova Cn Rg" pitchFamily="50" charset="0"/>
                <a:cs typeface="Tahoma" pitchFamily="34" charset="0"/>
              </a:rPr>
              <a:t>is </a:t>
            </a:r>
            <a:r>
              <a:rPr lang="en-US" sz="2800" b="1" dirty="0">
                <a:solidFill>
                  <a:srgbClr val="502D50"/>
                </a:solidFill>
                <a:latin typeface="Proxima Nova Cn Rg" pitchFamily="50" charset="0"/>
                <a:cs typeface="Tahoma" pitchFamily="34" charset="0"/>
              </a:rPr>
              <a:t>a software platform for functioning and developing of 3D</a:t>
            </a:r>
          </a:p>
          <a:p>
            <a:pPr marL="361950" eaLnBrk="0" hangingPunct="0">
              <a:lnSpc>
                <a:spcPct val="90000"/>
              </a:lnSpc>
              <a:spcBef>
                <a:spcPct val="20000"/>
              </a:spcBef>
            </a:pPr>
            <a:r>
              <a:rPr lang="en-US" sz="2800" b="1" dirty="0" smtClean="0">
                <a:solidFill>
                  <a:srgbClr val="502D50"/>
                </a:solidFill>
                <a:latin typeface="Proxima Nova Cn Rg" pitchFamily="50" charset="0"/>
                <a:cs typeface="Tahoma" pitchFamily="34" charset="0"/>
              </a:rPr>
              <a:t>virtual </a:t>
            </a:r>
            <a:r>
              <a:rPr lang="en-US" sz="2800" b="1" dirty="0">
                <a:solidFill>
                  <a:srgbClr val="502D50"/>
                </a:solidFill>
                <a:latin typeface="Proxima Nova Cn Rg" pitchFamily="50" charset="0"/>
                <a:cs typeface="Tahoma" pitchFamily="34" charset="0"/>
              </a:rPr>
              <a:t>activity-based learning </a:t>
            </a:r>
            <a:r>
              <a:rPr lang="en-US" sz="2800" b="1" dirty="0" smtClean="0">
                <a:solidFill>
                  <a:srgbClr val="502D50"/>
                </a:solidFill>
                <a:latin typeface="Proxima Nova Cn Rg" pitchFamily="50" charset="0"/>
                <a:cs typeface="Tahoma" pitchFamily="34" charset="0"/>
              </a:rPr>
              <a:t>environment.</a:t>
            </a:r>
            <a:endParaRPr lang="en-US" sz="2800" b="1" dirty="0">
              <a:solidFill>
                <a:srgbClr val="502D50"/>
              </a:solidFill>
              <a:latin typeface="Proxima Nova Cn Rg" pitchFamily="50" charset="0"/>
              <a:cs typeface="Tahoma" pitchFamily="34" charset="0"/>
            </a:endParaRPr>
          </a:p>
        </p:txBody>
      </p:sp>
      <p:sp>
        <p:nvSpPr>
          <p:cNvPr id="11" name="Rectangle 10"/>
          <p:cNvSpPr/>
          <p:nvPr/>
        </p:nvSpPr>
        <p:spPr>
          <a:xfrm>
            <a:off x="0" y="0"/>
            <a:ext cx="9144000" cy="1844824"/>
          </a:xfrm>
          <a:prstGeom prst="rect">
            <a:avLst/>
          </a:prstGeom>
          <a:solidFill>
            <a:srgbClr val="502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lvl="0" algn="ctr">
              <a:spcBef>
                <a:spcPct val="0"/>
              </a:spcBef>
            </a:pPr>
            <a:r>
              <a:rPr lang="en-US" sz="3900" b="1" dirty="0" smtClean="0">
                <a:solidFill>
                  <a:srgbClr val="D6DFE4"/>
                </a:solidFill>
                <a:latin typeface="Proxima Nova Cn Rg" pitchFamily="50" charset="0"/>
              </a:rPr>
              <a:t>3D Virtual Activity-based</a:t>
            </a:r>
            <a:br>
              <a:rPr lang="en-US" sz="3900" b="1" dirty="0" smtClean="0">
                <a:solidFill>
                  <a:srgbClr val="D6DFE4"/>
                </a:solidFill>
                <a:latin typeface="Proxima Nova Cn Rg" pitchFamily="50" charset="0"/>
              </a:rPr>
            </a:br>
            <a:r>
              <a:rPr lang="en-US" sz="3900" b="1" dirty="0" smtClean="0">
                <a:solidFill>
                  <a:srgbClr val="D6DFE4"/>
                </a:solidFill>
                <a:latin typeface="Proxima Nova Cn Rg" pitchFamily="50" charset="0"/>
              </a:rPr>
              <a:t>Learning Environment</a:t>
            </a:r>
            <a:endParaRPr lang="ru-RU" sz="3900" b="1" dirty="0">
              <a:ln w="500">
                <a:noFill/>
              </a:ln>
              <a:solidFill>
                <a:srgbClr val="D6DFE4"/>
              </a:solidFill>
              <a:latin typeface="PT Sans Narrow" pitchFamily="34" charset="-52"/>
            </a:endParaRPr>
          </a:p>
        </p:txBody>
      </p:sp>
      <p:pic>
        <p:nvPicPr>
          <p:cNvPr id="12" name="Picture 11" descr="14.jpg"/>
          <p:cNvPicPr>
            <a:picLocks noChangeAspect="1"/>
          </p:cNvPicPr>
          <p:nvPr/>
        </p:nvPicPr>
        <p:blipFill>
          <a:blip r:embed="rId3" cstate="print"/>
          <a:stretch>
            <a:fillRect/>
          </a:stretch>
        </p:blipFill>
        <p:spPr>
          <a:xfrm>
            <a:off x="0" y="1861056"/>
            <a:ext cx="4968552" cy="4996944"/>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5363" name="Rectangle 3"/>
          <p:cNvSpPr txBox="1">
            <a:spLocks noChangeArrowheads="1"/>
          </p:cNvSpPr>
          <p:nvPr/>
        </p:nvSpPr>
        <p:spPr bwMode="auto">
          <a:xfrm>
            <a:off x="4932040" y="1844824"/>
            <a:ext cx="4211960" cy="5013177"/>
          </a:xfrm>
          <a:prstGeom prst="rect">
            <a:avLst/>
          </a:prstGeom>
          <a:no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a:p>
            <a:pPr marL="361950" eaLnBrk="0" hangingPunct="0">
              <a:lnSpc>
                <a:spcPct val="90000"/>
              </a:lnSpc>
              <a:spcBef>
                <a:spcPct val="20000"/>
              </a:spcBef>
            </a:pPr>
            <a:r>
              <a:rPr lang="en-US" sz="6000" b="1" dirty="0" smtClean="0">
                <a:solidFill>
                  <a:srgbClr val="502D50"/>
                </a:solidFill>
                <a:latin typeface="Proxima Nova Cn Rg" pitchFamily="50" charset="0"/>
                <a:cs typeface="Tahoma" pitchFamily="34" charset="0"/>
              </a:rPr>
              <a:t>VALE</a:t>
            </a:r>
          </a:p>
        </p:txBody>
      </p:sp>
      <p:pic>
        <p:nvPicPr>
          <p:cNvPr id="13" name="Рисунок 5" descr="Picture_02_en.jpg"/>
          <p:cNvPicPr>
            <a:picLocks noChangeAspect="1"/>
          </p:cNvPicPr>
          <p:nvPr/>
        </p:nvPicPr>
        <p:blipFill>
          <a:blip r:embed="rId3" cstate="print"/>
          <a:srcRect l="1449" r="1445"/>
          <a:stretch>
            <a:fillRect/>
          </a:stretch>
        </p:blipFill>
        <p:spPr bwMode="auto">
          <a:xfrm>
            <a:off x="251520" y="1844824"/>
            <a:ext cx="4824536" cy="5013176"/>
          </a:xfrm>
          <a:prstGeom prst="rect">
            <a:avLst/>
          </a:prstGeom>
          <a:noFill/>
          <a:ln w="9525">
            <a:noFill/>
            <a:miter lim="800000"/>
            <a:headEnd/>
            <a:tailEnd/>
          </a:ln>
        </p:spPr>
      </p:pic>
      <p:sp>
        <p:nvSpPr>
          <p:cNvPr id="15" name="Rectangle 3"/>
          <p:cNvSpPr txBox="1">
            <a:spLocks noChangeArrowheads="1"/>
          </p:cNvSpPr>
          <p:nvPr/>
        </p:nvSpPr>
        <p:spPr bwMode="auto">
          <a:xfrm>
            <a:off x="4932040" y="1844823"/>
            <a:ext cx="4211960" cy="5013177"/>
          </a:xfrm>
          <a:prstGeom prst="rect">
            <a:avLst/>
          </a:prstGeom>
          <a:no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FFFFFF"/>
              </a:solidFill>
              <a:latin typeface="Tahoma" pitchFamily="34" charset="0"/>
              <a:cs typeface="Tahoma" pitchFamily="34" charset="0"/>
            </a:endParaRPr>
          </a:p>
          <a:p>
            <a:pPr marL="361950" eaLnBrk="0" hangingPunct="0">
              <a:lnSpc>
                <a:spcPct val="90000"/>
              </a:lnSpc>
              <a:spcBef>
                <a:spcPct val="20000"/>
              </a:spcBef>
            </a:pPr>
            <a:r>
              <a:rPr lang="en-US" sz="6000" b="1" dirty="0" smtClean="0">
                <a:solidFill>
                  <a:srgbClr val="502D50"/>
                </a:solidFill>
                <a:latin typeface="Proxima Nova Cn Rg" pitchFamily="50" charset="0"/>
                <a:cs typeface="Tahoma" pitchFamily="34" charset="0"/>
              </a:rPr>
              <a:t>VALE</a:t>
            </a:r>
          </a:p>
          <a:p>
            <a:pPr marL="361950" eaLnBrk="0" hangingPunct="0">
              <a:lnSpc>
                <a:spcPct val="90000"/>
              </a:lnSpc>
              <a:spcBef>
                <a:spcPct val="20000"/>
              </a:spcBef>
            </a:pPr>
            <a:r>
              <a:rPr lang="en-US" sz="2800" b="1" dirty="0" smtClean="0">
                <a:solidFill>
                  <a:srgbClr val="502D50"/>
                </a:solidFill>
                <a:latin typeface="Proxima Nova Cn Rg" pitchFamily="50" charset="0"/>
                <a:cs typeface="Tahoma" pitchFamily="34" charset="0"/>
              </a:rPr>
              <a:t>The platform has a cloud architecture.</a:t>
            </a:r>
          </a:p>
        </p:txBody>
      </p:sp>
      <p:sp>
        <p:nvSpPr>
          <p:cNvPr id="17" name="Rectangle 16"/>
          <p:cNvSpPr/>
          <p:nvPr/>
        </p:nvSpPr>
        <p:spPr>
          <a:xfrm>
            <a:off x="0" y="0"/>
            <a:ext cx="9144000" cy="1844824"/>
          </a:xfrm>
          <a:prstGeom prst="rect">
            <a:avLst/>
          </a:prstGeom>
          <a:solidFill>
            <a:srgbClr val="875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endParaRPr lang="en-US" sz="3900" b="1" dirty="0" smtClean="0">
              <a:solidFill>
                <a:srgbClr val="D6DFE4"/>
              </a:solidFill>
              <a:latin typeface="Proxima Nova Cn Rg" pitchFamily="50" charset="0"/>
            </a:endParaRPr>
          </a:p>
          <a:p>
            <a:pPr lvl="0" algn="ctr">
              <a:spcBef>
                <a:spcPct val="0"/>
              </a:spcBef>
            </a:pPr>
            <a:r>
              <a:rPr lang="en-US" sz="3900" b="1" dirty="0" smtClean="0">
                <a:solidFill>
                  <a:srgbClr val="D6DFE4"/>
                </a:solidFill>
                <a:latin typeface="Proxima Nova Cn Rg" pitchFamily="50" charset="0"/>
              </a:rPr>
              <a:t>Architecture</a:t>
            </a:r>
            <a:br>
              <a:rPr lang="en-US" sz="3900" b="1" dirty="0" smtClean="0">
                <a:solidFill>
                  <a:srgbClr val="D6DFE4"/>
                </a:solidFill>
                <a:latin typeface="Proxima Nova Cn Rg" pitchFamily="50" charset="0"/>
              </a:rPr>
            </a:br>
            <a:endParaRPr lang="ru-RU" sz="3900" b="1" dirty="0">
              <a:ln w="500">
                <a:noFill/>
              </a:ln>
              <a:solidFill>
                <a:srgbClr val="D6DFE4"/>
              </a:solidFill>
              <a:latin typeface="PT Sans Narrow" pitchFamily="34" charset="-5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2" name="Picture 11" descr="15.jpg"/>
          <p:cNvPicPr>
            <a:picLocks noChangeAspect="1"/>
          </p:cNvPicPr>
          <p:nvPr/>
        </p:nvPicPr>
        <p:blipFill>
          <a:blip r:embed="rId3" cstate="print"/>
          <a:srcRect l="19707" r="7768"/>
          <a:stretch>
            <a:fillRect/>
          </a:stretch>
        </p:blipFill>
        <p:spPr>
          <a:xfrm>
            <a:off x="2519264" y="0"/>
            <a:ext cx="6624736" cy="6858000"/>
          </a:xfrm>
          <a:prstGeom prst="rect">
            <a:avLst/>
          </a:prstGeom>
        </p:spPr>
      </p:pic>
      <p:sp>
        <p:nvSpPr>
          <p:cNvPr id="14" name="Rectangle 3"/>
          <p:cNvSpPr txBox="1">
            <a:spLocks noChangeArrowheads="1"/>
          </p:cNvSpPr>
          <p:nvPr/>
        </p:nvSpPr>
        <p:spPr bwMode="auto">
          <a:xfrm>
            <a:off x="0" y="0"/>
            <a:ext cx="2643174" cy="6858000"/>
          </a:xfrm>
          <a:prstGeom prst="rect">
            <a:avLst/>
          </a:prstGeom>
          <a:no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a:p>
            <a:pPr marL="85725" eaLnBrk="0" hangingPunct="0">
              <a:lnSpc>
                <a:spcPct val="90000"/>
              </a:lnSpc>
              <a:spcBef>
                <a:spcPct val="20000"/>
              </a:spcBef>
            </a:pPr>
            <a:r>
              <a:rPr lang="en-US" sz="6000" b="1" dirty="0" smtClean="0">
                <a:solidFill>
                  <a:srgbClr val="502D50"/>
                </a:solidFill>
                <a:latin typeface="Proxima Nova Cn Rg" pitchFamily="50" charset="0"/>
                <a:cs typeface="Tahoma" pitchFamily="34" charset="0"/>
              </a:rPr>
              <a:t>VALE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875781"/>
        </a:solidFill>
        <a:effectLst/>
      </p:bgPr>
    </p:bg>
    <p:spTree>
      <p:nvGrpSpPr>
        <p:cNvPr id="1" name=""/>
        <p:cNvGrpSpPr/>
        <p:nvPr/>
      </p:nvGrpSpPr>
      <p:grpSpPr>
        <a:xfrm>
          <a:off x="0" y="0"/>
          <a:ext cx="0" cy="0"/>
          <a:chOff x="0" y="0"/>
          <a:chExt cx="0" cy="0"/>
        </a:xfrm>
      </p:grpSpPr>
      <p:sp>
        <p:nvSpPr>
          <p:cNvPr id="21507" name="Rectangle 3"/>
          <p:cNvSpPr txBox="1">
            <a:spLocks noChangeArrowheads="1"/>
          </p:cNvSpPr>
          <p:nvPr/>
        </p:nvSpPr>
        <p:spPr bwMode="auto">
          <a:xfrm>
            <a:off x="785813" y="2143125"/>
            <a:ext cx="7772400" cy="4214813"/>
          </a:xfrm>
          <a:prstGeom prst="rect">
            <a:avLst/>
          </a:prstGeom>
          <a:noFill/>
          <a:ln w="9525">
            <a:noFill/>
            <a:miter lim="800000"/>
            <a:headEnd/>
            <a:tailEnd/>
          </a:ln>
        </p:spPr>
        <p:txBody>
          <a:bodyPr lIns="92075" tIns="46038" rIns="92075" bIns="46038"/>
          <a:lstStyle/>
          <a:p>
            <a:endParaRPr lang="en-US" sz="2800" b="1" dirty="0">
              <a:solidFill>
                <a:schemeClr val="bg1"/>
              </a:solidFill>
              <a:latin typeface="Tahoma" pitchFamily="34" charset="0"/>
              <a:cs typeface="Tahoma" pitchFamily="34" charset="0"/>
            </a:endParaRPr>
          </a:p>
        </p:txBody>
      </p:sp>
      <p:sp>
        <p:nvSpPr>
          <p:cNvPr id="7" name="Rectangle 3"/>
          <p:cNvSpPr txBox="1">
            <a:spLocks noChangeArrowheads="1"/>
          </p:cNvSpPr>
          <p:nvPr/>
        </p:nvSpPr>
        <p:spPr bwMode="auto">
          <a:xfrm>
            <a:off x="0" y="0"/>
            <a:ext cx="9144000" cy="1844824"/>
          </a:xfrm>
          <a:prstGeom prst="rect">
            <a:avLst/>
          </a:prstGeom>
          <a:solidFill>
            <a:srgbClr val="502D50"/>
          </a:solid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a:p>
            <a:pPr marL="361950" eaLnBrk="0" hangingPunct="0">
              <a:lnSpc>
                <a:spcPct val="90000"/>
              </a:lnSpc>
              <a:spcBef>
                <a:spcPct val="20000"/>
              </a:spcBef>
            </a:pPr>
            <a:r>
              <a:rPr lang="en-US" sz="6000" b="1" dirty="0" smtClean="0">
                <a:solidFill>
                  <a:srgbClr val="D6DFE4"/>
                </a:solidFill>
                <a:latin typeface="Proxima Nova Cn Rg" pitchFamily="50" charset="0"/>
                <a:cs typeface="Tahoma" pitchFamily="34" charset="0"/>
              </a:rPr>
              <a:t>VALE</a:t>
            </a:r>
          </a:p>
        </p:txBody>
      </p:sp>
      <p:pic>
        <p:nvPicPr>
          <p:cNvPr id="9" name="Picture 8" descr="16.jpg"/>
          <p:cNvPicPr>
            <a:picLocks noChangeAspect="1"/>
          </p:cNvPicPr>
          <p:nvPr/>
        </p:nvPicPr>
        <p:blipFill>
          <a:blip r:embed="rId3" cstate="print"/>
          <a:srcRect t="562"/>
          <a:stretch>
            <a:fillRect/>
          </a:stretch>
        </p:blipFill>
        <p:spPr>
          <a:xfrm>
            <a:off x="0" y="1844824"/>
            <a:ext cx="9144000" cy="501317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76256" y="0"/>
            <a:ext cx="2267744" cy="6858000"/>
          </a:xfrm>
          <a:prstGeom prst="rect">
            <a:avLst/>
          </a:prstGeom>
          <a:no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a:p>
            <a:pPr eaLnBrk="0" hangingPunct="0">
              <a:lnSpc>
                <a:spcPct val="90000"/>
              </a:lnSpc>
              <a:spcBef>
                <a:spcPct val="20000"/>
              </a:spcBef>
            </a:pPr>
            <a:r>
              <a:rPr lang="en-US" sz="6000" b="1" dirty="0" smtClean="0">
                <a:solidFill>
                  <a:srgbClr val="502D50"/>
                </a:solidFill>
                <a:latin typeface="Proxima Nova Cn Rg" pitchFamily="50" charset="0"/>
                <a:cs typeface="Tahoma" pitchFamily="34" charset="0"/>
              </a:rPr>
              <a:t>VALE</a:t>
            </a:r>
          </a:p>
        </p:txBody>
      </p:sp>
      <p:sp>
        <p:nvSpPr>
          <p:cNvPr id="21507" name="Rectangle 3"/>
          <p:cNvSpPr txBox="1">
            <a:spLocks noChangeArrowheads="1"/>
          </p:cNvSpPr>
          <p:nvPr/>
        </p:nvSpPr>
        <p:spPr bwMode="auto">
          <a:xfrm>
            <a:off x="0" y="0"/>
            <a:ext cx="6876256" cy="1988840"/>
          </a:xfrm>
          <a:prstGeom prst="rect">
            <a:avLst/>
          </a:prstGeom>
          <a:noFill/>
          <a:ln w="9525">
            <a:noFill/>
            <a:miter lim="800000"/>
            <a:headEnd/>
            <a:tailEnd/>
          </a:ln>
        </p:spPr>
        <p:txBody>
          <a:bodyPr lIns="92075" tIns="46038" rIns="92075" bIns="46038"/>
          <a:lstStyle/>
          <a:p>
            <a:pPr marL="360000"/>
            <a:endParaRPr lang="en-US" sz="2800" b="1" dirty="0" smtClean="0">
              <a:solidFill>
                <a:srgbClr val="FFFFFF"/>
              </a:solidFill>
              <a:latin typeface="Proxima Nova Cn Rg" pitchFamily="50" charset="0"/>
              <a:cs typeface="Tahoma" pitchFamily="34" charset="0"/>
            </a:endParaRPr>
          </a:p>
          <a:p>
            <a:pPr marL="360000"/>
            <a:endParaRPr lang="en-US" sz="2000" b="1" dirty="0" smtClean="0">
              <a:solidFill>
                <a:srgbClr val="FFFFFF"/>
              </a:solidFill>
              <a:latin typeface="Proxima Nova Cn Rg" pitchFamily="50" charset="0"/>
              <a:cs typeface="Tahoma" pitchFamily="34" charset="0"/>
            </a:endParaRPr>
          </a:p>
          <a:p>
            <a:pPr marL="360000"/>
            <a:r>
              <a:rPr lang="en-US" sz="2000" b="1" dirty="0" smtClean="0">
                <a:solidFill>
                  <a:srgbClr val="502D50"/>
                </a:solidFill>
                <a:latin typeface="Proxima Nova Cn Rg" pitchFamily="50" charset="0"/>
                <a:cs typeface="Tahoma" pitchFamily="34" charset="0"/>
              </a:rPr>
              <a:t>Creation </a:t>
            </a:r>
            <a:r>
              <a:rPr lang="en-US" sz="2000" b="1" dirty="0">
                <a:solidFill>
                  <a:srgbClr val="502D50"/>
                </a:solidFill>
                <a:latin typeface="Proxima Nova Cn Rg" pitchFamily="50" charset="0"/>
                <a:cs typeface="Tahoma" pitchFamily="34" charset="0"/>
              </a:rPr>
              <a:t>of 3D virtual space where teachers and learners are represented by their own 3D avatars capable of interacting with each other and with virtual space </a:t>
            </a:r>
            <a:r>
              <a:rPr lang="en-US" sz="2000" b="1" dirty="0" smtClean="0">
                <a:solidFill>
                  <a:srgbClr val="502D50"/>
                </a:solidFill>
                <a:latin typeface="Proxima Nova Cn Rg" pitchFamily="50" charset="0"/>
                <a:cs typeface="Tahoma" pitchFamily="34" charset="0"/>
              </a:rPr>
              <a:t>itself</a:t>
            </a:r>
          </a:p>
          <a:p>
            <a:endParaRPr lang="en-US" sz="2800" b="1" dirty="0">
              <a:solidFill>
                <a:schemeClr val="bg1"/>
              </a:solidFill>
              <a:latin typeface="Tahoma" pitchFamily="34" charset="0"/>
              <a:cs typeface="Tahoma" pitchFamily="34" charset="0"/>
            </a:endParaRPr>
          </a:p>
        </p:txBody>
      </p:sp>
      <p:pic>
        <p:nvPicPr>
          <p:cNvPr id="9" name="Picture 8" descr="20.jpg"/>
          <p:cNvPicPr>
            <a:picLocks noChangeAspect="1"/>
          </p:cNvPicPr>
          <p:nvPr/>
        </p:nvPicPr>
        <p:blipFill>
          <a:blip r:embed="rId3" cstate="print"/>
          <a:stretch>
            <a:fillRect/>
          </a:stretch>
        </p:blipFill>
        <p:spPr>
          <a:xfrm>
            <a:off x="0" y="2023241"/>
            <a:ext cx="9144000" cy="4834759"/>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875781"/>
        </a:solidFill>
        <a:effectLst/>
      </p:bgPr>
    </p:bg>
    <p:spTree>
      <p:nvGrpSpPr>
        <p:cNvPr id="1" name=""/>
        <p:cNvGrpSpPr/>
        <p:nvPr/>
      </p:nvGrpSpPr>
      <p:grpSpPr>
        <a:xfrm>
          <a:off x="0" y="0"/>
          <a:ext cx="0" cy="0"/>
          <a:chOff x="0" y="0"/>
          <a:chExt cx="0" cy="0"/>
        </a:xfrm>
      </p:grpSpPr>
      <p:sp>
        <p:nvSpPr>
          <p:cNvPr id="27651" name="Rectangle 3"/>
          <p:cNvSpPr txBox="1">
            <a:spLocks noChangeArrowheads="1"/>
          </p:cNvSpPr>
          <p:nvPr/>
        </p:nvSpPr>
        <p:spPr bwMode="auto">
          <a:xfrm>
            <a:off x="539552" y="1785938"/>
            <a:ext cx="8208912" cy="4500562"/>
          </a:xfrm>
          <a:prstGeom prst="rect">
            <a:avLst/>
          </a:prstGeom>
          <a:noFill/>
          <a:ln w="9525">
            <a:noFill/>
            <a:miter lim="800000"/>
            <a:headEnd/>
            <a:tailEnd/>
          </a:ln>
        </p:spPr>
        <p:txBody>
          <a:bodyPr lIns="92075" tIns="46038" rIns="92075" bIns="46038"/>
          <a:lstStyle/>
          <a:p>
            <a:r>
              <a:rPr lang="en-US" sz="2800" b="1" dirty="0" smtClean="0">
                <a:solidFill>
                  <a:srgbClr val="D6DFE4"/>
                </a:solidFill>
                <a:latin typeface="Proxima Nova Cn Rg" pitchFamily="50" charset="0"/>
                <a:cs typeface="Tahoma" pitchFamily="34" charset="0"/>
              </a:rPr>
              <a:t>Features :</a:t>
            </a:r>
            <a:endParaRPr lang="ru-RU" sz="2800" b="1" dirty="0">
              <a:solidFill>
                <a:srgbClr val="D6DFE4"/>
              </a:solidFill>
              <a:latin typeface="Tahoma" pitchFamily="34" charset="0"/>
              <a:cs typeface="Tahoma" pitchFamily="34" charset="0"/>
            </a:endParaRPr>
          </a:p>
          <a:p>
            <a:endParaRPr lang="en-US" sz="2800" b="1" dirty="0">
              <a:solidFill>
                <a:srgbClr val="D6DFE4"/>
              </a:solidFill>
              <a:latin typeface="Proxima Nova Cn Rg" pitchFamily="50" charset="0"/>
              <a:cs typeface="Tahoma" pitchFamily="34" charset="0"/>
            </a:endParaRPr>
          </a:p>
          <a:p>
            <a:pPr marL="180975" indent="-180975">
              <a:buFont typeface="Arial" charset="0"/>
              <a:buChar char="•"/>
              <a:tabLst>
                <a:tab pos="180975" algn="l"/>
              </a:tabLst>
            </a:pPr>
            <a:r>
              <a:rPr lang="en-US" sz="2800" b="1" dirty="0" smtClean="0">
                <a:solidFill>
                  <a:srgbClr val="D6DFE4"/>
                </a:solidFill>
                <a:latin typeface="Proxima Nova Cn Rg" pitchFamily="50" charset="0"/>
                <a:cs typeface="Tahoma" pitchFamily="34" charset="0"/>
              </a:rPr>
              <a:t>Virtual </a:t>
            </a:r>
            <a:r>
              <a:rPr lang="en-US" sz="2800" b="1" dirty="0">
                <a:solidFill>
                  <a:srgbClr val="D6DFE4"/>
                </a:solidFill>
                <a:latin typeface="Proxima Nova Cn Rg" pitchFamily="50" charset="0"/>
                <a:cs typeface="Tahoma" pitchFamily="34" charset="0"/>
              </a:rPr>
              <a:t>interaction or participants of a learning process</a:t>
            </a:r>
            <a:r>
              <a:rPr lang="en-US" sz="2800" b="1" dirty="0" smtClean="0">
                <a:solidFill>
                  <a:srgbClr val="D6DFE4"/>
                </a:solidFill>
                <a:latin typeface="Proxima Nova Cn Rg" pitchFamily="50" charset="0"/>
                <a:cs typeface="Tahoma" pitchFamily="34" charset="0"/>
              </a:rPr>
              <a:t>:</a:t>
            </a:r>
          </a:p>
          <a:p>
            <a:pPr marL="180975" indent="-180975">
              <a:tabLst>
                <a:tab pos="180975" algn="l"/>
              </a:tabLst>
            </a:pPr>
            <a:endParaRPr lang="en-US" sz="2800" b="1" dirty="0">
              <a:solidFill>
                <a:srgbClr val="D6DFE4"/>
              </a:solidFill>
              <a:latin typeface="Proxima Nova Cn Rg" pitchFamily="50" charset="0"/>
              <a:cs typeface="Tahoma" pitchFamily="34" charset="0"/>
            </a:endParaRPr>
          </a:p>
          <a:p>
            <a:pPr marL="180975" indent="-180975">
              <a:buFont typeface="Arial" charset="0"/>
              <a:buChar char="•"/>
              <a:tabLst>
                <a:tab pos="180975" algn="l"/>
              </a:tabLst>
            </a:pPr>
            <a:r>
              <a:rPr lang="en-US" sz="2800" b="1" dirty="0" smtClean="0">
                <a:solidFill>
                  <a:srgbClr val="D6DFE4"/>
                </a:solidFill>
                <a:latin typeface="Proxima Nova Cn Rg" pitchFamily="50" charset="0"/>
                <a:cs typeface="Tahoma" pitchFamily="34" charset="0"/>
              </a:rPr>
              <a:t>Distributed </a:t>
            </a:r>
            <a:r>
              <a:rPr lang="en-US" sz="2800" b="1" dirty="0">
                <a:solidFill>
                  <a:srgbClr val="D6DFE4"/>
                </a:solidFill>
                <a:latin typeface="Proxima Nova Cn Rg" pitchFamily="50" charset="0"/>
                <a:cs typeface="Tahoma" pitchFamily="34" charset="0"/>
              </a:rPr>
              <a:t>interaction of participants with computer simulations</a:t>
            </a:r>
          </a:p>
          <a:p>
            <a:pPr marL="180975" indent="-180975">
              <a:buFont typeface="Arial" charset="0"/>
              <a:buChar char="•"/>
              <a:tabLst>
                <a:tab pos="180975" algn="l"/>
              </a:tabLst>
            </a:pPr>
            <a:endParaRPr lang="en-US" sz="2800" b="1" dirty="0">
              <a:solidFill>
                <a:srgbClr val="D6DFE4"/>
              </a:solidFill>
              <a:latin typeface="Proxima Nova Cn Rg" pitchFamily="50" charset="0"/>
              <a:cs typeface="Tahoma" pitchFamily="34" charset="0"/>
            </a:endParaRPr>
          </a:p>
          <a:p>
            <a:pPr marL="180975" indent="-180975">
              <a:buFont typeface="Arial" charset="0"/>
              <a:buChar char="•"/>
              <a:tabLst>
                <a:tab pos="180975" algn="l"/>
              </a:tabLst>
            </a:pPr>
            <a:r>
              <a:rPr lang="en-US" sz="2800" b="1" dirty="0" smtClean="0">
                <a:solidFill>
                  <a:srgbClr val="D6DFE4"/>
                </a:solidFill>
                <a:latin typeface="Proxima Nova Cn Rg" pitchFamily="50" charset="0"/>
                <a:cs typeface="Tahoma" pitchFamily="34" charset="0"/>
              </a:rPr>
              <a:t>Interaction </a:t>
            </a:r>
            <a:r>
              <a:rPr lang="en-US" sz="2800" b="1" dirty="0">
                <a:solidFill>
                  <a:srgbClr val="D6DFE4"/>
                </a:solidFill>
                <a:latin typeface="Proxima Nova Cn Rg" pitchFamily="50" charset="0"/>
                <a:cs typeface="Tahoma" pitchFamily="34" charset="0"/>
              </a:rPr>
              <a:t>with symbolic and iconic objects</a:t>
            </a:r>
          </a:p>
        </p:txBody>
      </p:sp>
      <p:sp>
        <p:nvSpPr>
          <p:cNvPr id="7" name="Rectangle 3"/>
          <p:cNvSpPr txBox="1">
            <a:spLocks noChangeArrowheads="1"/>
          </p:cNvSpPr>
          <p:nvPr/>
        </p:nvSpPr>
        <p:spPr bwMode="auto">
          <a:xfrm>
            <a:off x="0" y="0"/>
            <a:ext cx="9144000" cy="6858000"/>
          </a:xfrm>
          <a:prstGeom prst="rect">
            <a:avLst/>
          </a:prstGeom>
          <a:no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a:p>
            <a:pPr marL="361950" eaLnBrk="0" hangingPunct="0">
              <a:lnSpc>
                <a:spcPct val="90000"/>
              </a:lnSpc>
              <a:spcBef>
                <a:spcPct val="20000"/>
              </a:spcBef>
            </a:pPr>
            <a:r>
              <a:rPr lang="en-US" sz="6000" b="1" dirty="0" smtClean="0">
                <a:solidFill>
                  <a:srgbClr val="502D50"/>
                </a:solidFill>
                <a:latin typeface="Proxima Nova Cn Rg" pitchFamily="50" charset="0"/>
                <a:cs typeface="Tahoma" pitchFamily="34" charset="0"/>
              </a:rPr>
              <a:t>VALE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0"/>
            <a:ext cx="9144000" cy="1844824"/>
          </a:xfrm>
          <a:prstGeom prst="rect">
            <a:avLst/>
          </a:prstGeom>
          <a:solidFill>
            <a:srgbClr val="502D50"/>
          </a:solid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a:p>
            <a:pPr marL="361950" eaLnBrk="0" hangingPunct="0">
              <a:lnSpc>
                <a:spcPct val="90000"/>
              </a:lnSpc>
              <a:spcBef>
                <a:spcPct val="20000"/>
              </a:spcBef>
            </a:pPr>
            <a:r>
              <a:rPr lang="en-US" sz="6000" b="1" dirty="0" smtClean="0">
                <a:solidFill>
                  <a:srgbClr val="D6DFE4"/>
                </a:solidFill>
                <a:latin typeface="Proxima Nova Cn Rg" pitchFamily="50" charset="0"/>
                <a:cs typeface="Tahoma" pitchFamily="34" charset="0"/>
              </a:rPr>
              <a:t>VALE</a:t>
            </a:r>
            <a:r>
              <a:rPr lang="en-US" sz="6000" b="1" dirty="0" smtClean="0">
                <a:solidFill>
                  <a:srgbClr val="FFFFFF"/>
                </a:solidFill>
                <a:latin typeface="Verdana" pitchFamily="34" charset="0"/>
              </a:rPr>
              <a:t> </a:t>
            </a:r>
            <a:r>
              <a:rPr lang="en-US" sz="6000" b="1" dirty="0" smtClean="0">
                <a:solidFill>
                  <a:srgbClr val="875781"/>
                </a:solidFill>
                <a:latin typeface="Proxima Nova Cn Rg" pitchFamily="50" charset="0"/>
              </a:rPr>
              <a:t>E-learning</a:t>
            </a:r>
            <a:endParaRPr lang="en-US" sz="6000" b="1" dirty="0" smtClean="0">
              <a:solidFill>
                <a:srgbClr val="875781"/>
              </a:solidFill>
              <a:latin typeface="Proxima Nova Cn Rg" pitchFamily="50" charset="0"/>
              <a:cs typeface="Tahoma" pitchFamily="34" charset="0"/>
            </a:endParaRPr>
          </a:p>
        </p:txBody>
      </p:sp>
      <p:sp>
        <p:nvSpPr>
          <p:cNvPr id="19" name="Rectangle 18"/>
          <p:cNvSpPr/>
          <p:nvPr/>
        </p:nvSpPr>
        <p:spPr>
          <a:xfrm>
            <a:off x="0" y="4221088"/>
            <a:ext cx="9144000" cy="263691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17" descr="17.jpg"/>
          <p:cNvPicPr>
            <a:picLocks noChangeAspect="1"/>
          </p:cNvPicPr>
          <p:nvPr/>
        </p:nvPicPr>
        <p:blipFill>
          <a:blip r:embed="rId3" cstate="print"/>
          <a:stretch>
            <a:fillRect/>
          </a:stretch>
        </p:blipFill>
        <p:spPr>
          <a:xfrm>
            <a:off x="4716016" y="4221088"/>
            <a:ext cx="4427983" cy="2636912"/>
          </a:xfrm>
          <a:prstGeom prst="rect">
            <a:avLst/>
          </a:prstGeom>
        </p:spPr>
      </p:pic>
      <p:sp>
        <p:nvSpPr>
          <p:cNvPr id="6" name="Rectangle 6"/>
          <p:cNvSpPr txBox="1">
            <a:spLocks noChangeArrowheads="1"/>
          </p:cNvSpPr>
          <p:nvPr/>
        </p:nvSpPr>
        <p:spPr>
          <a:xfrm>
            <a:off x="0" y="1844824"/>
            <a:ext cx="4572000" cy="5013176"/>
          </a:xfrm>
          <a:prstGeom prst="rect">
            <a:avLst/>
          </a:prstGeom>
        </p:spPr>
        <p:txBody>
          <a:bodyPr/>
          <a:lstStyle/>
          <a:p>
            <a:pPr marL="274320" marR="0" lvl="0" indent="-274320" algn="l" defTabSz="914400" rtl="0" eaLnBrk="1" fontAlgn="auto" latinLnBrk="0" hangingPunct="1">
              <a:lnSpc>
                <a:spcPct val="80000"/>
              </a:lnSpc>
              <a:spcBef>
                <a:spcPts val="600"/>
              </a:spcBef>
              <a:spcAft>
                <a:spcPts val="0"/>
              </a:spcAft>
              <a:buClr>
                <a:schemeClr val="tx2"/>
              </a:buClr>
              <a:buSzPct val="73000"/>
              <a:buFontTx/>
              <a:buNone/>
              <a:tabLst/>
              <a:defRPr/>
            </a:pPr>
            <a:r>
              <a:rPr kumimoji="0" lang="ru-RU" sz="2400" b="0" i="0" u="none" strike="noStrike" kern="1200" cap="none" spc="0" normalizeH="0" baseline="0" noProof="0" dirty="0" smtClean="0">
                <a:ln>
                  <a:noFill/>
                </a:ln>
                <a:solidFill>
                  <a:srgbClr val="000000"/>
                </a:solidFill>
                <a:effectLst/>
                <a:uLnTx/>
                <a:uFillTx/>
                <a:latin typeface="Verdana" charset="0"/>
                <a:ea typeface="+mn-ea"/>
                <a:cs typeface="+mn-cs"/>
              </a:rPr>
              <a:t>		</a:t>
            </a:r>
            <a:endParaRPr kumimoji="0" lang="en-US" sz="2400" b="0" i="0" u="none" strike="noStrike" kern="1200" cap="none" spc="0" normalizeH="0" baseline="0" noProof="0" dirty="0" smtClean="0">
              <a:ln>
                <a:noFill/>
              </a:ln>
              <a:solidFill>
                <a:srgbClr val="000000"/>
              </a:solidFill>
              <a:effectLst/>
              <a:uLnTx/>
              <a:uFillTx/>
              <a:latin typeface="Verdana" charset="0"/>
              <a:ea typeface="+mn-ea"/>
              <a:cs typeface="+mn-cs"/>
            </a:endParaRPr>
          </a:p>
          <a:p>
            <a:pPr marL="361950" marR="0" lvl="0" algn="l" defTabSz="914400" rtl="0" eaLnBrk="1" fontAlgn="auto" latinLnBrk="0" hangingPunct="1">
              <a:lnSpc>
                <a:spcPct val="100000"/>
              </a:lnSpc>
              <a:spcAft>
                <a:spcPts val="0"/>
              </a:spcAft>
              <a:buClr>
                <a:schemeClr val="tx2"/>
              </a:buClr>
              <a:buSzPct val="73000"/>
              <a:buFontTx/>
              <a:buNone/>
              <a:tabLst/>
              <a:defRPr/>
            </a:pPr>
            <a:endParaRPr kumimoji="0" lang="en-US" sz="1700" b="1" i="0" u="none" strike="noStrike" kern="1200" cap="none" spc="0" normalizeH="0" baseline="0" noProof="0" dirty="0" smtClean="0">
              <a:ln>
                <a:noFill/>
              </a:ln>
              <a:solidFill>
                <a:srgbClr val="502D50"/>
              </a:solidFill>
              <a:effectLst/>
              <a:uLnTx/>
              <a:uFillTx/>
              <a:latin typeface="Proxima Nova Cn Rg" pitchFamily="50" charset="0"/>
              <a:cs typeface="Verdana" charset="0"/>
            </a:endParaRPr>
          </a:p>
          <a:p>
            <a:pPr marL="361950" marR="0" lvl="0" algn="l" defTabSz="914400" rtl="0" eaLnBrk="1" fontAlgn="auto" latinLnBrk="0" hangingPunct="1">
              <a:lnSpc>
                <a:spcPct val="100000"/>
              </a:lnSpc>
              <a:spcAft>
                <a:spcPts val="0"/>
              </a:spcAft>
              <a:buClr>
                <a:schemeClr val="tx2"/>
              </a:buClr>
              <a:buSzPct val="73000"/>
              <a:buFontTx/>
              <a:buNone/>
              <a:tabLst/>
              <a:defRPr/>
            </a:pPr>
            <a:r>
              <a:rPr kumimoji="0" lang="en-US" sz="1700" b="1" i="0" u="none" strike="noStrike" kern="1200" cap="none" spc="0" normalizeH="0" baseline="0" noProof="0" dirty="0" smtClean="0">
                <a:ln>
                  <a:noFill/>
                </a:ln>
                <a:solidFill>
                  <a:srgbClr val="502D50"/>
                </a:solidFill>
                <a:effectLst/>
                <a:uLnTx/>
                <a:uFillTx/>
                <a:latin typeface="Proxima Nova Cn Rg" pitchFamily="50" charset="0"/>
                <a:cs typeface="Verdana" charset="0"/>
              </a:rPr>
              <a:t>The participants of a virtual meeting are represented by their custom 3D avatars and are able to move, converse with each other, gesticulate and interact with objects in the virtual world.</a:t>
            </a:r>
            <a:endParaRPr kumimoji="0" lang="en-US" sz="1700" b="1" i="0" u="none" strike="noStrike" kern="1200" cap="none" spc="0" normalizeH="0" baseline="0" noProof="0" dirty="0" smtClean="0">
              <a:ln>
                <a:noFill/>
              </a:ln>
              <a:solidFill>
                <a:srgbClr val="FFFFFF"/>
              </a:solidFill>
              <a:effectLst/>
              <a:uLnTx/>
              <a:uFillTx/>
              <a:latin typeface="Proxima Nova Cn Rg" pitchFamily="50" charset="0"/>
              <a:cs typeface="Verdana" charset="0"/>
            </a:endParaRPr>
          </a:p>
          <a:p>
            <a:pPr marL="361950" marR="0" lvl="0" algn="l" defTabSz="914400" rtl="0" eaLnBrk="1" fontAlgn="auto" latinLnBrk="0" hangingPunct="1">
              <a:lnSpc>
                <a:spcPct val="100000"/>
              </a:lnSpc>
              <a:spcAft>
                <a:spcPts val="0"/>
              </a:spcAft>
              <a:buClr>
                <a:schemeClr val="tx2"/>
              </a:buClr>
              <a:buSzPct val="73000"/>
              <a:buFontTx/>
              <a:buNone/>
              <a:tabLst/>
              <a:defRPr/>
            </a:pPr>
            <a:endParaRPr kumimoji="0" lang="en-US" b="1" i="0" u="none" strike="noStrike" kern="1200" cap="none" spc="0" normalizeH="0" baseline="0" noProof="0" dirty="0" smtClean="0">
              <a:ln>
                <a:noFill/>
              </a:ln>
              <a:solidFill>
                <a:srgbClr val="FFFFFF"/>
              </a:solidFill>
              <a:effectLst/>
              <a:uLnTx/>
              <a:uFillTx/>
              <a:latin typeface="Proxima Nova Cn Rg" pitchFamily="50" charset="0"/>
              <a:cs typeface="Verdana" charset="0"/>
            </a:endParaRPr>
          </a:p>
          <a:p>
            <a:pPr marL="361950" lvl="0">
              <a:buClr>
                <a:schemeClr val="tx2"/>
              </a:buClr>
              <a:buSzPct val="73000"/>
            </a:pPr>
            <a:endParaRPr lang="en-US" b="1" dirty="0" smtClean="0">
              <a:solidFill>
                <a:srgbClr val="FFFFFF"/>
              </a:solidFill>
              <a:latin typeface="Proxima Nova Cn Rg" pitchFamily="50" charset="0"/>
              <a:cs typeface="Verdana" charset="0"/>
            </a:endParaRPr>
          </a:p>
          <a:p>
            <a:pPr marL="361950" lvl="0">
              <a:buClr>
                <a:schemeClr val="tx2"/>
              </a:buClr>
              <a:buSzPct val="73000"/>
            </a:pPr>
            <a:endParaRPr lang="en-US" b="1" dirty="0" smtClean="0">
              <a:solidFill>
                <a:srgbClr val="FFFFFF"/>
              </a:solidFill>
              <a:latin typeface="Proxima Nova Cn Rg" pitchFamily="50" charset="0"/>
              <a:cs typeface="Verdana" charset="0"/>
            </a:endParaRPr>
          </a:p>
          <a:p>
            <a:pPr marL="361950" lvl="0">
              <a:buClr>
                <a:schemeClr val="tx2"/>
              </a:buClr>
              <a:buSzPct val="73000"/>
            </a:pPr>
            <a:r>
              <a:rPr lang="en-US" sz="1700" dirty="0" smtClean="0">
                <a:solidFill>
                  <a:srgbClr val="FFFFFF"/>
                </a:solidFill>
                <a:latin typeface="Proxima Nova Cn Rg" pitchFamily="50" charset="0"/>
                <a:cs typeface="Verdana" charset="0"/>
              </a:rPr>
              <a:t>We develop VR-based distance education and online communication systems, to enable geographically distant users - tutors, students, corporate staff, to attend the classes in virtual environment, thus taking  distant education to a whole new level where it approaches the traditional education in quality.</a:t>
            </a:r>
            <a:endParaRPr kumimoji="0" lang="en-US" sz="1700" i="0" u="none" strike="noStrike" kern="1200" cap="none" spc="0" normalizeH="0" baseline="0" noProof="0" dirty="0">
              <a:ln>
                <a:noFill/>
              </a:ln>
              <a:solidFill>
                <a:srgbClr val="FFFFFF"/>
              </a:solidFill>
              <a:effectLst/>
              <a:uLnTx/>
              <a:uFillTx/>
              <a:latin typeface="Proxima Nova Cn Rg" pitchFamily="50" charset="0"/>
              <a:cs typeface="Verdana" charset="0"/>
            </a:endParaRPr>
          </a:p>
        </p:txBody>
      </p:sp>
      <p:pic>
        <p:nvPicPr>
          <p:cNvPr id="17" name="Picture 16" descr="18.jpg"/>
          <p:cNvPicPr>
            <a:picLocks noChangeAspect="1"/>
          </p:cNvPicPr>
          <p:nvPr/>
        </p:nvPicPr>
        <p:blipFill>
          <a:blip r:embed="rId4" cstate="print"/>
          <a:srcRect l="1045" t="5909" b="5451"/>
          <a:stretch>
            <a:fillRect/>
          </a:stretch>
        </p:blipFill>
        <p:spPr>
          <a:xfrm>
            <a:off x="4716016" y="1844822"/>
            <a:ext cx="4427986" cy="2376265"/>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8674" name="Rectangle 3"/>
          <p:cNvSpPr txBox="1">
            <a:spLocks noChangeArrowheads="1"/>
          </p:cNvSpPr>
          <p:nvPr/>
        </p:nvSpPr>
        <p:spPr bwMode="auto">
          <a:xfrm>
            <a:off x="785813" y="2143125"/>
            <a:ext cx="7772400" cy="4214813"/>
          </a:xfrm>
          <a:prstGeom prst="rect">
            <a:avLst/>
          </a:prstGeom>
          <a:noFill/>
          <a:ln w="9525">
            <a:noFill/>
            <a:miter lim="800000"/>
            <a:headEnd/>
            <a:tailEnd/>
          </a:ln>
        </p:spPr>
        <p:txBody>
          <a:bodyPr lIns="92075" tIns="46038" rIns="92075" bIns="46038"/>
          <a:lstStyle/>
          <a:p>
            <a:endParaRPr lang="ru-RU" sz="2800" b="1">
              <a:solidFill>
                <a:schemeClr val="bg1"/>
              </a:solidFill>
              <a:latin typeface="Tahoma" pitchFamily="34" charset="0"/>
              <a:cs typeface="Tahoma" pitchFamily="34" charset="0"/>
            </a:endParaRPr>
          </a:p>
        </p:txBody>
      </p:sp>
      <p:sp>
        <p:nvSpPr>
          <p:cNvPr id="5" name="Rectangle 3"/>
          <p:cNvSpPr txBox="1">
            <a:spLocks noChangeArrowheads="1"/>
          </p:cNvSpPr>
          <p:nvPr/>
        </p:nvSpPr>
        <p:spPr bwMode="auto">
          <a:xfrm>
            <a:off x="0" y="0"/>
            <a:ext cx="9144000" cy="6858000"/>
          </a:xfrm>
          <a:prstGeom prst="rect">
            <a:avLst/>
          </a:prstGeom>
          <a:no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a:p>
            <a:pPr marL="361950" eaLnBrk="0" hangingPunct="0">
              <a:lnSpc>
                <a:spcPct val="90000"/>
              </a:lnSpc>
              <a:spcBef>
                <a:spcPct val="20000"/>
              </a:spcBef>
            </a:pPr>
            <a:r>
              <a:rPr lang="en-US" sz="6000" b="1" dirty="0" smtClean="0">
                <a:solidFill>
                  <a:srgbClr val="D6DFE4"/>
                </a:solidFill>
                <a:latin typeface="Proxima Nova Cn Rg" pitchFamily="50" charset="0"/>
                <a:cs typeface="Tahoma" pitchFamily="34" charset="0"/>
              </a:rPr>
              <a:t>VALE</a:t>
            </a:r>
            <a:r>
              <a:rPr lang="en-US" sz="6000" b="1" dirty="0" smtClean="0">
                <a:latin typeface="Verdana" pitchFamily="34" charset="0"/>
              </a:rPr>
              <a:t> </a:t>
            </a:r>
            <a:r>
              <a:rPr lang="en-US" sz="6000" dirty="0" smtClean="0">
                <a:solidFill>
                  <a:srgbClr val="875781"/>
                </a:solidFill>
                <a:latin typeface="Proxima Nova Cn Rg" pitchFamily="50" charset="0"/>
              </a:rPr>
              <a:t>UMREVA FORT</a:t>
            </a:r>
            <a:endParaRPr lang="en-US" sz="6000" dirty="0" smtClean="0">
              <a:solidFill>
                <a:srgbClr val="875781"/>
              </a:solidFill>
              <a:latin typeface="Proxima Nova Cn Rg" pitchFamily="50" charset="0"/>
              <a:cs typeface="Tahoma" pitchFamily="34" charset="0"/>
            </a:endParaRPr>
          </a:p>
        </p:txBody>
      </p:sp>
      <p:pic>
        <p:nvPicPr>
          <p:cNvPr id="9" name="Picture 8" descr="19.jpg"/>
          <p:cNvPicPr>
            <a:picLocks noChangeAspect="1"/>
          </p:cNvPicPr>
          <p:nvPr/>
        </p:nvPicPr>
        <p:blipFill>
          <a:blip r:embed="rId3" cstate="print"/>
          <a:stretch>
            <a:fillRect/>
          </a:stretch>
        </p:blipFill>
        <p:spPr>
          <a:xfrm>
            <a:off x="0" y="1877277"/>
            <a:ext cx="9144000" cy="4980723"/>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875781"/>
        </a:solidFill>
        <a:effectLst/>
      </p:bgPr>
    </p:bg>
    <p:spTree>
      <p:nvGrpSpPr>
        <p:cNvPr id="1" name=""/>
        <p:cNvGrpSpPr/>
        <p:nvPr/>
      </p:nvGrpSpPr>
      <p:grpSpPr>
        <a:xfrm>
          <a:off x="0" y="0"/>
          <a:ext cx="0" cy="0"/>
          <a:chOff x="0" y="0"/>
          <a:chExt cx="0" cy="0"/>
        </a:xfrm>
      </p:grpSpPr>
      <p:sp>
        <p:nvSpPr>
          <p:cNvPr id="28674" name="Rectangle 3"/>
          <p:cNvSpPr txBox="1">
            <a:spLocks noChangeArrowheads="1"/>
          </p:cNvSpPr>
          <p:nvPr/>
        </p:nvSpPr>
        <p:spPr bwMode="auto">
          <a:xfrm>
            <a:off x="785813" y="2143125"/>
            <a:ext cx="7772400" cy="4214813"/>
          </a:xfrm>
          <a:prstGeom prst="rect">
            <a:avLst/>
          </a:prstGeom>
          <a:noFill/>
          <a:ln w="9525">
            <a:noFill/>
            <a:miter lim="800000"/>
            <a:headEnd/>
            <a:tailEnd/>
          </a:ln>
        </p:spPr>
        <p:txBody>
          <a:bodyPr lIns="92075" tIns="46038" rIns="92075" bIns="46038"/>
          <a:lstStyle/>
          <a:p>
            <a:endParaRPr lang="ru-RU" sz="2800" b="1">
              <a:solidFill>
                <a:schemeClr val="bg1"/>
              </a:solidFill>
              <a:latin typeface="Tahoma" pitchFamily="34" charset="0"/>
              <a:cs typeface="Tahoma" pitchFamily="34" charset="0"/>
            </a:endParaRPr>
          </a:p>
        </p:txBody>
      </p:sp>
      <p:sp>
        <p:nvSpPr>
          <p:cNvPr id="5" name="Rectangle 3"/>
          <p:cNvSpPr txBox="1">
            <a:spLocks noChangeArrowheads="1"/>
          </p:cNvSpPr>
          <p:nvPr/>
        </p:nvSpPr>
        <p:spPr bwMode="auto">
          <a:xfrm>
            <a:off x="0" y="0"/>
            <a:ext cx="9144000" cy="6858000"/>
          </a:xfrm>
          <a:prstGeom prst="rect">
            <a:avLst/>
          </a:prstGeom>
          <a:noFill/>
          <a:ln w="9525">
            <a:noFill/>
            <a:miter lim="800000"/>
            <a:headEnd/>
            <a:tailEnd/>
          </a:ln>
        </p:spPr>
        <p:txBody>
          <a:bodyPr lIns="92075" tIns="46038" rIns="92075" bIns="46038"/>
          <a:lstStyle/>
          <a:p>
            <a:pPr marL="361950"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p:txBody>
      </p:sp>
      <p:sp>
        <p:nvSpPr>
          <p:cNvPr id="6" name="Rectangle 5"/>
          <p:cNvSpPr/>
          <p:nvPr/>
        </p:nvSpPr>
        <p:spPr>
          <a:xfrm>
            <a:off x="0" y="6021288"/>
            <a:ext cx="9144000" cy="8367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C9B78"/>
        </a:solidFill>
        <a:effectLst/>
      </p:bgPr>
    </p:bg>
    <p:spTree>
      <p:nvGrpSpPr>
        <p:cNvPr id="1" name=""/>
        <p:cNvGrpSpPr/>
        <p:nvPr/>
      </p:nvGrpSpPr>
      <p:grpSpPr>
        <a:xfrm>
          <a:off x="0" y="0"/>
          <a:ext cx="0" cy="0"/>
          <a:chOff x="0" y="0"/>
          <a:chExt cx="0" cy="0"/>
        </a:xfrm>
      </p:grpSpPr>
      <p:sp>
        <p:nvSpPr>
          <p:cNvPr id="16" name="Title 1"/>
          <p:cNvSpPr txBox="1">
            <a:spLocks/>
          </p:cNvSpPr>
          <p:nvPr/>
        </p:nvSpPr>
        <p:spPr>
          <a:xfrm>
            <a:off x="0" y="0"/>
            <a:ext cx="9429784" cy="1403648"/>
          </a:xfrm>
          <a:prstGeom prst="rect">
            <a:avLst/>
          </a:prstGeom>
          <a:ln>
            <a:noFill/>
          </a:ln>
        </p:spPr>
        <p:txBody>
          <a:bodyPr vert="horz" lIns="45720" tIns="0" rIns="45720" bIns="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0" normalizeH="0" baseline="0" noProof="0" dirty="0" smtClean="0">
                <a:ln w="500">
                  <a:noFill/>
                </a:ln>
                <a:solidFill>
                  <a:srgbClr val="FFFFFF"/>
                </a:solidFill>
                <a:uLnTx/>
                <a:uFillTx/>
                <a:latin typeface="Proxima Nova Cn Rg" pitchFamily="50" charset="0"/>
                <a:ea typeface="+mj-ea"/>
                <a:cs typeface="+mj-cs"/>
              </a:rPr>
              <a:t>3D </a:t>
            </a:r>
            <a:r>
              <a:rPr kumimoji="0" lang="en-US" sz="4400" b="1" i="0" u="none" strike="noStrike" kern="1200" cap="all" spc="0" normalizeH="0" baseline="0" noProof="0" dirty="0" smtClean="0">
                <a:ln w="500">
                  <a:noFill/>
                </a:ln>
                <a:solidFill>
                  <a:srgbClr val="FFFFFF"/>
                </a:solidFill>
                <a:uLnTx/>
                <a:uFillTx/>
                <a:latin typeface="PT Sans Narrow" pitchFamily="34" charset="-52"/>
                <a:ea typeface="+mj-ea"/>
                <a:cs typeface="+mj-cs"/>
              </a:rPr>
              <a:t>  </a:t>
            </a:r>
            <a:r>
              <a:rPr kumimoji="0" lang="en-US" sz="4400" b="1" i="0" u="none" strike="noStrike" kern="1200" cap="all" spc="0" normalizeH="0" baseline="0" noProof="0" dirty="0" smtClean="0">
                <a:ln w="500">
                  <a:noFill/>
                </a:ln>
                <a:solidFill>
                  <a:srgbClr val="FFFFFF"/>
                </a:solidFill>
                <a:uLnTx/>
                <a:uFillTx/>
                <a:latin typeface="Proxima Nova Cn Rg" pitchFamily="50" charset="0"/>
                <a:ea typeface="+mj-ea"/>
                <a:cs typeface="+mj-cs"/>
              </a:rPr>
              <a:t>reconstruction  domain</a:t>
            </a:r>
            <a:endParaRPr kumimoji="0" lang="ru-RU" sz="4400" b="1" i="0" u="none" strike="noStrike" kern="1200" cap="all" spc="0" normalizeH="0" baseline="0" noProof="0" dirty="0">
              <a:ln w="500">
                <a:noFill/>
              </a:ln>
              <a:solidFill>
                <a:srgbClr val="FFFFFF"/>
              </a:solidFill>
              <a:uLnTx/>
              <a:uFillTx/>
              <a:latin typeface="PT Sans Narrow" pitchFamily="34" charset="-52"/>
              <a:ea typeface="+mj-ea"/>
              <a:cs typeface="+mj-cs"/>
            </a:endParaRPr>
          </a:p>
        </p:txBody>
      </p:sp>
      <p:graphicFrame>
        <p:nvGraphicFramePr>
          <p:cNvPr id="24" name="Diagram 23"/>
          <p:cNvGraphicFramePr/>
          <p:nvPr/>
        </p:nvGraphicFramePr>
        <p:xfrm>
          <a:off x="971600" y="1700808"/>
          <a:ext cx="72390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0" y="6021288"/>
            <a:ext cx="9144000" cy="836712"/>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1000" y="0"/>
            <a:ext cx="8229600" cy="868362"/>
          </a:xfrm>
        </p:spPr>
        <p:txBody>
          <a:bodyPr/>
          <a:lstStyle/>
          <a:p>
            <a:r>
              <a:rPr lang="en-US" dirty="0" smtClean="0"/>
              <a:t>How to get 3D</a:t>
            </a:r>
            <a:endParaRPr lang="ru-RU" dirty="0"/>
          </a:p>
        </p:txBody>
      </p:sp>
      <p:sp>
        <p:nvSpPr>
          <p:cNvPr id="9" name="Rectangle 3"/>
          <p:cNvSpPr txBox="1">
            <a:spLocks noChangeArrowheads="1"/>
          </p:cNvSpPr>
          <p:nvPr/>
        </p:nvSpPr>
        <p:spPr bwMode="auto">
          <a:xfrm>
            <a:off x="0" y="0"/>
            <a:ext cx="9144000" cy="2060848"/>
          </a:xfrm>
          <a:prstGeom prst="rect">
            <a:avLst/>
          </a:prstGeom>
          <a:solidFill>
            <a:srgbClr val="502D50"/>
          </a:solidFill>
          <a:ln w="9525">
            <a:noFill/>
            <a:miter lim="800000"/>
            <a:headEnd/>
            <a:tailEnd/>
          </a:ln>
        </p:spPr>
        <p:txBody>
          <a:bodyPr lIns="92075" tIns="46038" rIns="92075" bIns="46038"/>
          <a:lstStyle/>
          <a:p>
            <a:pPr algn="ctr" eaLnBrk="0" hangingPunct="0">
              <a:lnSpc>
                <a:spcPct val="90000"/>
              </a:lnSpc>
              <a:spcBef>
                <a:spcPct val="20000"/>
              </a:spcBef>
            </a:pPr>
            <a:endParaRPr lang="en-US" sz="3200" b="1" dirty="0" smtClean="0">
              <a:solidFill>
                <a:srgbClr val="502D50"/>
              </a:solidFill>
              <a:latin typeface="Tahoma" pitchFamily="34" charset="0"/>
              <a:cs typeface="Tahoma" pitchFamily="34" charset="0"/>
            </a:endParaRPr>
          </a:p>
          <a:p>
            <a:pPr algn="ctr" eaLnBrk="0" hangingPunct="0">
              <a:lnSpc>
                <a:spcPct val="90000"/>
              </a:lnSpc>
              <a:spcBef>
                <a:spcPct val="20000"/>
              </a:spcBef>
            </a:pPr>
            <a:r>
              <a:rPr lang="en-US" sz="6000" b="1" dirty="0" smtClean="0">
                <a:solidFill>
                  <a:srgbClr val="D6DFE4"/>
                </a:solidFill>
                <a:latin typeface="Proxima Nova Cn Rg" pitchFamily="50" charset="0"/>
                <a:cs typeface="Tahoma" pitchFamily="34" charset="0"/>
              </a:rPr>
              <a:t>HOW TO GET 3D</a:t>
            </a:r>
          </a:p>
        </p:txBody>
      </p:sp>
      <p:pic>
        <p:nvPicPr>
          <p:cNvPr id="10" name="Picture 9" descr="21.jpg"/>
          <p:cNvPicPr>
            <a:picLocks noChangeAspect="1"/>
          </p:cNvPicPr>
          <p:nvPr/>
        </p:nvPicPr>
        <p:blipFill>
          <a:blip r:embed="rId2" cstate="print"/>
          <a:stretch>
            <a:fillRect/>
          </a:stretch>
        </p:blipFill>
        <p:spPr>
          <a:xfrm>
            <a:off x="107504" y="4365104"/>
            <a:ext cx="2981373" cy="1872208"/>
          </a:xfrm>
          <a:prstGeom prst="rect">
            <a:avLst/>
          </a:prstGeom>
        </p:spPr>
      </p:pic>
      <p:pic>
        <p:nvPicPr>
          <p:cNvPr id="11" name="Picture 10" descr="22.jpg"/>
          <p:cNvPicPr>
            <a:picLocks noChangeAspect="1"/>
          </p:cNvPicPr>
          <p:nvPr/>
        </p:nvPicPr>
        <p:blipFill>
          <a:blip r:embed="rId3" cstate="print"/>
          <a:stretch>
            <a:fillRect/>
          </a:stretch>
        </p:blipFill>
        <p:spPr>
          <a:xfrm>
            <a:off x="3131840" y="4365104"/>
            <a:ext cx="3033838" cy="1872208"/>
          </a:xfrm>
          <a:prstGeom prst="rect">
            <a:avLst/>
          </a:prstGeom>
        </p:spPr>
      </p:pic>
      <p:sp>
        <p:nvSpPr>
          <p:cNvPr id="12" name="Rectangle 11"/>
          <p:cNvSpPr/>
          <p:nvPr/>
        </p:nvSpPr>
        <p:spPr>
          <a:xfrm>
            <a:off x="0" y="2060848"/>
            <a:ext cx="9144000" cy="2232248"/>
          </a:xfrm>
          <a:prstGeom prst="rect">
            <a:avLst/>
          </a:prstGeom>
          <a:solidFill>
            <a:srgbClr val="875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220072" y="2348881"/>
            <a:ext cx="3355306" cy="1692771"/>
          </a:xfrm>
          <a:prstGeom prst="rect">
            <a:avLst/>
          </a:prstGeom>
          <a:noFill/>
        </p:spPr>
        <p:txBody>
          <a:bodyPr wrap="square" rtlCol="0">
            <a:spAutoFit/>
          </a:bodyPr>
          <a:lstStyle/>
          <a:p>
            <a:r>
              <a:rPr lang="en-US" dirty="0" smtClean="0">
                <a:solidFill>
                  <a:srgbClr val="D6DFE4"/>
                </a:solidFill>
              </a:rPr>
              <a:t> </a:t>
            </a:r>
            <a:r>
              <a:rPr lang="en-US" sz="2400" dirty="0" smtClean="0">
                <a:solidFill>
                  <a:srgbClr val="D6DFE4"/>
                </a:solidFill>
                <a:latin typeface="Proxima Nova Cn Rg" pitchFamily="50" charset="0"/>
              </a:rPr>
              <a:t>WE PRODUCE :</a:t>
            </a:r>
          </a:p>
          <a:p>
            <a:endParaRPr lang="en-US" sz="1600" dirty="0" smtClean="0">
              <a:solidFill>
                <a:srgbClr val="D6DFE4"/>
              </a:solidFill>
              <a:latin typeface="Proxima Nova Cn Rg" pitchFamily="50" charset="0"/>
            </a:endParaRPr>
          </a:p>
          <a:p>
            <a:pPr>
              <a:buFont typeface="Arial" pitchFamily="34" charset="0"/>
              <a:buChar char="•"/>
            </a:pPr>
            <a:r>
              <a:rPr lang="en-US" sz="1600" dirty="0" smtClean="0">
                <a:solidFill>
                  <a:srgbClr val="D6DFE4"/>
                </a:solidFill>
                <a:latin typeface="Proxima Nova Cn Rg" pitchFamily="50" charset="0"/>
              </a:rPr>
              <a:t>  scene of settlement</a:t>
            </a:r>
          </a:p>
          <a:p>
            <a:pPr>
              <a:buFont typeface="Arial" pitchFamily="34" charset="0"/>
              <a:buChar char="•"/>
            </a:pPr>
            <a:r>
              <a:rPr lang="en-US" sz="1600" dirty="0" smtClean="0">
                <a:solidFill>
                  <a:srgbClr val="D6DFE4"/>
                </a:solidFill>
                <a:latin typeface="Proxima Nova Cn Rg" pitchFamily="50" charset="0"/>
              </a:rPr>
              <a:t>  desired buildings</a:t>
            </a:r>
          </a:p>
          <a:p>
            <a:pPr>
              <a:buFont typeface="Arial" pitchFamily="34" charset="0"/>
              <a:buChar char="•"/>
            </a:pPr>
            <a:r>
              <a:rPr lang="en-US" sz="1600" dirty="0" smtClean="0">
                <a:solidFill>
                  <a:srgbClr val="D6DFE4"/>
                </a:solidFill>
                <a:latin typeface="Proxima Nova Cn Rg" pitchFamily="50" charset="0"/>
              </a:rPr>
              <a:t>  desired landscape design</a:t>
            </a:r>
          </a:p>
          <a:p>
            <a:pPr>
              <a:buFont typeface="Arial" pitchFamily="34" charset="0"/>
              <a:buChar char="•"/>
            </a:pPr>
            <a:r>
              <a:rPr lang="en-US" sz="1600" dirty="0" smtClean="0">
                <a:solidFill>
                  <a:srgbClr val="D6DFE4"/>
                </a:solidFill>
                <a:latin typeface="Proxima Nova Cn Rg" pitchFamily="50" charset="0"/>
              </a:rPr>
              <a:t>  desired interior</a:t>
            </a:r>
            <a:endParaRPr lang="ru-RU" sz="1600" dirty="0">
              <a:solidFill>
                <a:srgbClr val="D6DFE4"/>
              </a:solidFill>
            </a:endParaRPr>
          </a:p>
        </p:txBody>
      </p:sp>
      <p:pic>
        <p:nvPicPr>
          <p:cNvPr id="13" name="Picture 12" descr="23.jpg"/>
          <p:cNvPicPr>
            <a:picLocks noChangeAspect="1"/>
          </p:cNvPicPr>
          <p:nvPr/>
        </p:nvPicPr>
        <p:blipFill>
          <a:blip r:embed="rId4" cstate="print"/>
          <a:stretch>
            <a:fillRect/>
          </a:stretch>
        </p:blipFill>
        <p:spPr>
          <a:xfrm>
            <a:off x="6228184" y="4361504"/>
            <a:ext cx="2767856" cy="1875808"/>
          </a:xfrm>
          <a:prstGeom prst="rect">
            <a:avLst/>
          </a:prstGeom>
        </p:spPr>
      </p:pic>
      <p:sp>
        <p:nvSpPr>
          <p:cNvPr id="14" name="Rectangle 13"/>
          <p:cNvSpPr/>
          <p:nvPr/>
        </p:nvSpPr>
        <p:spPr>
          <a:xfrm>
            <a:off x="0" y="6309320"/>
            <a:ext cx="9144000" cy="54868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611560" y="2348880"/>
            <a:ext cx="4032448" cy="1200329"/>
          </a:xfrm>
          <a:prstGeom prst="rect">
            <a:avLst/>
          </a:prstGeom>
          <a:noFill/>
        </p:spPr>
        <p:txBody>
          <a:bodyPr wrap="square" rtlCol="0">
            <a:spAutoFit/>
          </a:bodyPr>
          <a:lstStyle/>
          <a:p>
            <a:r>
              <a:rPr lang="en-US" dirty="0" smtClean="0">
                <a:solidFill>
                  <a:srgbClr val="D6DFE4"/>
                </a:solidFill>
              </a:rPr>
              <a:t> </a:t>
            </a:r>
            <a:r>
              <a:rPr lang="en-US" sz="2400" dirty="0" smtClean="0">
                <a:solidFill>
                  <a:srgbClr val="D6DFE4"/>
                </a:solidFill>
                <a:latin typeface="Proxima Nova Cn Rg" pitchFamily="50" charset="0"/>
              </a:rPr>
              <a:t>INPUT DATA:</a:t>
            </a:r>
          </a:p>
          <a:p>
            <a:endParaRPr lang="en-US" sz="1600" dirty="0" smtClean="0">
              <a:solidFill>
                <a:srgbClr val="D6DFE4"/>
              </a:solidFill>
              <a:latin typeface="Proxima Nova Cn Rg" pitchFamily="50" charset="0"/>
            </a:endParaRPr>
          </a:p>
          <a:p>
            <a:pPr>
              <a:buFont typeface="Arial" pitchFamily="34" charset="0"/>
              <a:buChar char="•"/>
            </a:pPr>
            <a:r>
              <a:rPr lang="en-US" sz="1600" dirty="0" smtClean="0">
                <a:solidFill>
                  <a:srgbClr val="D6DFE4"/>
                </a:solidFill>
                <a:latin typeface="Proxima Nova Cn Rg" pitchFamily="50" charset="0"/>
              </a:rPr>
              <a:t>  images of the area (drawing, plans, pictures)</a:t>
            </a:r>
          </a:p>
          <a:p>
            <a:pPr>
              <a:buFont typeface="Arial" pitchFamily="34" charset="0"/>
              <a:buChar char="•"/>
            </a:pPr>
            <a:r>
              <a:rPr lang="en-US" sz="1600" dirty="0" smtClean="0">
                <a:solidFill>
                  <a:srgbClr val="D6DFE4"/>
                </a:solidFill>
                <a:latin typeface="Proxima Nova Cn Rg" pitchFamily="50" charset="0"/>
              </a:rPr>
              <a:t>  images of the buildings</a:t>
            </a:r>
            <a:endParaRPr lang="ru-RU" sz="1600" dirty="0">
              <a:solidFill>
                <a:srgbClr val="D6DFE4"/>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9221" name="TextBox 11"/>
          <p:cNvSpPr txBox="1">
            <a:spLocks noChangeArrowheads="1"/>
          </p:cNvSpPr>
          <p:nvPr/>
        </p:nvSpPr>
        <p:spPr bwMode="auto">
          <a:xfrm>
            <a:off x="0" y="0"/>
            <a:ext cx="9144000" cy="1938992"/>
          </a:xfrm>
          <a:prstGeom prst="rect">
            <a:avLst/>
          </a:prstGeom>
          <a:noFill/>
          <a:ln w="9525">
            <a:noFill/>
            <a:miter lim="800000"/>
            <a:headEnd/>
            <a:tailEnd/>
          </a:ln>
        </p:spPr>
        <p:txBody>
          <a:bodyPr wrap="square">
            <a:spAutoFit/>
          </a:bodyPr>
          <a:lstStyle/>
          <a:p>
            <a:pPr algn="ctr"/>
            <a:endParaRPr lang="en-US" sz="4000" b="1" dirty="0" smtClean="0">
              <a:solidFill>
                <a:srgbClr val="FFFFFF"/>
              </a:solidFill>
              <a:latin typeface="Proxima Nova Cn Rg" pitchFamily="50" charset="0"/>
            </a:endParaRPr>
          </a:p>
          <a:p>
            <a:pPr algn="ctr"/>
            <a:r>
              <a:rPr lang="en-US" sz="4000" b="1" dirty="0" smtClean="0">
                <a:solidFill>
                  <a:srgbClr val="985102"/>
                </a:solidFill>
                <a:latin typeface="Proxima Nova Cn Rg" pitchFamily="50" charset="0"/>
              </a:rPr>
              <a:t>CONVENTIONAL STEREOSCOPIC DEVELOPMENT IN MEDICINE</a:t>
            </a:r>
            <a:endParaRPr lang="ru-RU" sz="4000" b="1" dirty="0">
              <a:solidFill>
                <a:srgbClr val="985102"/>
              </a:solidFill>
            </a:endParaRPr>
          </a:p>
        </p:txBody>
      </p:sp>
      <p:sp>
        <p:nvSpPr>
          <p:cNvPr id="12" name="Rectangle 11"/>
          <p:cNvSpPr/>
          <p:nvPr/>
        </p:nvSpPr>
        <p:spPr>
          <a:xfrm>
            <a:off x="0" y="4365104"/>
            <a:ext cx="9144000" cy="2492896"/>
          </a:xfrm>
          <a:prstGeom prst="rect">
            <a:avLst/>
          </a:prstGeom>
          <a:solidFill>
            <a:srgbClr val="DB74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3352800" y="4637454"/>
            <a:ext cx="2438400" cy="1323439"/>
          </a:xfrm>
          <a:prstGeom prst="rect">
            <a:avLst/>
          </a:prstGeom>
          <a:noFill/>
        </p:spPr>
        <p:txBody>
          <a:bodyPr wrap="square">
            <a:spAutoFit/>
          </a:bodyPr>
          <a:lstStyle/>
          <a:p>
            <a:pPr fontAlgn="auto">
              <a:spcBef>
                <a:spcPts val="0"/>
              </a:spcBef>
              <a:spcAft>
                <a:spcPts val="0"/>
              </a:spcAft>
              <a:defRPr/>
            </a:pPr>
            <a:r>
              <a:rPr lang="en-US" sz="1600" dirty="0" smtClean="0">
                <a:solidFill>
                  <a:srgbClr val="FFFFFF"/>
                </a:solidFill>
              </a:rPr>
              <a:t>Mounted Sony </a:t>
            </a:r>
            <a:r>
              <a:rPr lang="en-US" sz="1600" dirty="0" smtClean="0">
                <a:solidFill>
                  <a:srgbClr val="FFFFFF"/>
                </a:solidFill>
                <a:latin typeface="+mn-lt"/>
              </a:rPr>
              <a:t>HD </a:t>
            </a:r>
            <a:r>
              <a:rPr lang="ru-RU" sz="1600" dirty="0" smtClean="0">
                <a:solidFill>
                  <a:srgbClr val="FFFFFF"/>
                </a:solidFill>
                <a:latin typeface="+mn-lt"/>
              </a:rPr>
              <a:t>3</a:t>
            </a:r>
            <a:r>
              <a:rPr lang="en-US" sz="1600" dirty="0" smtClean="0">
                <a:solidFill>
                  <a:srgbClr val="FFFFFF"/>
                </a:solidFill>
                <a:latin typeface="+mn-lt"/>
              </a:rPr>
              <a:t>D  camera MCC-3000MT.</a:t>
            </a:r>
          </a:p>
          <a:p>
            <a:pPr fontAlgn="auto">
              <a:spcBef>
                <a:spcPts val="0"/>
              </a:spcBef>
              <a:spcAft>
                <a:spcPts val="0"/>
              </a:spcAft>
              <a:defRPr/>
            </a:pPr>
            <a:r>
              <a:rPr lang="en-US" sz="1600" dirty="0" smtClean="0">
                <a:solidFill>
                  <a:srgbClr val="FFFFFF"/>
                </a:solidFill>
                <a:latin typeface="+mn-lt"/>
              </a:rPr>
              <a:t>“It can be mounted on most surgical microscopes”.</a:t>
            </a:r>
            <a:endParaRPr lang="ru-RU" sz="1600" dirty="0">
              <a:solidFill>
                <a:srgbClr val="FFFFFF"/>
              </a:solidFill>
              <a:latin typeface="+mn-lt"/>
            </a:endParaRPr>
          </a:p>
        </p:txBody>
      </p:sp>
      <p:sp>
        <p:nvSpPr>
          <p:cNvPr id="7" name="TextBox 6"/>
          <p:cNvSpPr txBox="1"/>
          <p:nvPr/>
        </p:nvSpPr>
        <p:spPr>
          <a:xfrm>
            <a:off x="6400800" y="4637454"/>
            <a:ext cx="2362200" cy="1815882"/>
          </a:xfrm>
          <a:prstGeom prst="rect">
            <a:avLst/>
          </a:prstGeom>
          <a:noFill/>
        </p:spPr>
        <p:txBody>
          <a:bodyPr wrap="square">
            <a:spAutoFit/>
          </a:bodyPr>
          <a:lstStyle/>
          <a:p>
            <a:pPr fontAlgn="auto">
              <a:spcBef>
                <a:spcPts val="0"/>
              </a:spcBef>
              <a:spcAft>
                <a:spcPts val="0"/>
              </a:spcAft>
              <a:defRPr/>
            </a:pPr>
            <a:r>
              <a:rPr lang="en-US" sz="1600" dirty="0" smtClean="0">
                <a:solidFill>
                  <a:srgbClr val="FFFFFF"/>
                </a:solidFill>
              </a:rPr>
              <a:t>Sony </a:t>
            </a:r>
            <a:r>
              <a:rPr lang="en-US" sz="1600" dirty="0" smtClean="0">
                <a:solidFill>
                  <a:srgbClr val="FFFFFF"/>
                </a:solidFill>
                <a:latin typeface="+mn-lt"/>
              </a:rPr>
              <a:t>LMD-2451MT, </a:t>
            </a:r>
            <a:r>
              <a:rPr lang="en-US" sz="1600" dirty="0" smtClean="0">
                <a:solidFill>
                  <a:srgbClr val="FFFFFF"/>
                </a:solidFill>
              </a:rPr>
              <a:t>LMD-</a:t>
            </a:r>
            <a:r>
              <a:rPr lang="en-US" sz="1600" dirty="0" smtClean="0">
                <a:solidFill>
                  <a:srgbClr val="FFFFFF"/>
                </a:solidFill>
                <a:latin typeface="+mn-lt"/>
              </a:rPr>
              <a:t>4251TD – a medical 3D LCD monitors designed for surgeons and training situations. </a:t>
            </a:r>
          </a:p>
          <a:p>
            <a:pPr fontAlgn="auto">
              <a:spcBef>
                <a:spcPts val="0"/>
              </a:spcBef>
              <a:spcAft>
                <a:spcPts val="0"/>
              </a:spcAft>
              <a:defRPr/>
            </a:pPr>
            <a:r>
              <a:rPr lang="en-US" sz="1600" dirty="0" smtClean="0">
                <a:solidFill>
                  <a:srgbClr val="FFFFFF"/>
                </a:solidFill>
                <a:latin typeface="+mn-lt"/>
              </a:rPr>
              <a:t>Need 3D glasses.</a:t>
            </a:r>
            <a:endParaRPr lang="ru-RU" sz="1600" dirty="0">
              <a:solidFill>
                <a:srgbClr val="FFFFFF"/>
              </a:solidFill>
              <a:latin typeface="+mn-lt"/>
            </a:endParaRPr>
          </a:p>
        </p:txBody>
      </p:sp>
      <p:sp>
        <p:nvSpPr>
          <p:cNvPr id="10" name="TextBox 9"/>
          <p:cNvSpPr txBox="1"/>
          <p:nvPr/>
        </p:nvSpPr>
        <p:spPr>
          <a:xfrm>
            <a:off x="251520" y="4637454"/>
            <a:ext cx="3024336" cy="584775"/>
          </a:xfrm>
          <a:prstGeom prst="rect">
            <a:avLst/>
          </a:prstGeom>
          <a:noFill/>
        </p:spPr>
        <p:txBody>
          <a:bodyPr wrap="square">
            <a:spAutoFit/>
          </a:bodyPr>
          <a:lstStyle/>
          <a:p>
            <a:pPr fontAlgn="auto">
              <a:spcBef>
                <a:spcPts val="0"/>
              </a:spcBef>
              <a:spcAft>
                <a:spcPts val="0"/>
              </a:spcAft>
              <a:defRPr/>
            </a:pPr>
            <a:r>
              <a:rPr lang="en-US" sz="1600" dirty="0" smtClean="0">
                <a:solidFill>
                  <a:srgbClr val="FFFFFF"/>
                </a:solidFill>
              </a:rPr>
              <a:t>Stereoscopic surgical</a:t>
            </a:r>
          </a:p>
          <a:p>
            <a:pPr fontAlgn="auto">
              <a:spcBef>
                <a:spcPts val="0"/>
              </a:spcBef>
              <a:spcAft>
                <a:spcPts val="0"/>
              </a:spcAft>
              <a:defRPr/>
            </a:pPr>
            <a:r>
              <a:rPr lang="en-US" sz="1600" dirty="0" smtClean="0">
                <a:solidFill>
                  <a:srgbClr val="FFFFFF"/>
                </a:solidFill>
              </a:rPr>
              <a:t>microscope.</a:t>
            </a:r>
            <a:endParaRPr lang="en-US" sz="1600" dirty="0" smtClean="0">
              <a:solidFill>
                <a:srgbClr val="FFFFFF"/>
              </a:solidFill>
              <a:latin typeface="+mn-lt"/>
            </a:endParaRPr>
          </a:p>
        </p:txBody>
      </p:sp>
      <p:pic>
        <p:nvPicPr>
          <p:cNvPr id="15" name="Picture 14" descr="26.jpg"/>
          <p:cNvPicPr>
            <a:picLocks noChangeAspect="1"/>
          </p:cNvPicPr>
          <p:nvPr/>
        </p:nvPicPr>
        <p:blipFill>
          <a:blip r:embed="rId2" cstate="print"/>
          <a:stretch>
            <a:fillRect/>
          </a:stretch>
        </p:blipFill>
        <p:spPr>
          <a:xfrm>
            <a:off x="2699792" y="2132856"/>
            <a:ext cx="3680020" cy="2232248"/>
          </a:xfrm>
          <a:prstGeom prst="rect">
            <a:avLst/>
          </a:prstGeom>
        </p:spPr>
      </p:pic>
      <p:pic>
        <p:nvPicPr>
          <p:cNvPr id="14" name="Picture 13" descr="25.jpg"/>
          <p:cNvPicPr>
            <a:picLocks noChangeAspect="1"/>
          </p:cNvPicPr>
          <p:nvPr/>
        </p:nvPicPr>
        <p:blipFill>
          <a:blip r:embed="rId3" cstate="print"/>
          <a:srcRect b="15641"/>
          <a:stretch>
            <a:fillRect/>
          </a:stretch>
        </p:blipFill>
        <p:spPr>
          <a:xfrm>
            <a:off x="6156176" y="2132856"/>
            <a:ext cx="2987824" cy="2233006"/>
          </a:xfrm>
          <a:prstGeom prst="rect">
            <a:avLst/>
          </a:prstGeom>
        </p:spPr>
      </p:pic>
      <p:pic>
        <p:nvPicPr>
          <p:cNvPr id="13" name="Picture 12" descr="24.jpg"/>
          <p:cNvPicPr>
            <a:picLocks noChangeAspect="1"/>
          </p:cNvPicPr>
          <p:nvPr/>
        </p:nvPicPr>
        <p:blipFill>
          <a:blip r:embed="rId4" cstate="print"/>
          <a:stretch>
            <a:fillRect/>
          </a:stretch>
        </p:blipFill>
        <p:spPr>
          <a:xfrm>
            <a:off x="0" y="2132856"/>
            <a:ext cx="2988936" cy="225039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D6DFE4"/>
        </a:solidFill>
        <a:effectLst/>
      </p:bgPr>
    </p:bg>
    <p:spTree>
      <p:nvGrpSpPr>
        <p:cNvPr id="1" name=""/>
        <p:cNvGrpSpPr/>
        <p:nvPr/>
      </p:nvGrpSpPr>
      <p:grpSpPr>
        <a:xfrm>
          <a:off x="0" y="0"/>
          <a:ext cx="0" cy="0"/>
          <a:chOff x="0" y="0"/>
          <a:chExt cx="0" cy="0"/>
        </a:xfrm>
      </p:grpSpPr>
      <p:pic>
        <p:nvPicPr>
          <p:cNvPr id="22" name="Picture 19" descr="D:\Projects\Сколково ВКВ\StartUpVillage27мая2013\WrongEyes.jpg"/>
          <p:cNvPicPr>
            <a:picLocks noChangeAspect="1" noChangeArrowheads="1"/>
          </p:cNvPicPr>
          <p:nvPr/>
        </p:nvPicPr>
        <p:blipFill>
          <a:blip r:embed="rId3" cstate="print"/>
          <a:srcRect/>
          <a:stretch>
            <a:fillRect/>
          </a:stretch>
        </p:blipFill>
        <p:spPr bwMode="auto">
          <a:xfrm>
            <a:off x="5286380" y="4793162"/>
            <a:ext cx="3048000" cy="1114425"/>
          </a:xfrm>
          <a:prstGeom prst="rect">
            <a:avLst/>
          </a:prstGeom>
          <a:ln w="12700" cap="sq">
            <a:solidFill>
              <a:schemeClr val="tx1">
                <a:lumMod val="75000"/>
              </a:schemeClr>
            </a:solidFill>
            <a:prstDash val="solid"/>
            <a:miter lim="800000"/>
          </a:ln>
          <a:effectLst>
            <a:outerShdw blurRad="50800" dist="38100" dir="2700000" algn="tl" rotWithShape="0">
              <a:srgbClr val="000000">
                <a:alpha val="43000"/>
              </a:srgbClr>
            </a:outerShdw>
          </a:effectLst>
        </p:spPr>
      </p:pic>
      <p:sp>
        <p:nvSpPr>
          <p:cNvPr id="24" name="Right Arrow 23"/>
          <p:cNvSpPr/>
          <p:nvPr/>
        </p:nvSpPr>
        <p:spPr>
          <a:xfrm>
            <a:off x="4214818" y="4850314"/>
            <a:ext cx="685800" cy="762000"/>
          </a:xfrm>
          <a:prstGeom prst="rightArrow">
            <a:avLst/>
          </a:prstGeom>
          <a:solidFill>
            <a:schemeClr val="accent1">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8" name="Picture 27" descr="Схема_01_голубая.jpg"/>
          <p:cNvPicPr>
            <a:picLocks noChangeAspect="1"/>
          </p:cNvPicPr>
          <p:nvPr/>
        </p:nvPicPr>
        <p:blipFill>
          <a:blip r:embed="rId4" cstate="print"/>
          <a:srcRect l="1665" t="5117" r="1278" b="3179"/>
          <a:stretch>
            <a:fillRect/>
          </a:stretch>
        </p:blipFill>
        <p:spPr>
          <a:xfrm>
            <a:off x="611560" y="4581128"/>
            <a:ext cx="3168352" cy="1512168"/>
          </a:xfrm>
          <a:prstGeom prst="rect">
            <a:avLst/>
          </a:prstGeom>
        </p:spPr>
      </p:pic>
      <p:sp>
        <p:nvSpPr>
          <p:cNvPr id="11" name="Rectangle 10"/>
          <p:cNvSpPr/>
          <p:nvPr/>
        </p:nvSpPr>
        <p:spPr>
          <a:xfrm>
            <a:off x="0" y="0"/>
            <a:ext cx="9144000" cy="270892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smtClean="0">
                <a:ln w="6350">
                  <a:noFill/>
                </a:ln>
                <a:solidFill>
                  <a:srgbClr val="985102"/>
                </a:solidFill>
                <a:latin typeface="Proxima Nova Cn Rg" pitchFamily="50" charset="0"/>
              </a:rPr>
              <a:t>MULTIFOCAL DISPLAYS</a:t>
            </a:r>
            <a:endParaRPr lang="ru-RU" sz="5400" b="1" dirty="0" smtClean="0">
              <a:ln w="6350">
                <a:noFill/>
              </a:ln>
              <a:solidFill>
                <a:srgbClr val="985102"/>
              </a:solidFill>
            </a:endParaRPr>
          </a:p>
          <a:p>
            <a:pPr algn="ctr"/>
            <a:r>
              <a:rPr lang="en-US" b="1" dirty="0" smtClean="0">
                <a:solidFill>
                  <a:srgbClr val="985102"/>
                </a:solidFill>
                <a:latin typeface="Proxima Nova Cn Rg" pitchFamily="50" charset="0"/>
              </a:rPr>
              <a:t> </a:t>
            </a:r>
            <a:endParaRPr lang="ru-RU" b="1" dirty="0">
              <a:solidFill>
                <a:srgbClr val="985102"/>
              </a:solidFill>
            </a:endParaRPr>
          </a:p>
        </p:txBody>
      </p:sp>
      <p:sp>
        <p:nvSpPr>
          <p:cNvPr id="21" name="TextBox 20"/>
          <p:cNvSpPr txBox="1"/>
          <p:nvPr/>
        </p:nvSpPr>
        <p:spPr>
          <a:xfrm>
            <a:off x="683568" y="3933056"/>
            <a:ext cx="3505200" cy="369332"/>
          </a:xfrm>
          <a:prstGeom prst="rect">
            <a:avLst/>
          </a:prstGeom>
          <a:noFill/>
        </p:spPr>
        <p:txBody>
          <a:bodyPr>
            <a:spAutoFit/>
          </a:bodyPr>
          <a:lstStyle/>
          <a:p>
            <a:pPr fontAlgn="auto">
              <a:spcBef>
                <a:spcPts val="0"/>
              </a:spcBef>
              <a:spcAft>
                <a:spcPts val="0"/>
              </a:spcAft>
              <a:defRPr/>
            </a:pPr>
            <a:r>
              <a:rPr lang="en-US" b="1" dirty="0" smtClean="0">
                <a:solidFill>
                  <a:schemeClr val="bg1">
                    <a:lumMod val="85000"/>
                    <a:lumOff val="15000"/>
                  </a:schemeClr>
                </a:solidFill>
                <a:latin typeface="Proxima Nova Cn Rg" pitchFamily="50" charset="0"/>
              </a:rPr>
              <a:t>Current stereo glasses</a:t>
            </a:r>
            <a:r>
              <a:rPr lang="ru-RU" b="1" dirty="0" smtClean="0">
                <a:solidFill>
                  <a:schemeClr val="bg1">
                    <a:lumMod val="85000"/>
                    <a:lumOff val="15000"/>
                  </a:schemeClr>
                </a:solidFill>
              </a:rPr>
              <a:t>, </a:t>
            </a:r>
            <a:r>
              <a:rPr lang="en-US" b="1" dirty="0" smtClean="0">
                <a:solidFill>
                  <a:schemeClr val="bg1">
                    <a:lumMod val="85000"/>
                    <a:lumOff val="15000"/>
                  </a:schemeClr>
                </a:solidFill>
                <a:latin typeface="Proxima Nova Cn Rg" pitchFamily="50" charset="0"/>
              </a:rPr>
              <a:t>displays:</a:t>
            </a:r>
            <a:endParaRPr lang="ru-RU" b="1" dirty="0">
              <a:solidFill>
                <a:schemeClr val="bg1">
                  <a:lumMod val="85000"/>
                  <a:lumOff val="15000"/>
                </a:schemeClr>
              </a:solidFill>
            </a:endParaRPr>
          </a:p>
        </p:txBody>
      </p:sp>
      <p:sp>
        <p:nvSpPr>
          <p:cNvPr id="23" name="TextBox 22"/>
          <p:cNvSpPr txBox="1"/>
          <p:nvPr/>
        </p:nvSpPr>
        <p:spPr>
          <a:xfrm>
            <a:off x="5076056" y="2852936"/>
            <a:ext cx="3600400" cy="1477328"/>
          </a:xfrm>
          <a:prstGeom prst="rect">
            <a:avLst/>
          </a:prstGeom>
          <a:noFill/>
        </p:spPr>
        <p:txBody>
          <a:bodyPr wrap="square">
            <a:spAutoFit/>
          </a:bodyPr>
          <a:lstStyle/>
          <a:p>
            <a:r>
              <a:rPr lang="en-US" b="1" dirty="0" smtClean="0">
                <a:solidFill>
                  <a:schemeClr val="bg1">
                    <a:lumMod val="85000"/>
                    <a:lumOff val="15000"/>
                  </a:schemeClr>
                </a:solidFill>
                <a:latin typeface="Proxima Nova Cn Rg" pitchFamily="50" charset="0"/>
              </a:rPr>
              <a:t>The results: </a:t>
            </a:r>
          </a:p>
          <a:p>
            <a:endParaRPr lang="en-US" b="1" dirty="0" smtClean="0">
              <a:solidFill>
                <a:schemeClr val="bg1">
                  <a:lumMod val="85000"/>
                  <a:lumOff val="15000"/>
                </a:schemeClr>
              </a:solidFill>
              <a:latin typeface="Proxima Nova Cn Rg" pitchFamily="50" charset="0"/>
            </a:endParaRPr>
          </a:p>
          <a:p>
            <a:pPr>
              <a:buFont typeface="Arial" pitchFamily="34" charset="0"/>
              <a:buChar char="•"/>
            </a:pPr>
            <a:r>
              <a:rPr lang="en-US" b="1" dirty="0" smtClean="0">
                <a:solidFill>
                  <a:schemeClr val="bg1">
                    <a:lumMod val="85000"/>
                    <a:lumOff val="15000"/>
                  </a:schemeClr>
                </a:solidFill>
                <a:latin typeface="Proxima Nova Cn Rg" pitchFamily="50" charset="0"/>
              </a:rPr>
              <a:t>Distance &amp; size definition errors</a:t>
            </a:r>
          </a:p>
          <a:p>
            <a:pPr>
              <a:buFont typeface="Arial" pitchFamily="34" charset="0"/>
              <a:buChar char="•"/>
            </a:pPr>
            <a:r>
              <a:rPr lang="en-US" b="1" dirty="0" smtClean="0">
                <a:solidFill>
                  <a:schemeClr val="bg1">
                    <a:lumMod val="85000"/>
                    <a:lumOff val="15000"/>
                  </a:schemeClr>
                </a:solidFill>
                <a:latin typeface="Proxima Nova Cn Rg" pitchFamily="50" charset="0"/>
              </a:rPr>
              <a:t>False skills in trainings</a:t>
            </a:r>
          </a:p>
          <a:p>
            <a:pPr>
              <a:buFont typeface="Arial" pitchFamily="34" charset="0"/>
              <a:buChar char="•"/>
            </a:pPr>
            <a:r>
              <a:rPr lang="en-US" b="1" dirty="0" smtClean="0">
                <a:solidFill>
                  <a:schemeClr val="bg1">
                    <a:lumMod val="85000"/>
                    <a:lumOff val="15000"/>
                  </a:schemeClr>
                </a:solidFill>
                <a:latin typeface="Proxima Nova Cn Rg" pitchFamily="50" charset="0"/>
              </a:rPr>
              <a:t>Headache, eyes system disease</a:t>
            </a:r>
            <a:endParaRPr lang="ru-RU" b="1" dirty="0" smtClean="0">
              <a:solidFill>
                <a:schemeClr val="bg1">
                  <a:lumMod val="85000"/>
                  <a:lumOff val="15000"/>
                </a:schemeClr>
              </a:solidFill>
            </a:endParaRPr>
          </a:p>
        </p:txBody>
      </p:sp>
      <p:sp>
        <p:nvSpPr>
          <p:cNvPr id="26" name="Rounded Rectangle 12"/>
          <p:cNvSpPr/>
          <p:nvPr/>
        </p:nvSpPr>
        <p:spPr>
          <a:xfrm>
            <a:off x="3187824" y="1916832"/>
            <a:ext cx="2768352" cy="381000"/>
          </a:xfrm>
          <a:prstGeom prst="roundRect">
            <a:avLst/>
          </a:prstGeom>
          <a:noFill/>
          <a:ln w="15875">
            <a:solidFill>
              <a:srgbClr val="9851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smtClean="0">
                <a:solidFill>
                  <a:srgbClr val="985102"/>
                </a:solidFill>
                <a:latin typeface="Proxima Nova Cn Rg" pitchFamily="50" charset="0"/>
              </a:rPr>
              <a:t>THE PROBLEM</a:t>
            </a:r>
            <a:endParaRPr lang="ru-RU" b="1" dirty="0">
              <a:solidFill>
                <a:srgbClr val="985102"/>
              </a:solidFill>
            </a:endParaRPr>
          </a:p>
        </p:txBody>
      </p:sp>
      <p:sp>
        <p:nvSpPr>
          <p:cNvPr id="12" name="Rectangle 11"/>
          <p:cNvSpPr/>
          <p:nvPr/>
        </p:nvSpPr>
        <p:spPr>
          <a:xfrm>
            <a:off x="0" y="2636912"/>
            <a:ext cx="9144000" cy="72008"/>
          </a:xfrm>
          <a:prstGeom prst="rect">
            <a:avLst/>
          </a:prstGeom>
          <a:solidFill>
            <a:srgbClr val="9851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6DFE4"/>
        </a:solidFill>
        <a:effectLst/>
      </p:bgPr>
    </p:bg>
    <p:spTree>
      <p:nvGrpSpPr>
        <p:cNvPr id="1" name=""/>
        <p:cNvGrpSpPr/>
        <p:nvPr/>
      </p:nvGrpSpPr>
      <p:grpSpPr>
        <a:xfrm>
          <a:off x="0" y="0"/>
          <a:ext cx="0" cy="0"/>
          <a:chOff x="0" y="0"/>
          <a:chExt cx="0" cy="0"/>
        </a:xfrm>
      </p:grpSpPr>
      <p:sp>
        <p:nvSpPr>
          <p:cNvPr id="14" name="Rectangle 13"/>
          <p:cNvSpPr/>
          <p:nvPr/>
        </p:nvSpPr>
        <p:spPr>
          <a:xfrm>
            <a:off x="0" y="0"/>
            <a:ext cx="9144000" cy="17008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5400" b="1" dirty="0" smtClean="0">
              <a:ln w="6350">
                <a:noFill/>
              </a:ln>
              <a:solidFill>
                <a:srgbClr val="985102"/>
              </a:solidFill>
              <a:latin typeface="Proxima Nova Cn Rg" pitchFamily="50" charset="0"/>
            </a:endParaRPr>
          </a:p>
          <a:p>
            <a:pPr lvl="0" algn="ctr"/>
            <a:r>
              <a:rPr lang="en-US" sz="5400" b="1" dirty="0" smtClean="0">
                <a:ln w="6350">
                  <a:noFill/>
                </a:ln>
                <a:solidFill>
                  <a:srgbClr val="985102"/>
                </a:solidFill>
                <a:latin typeface="Proxima Nova Cn Rg" pitchFamily="50" charset="0"/>
              </a:rPr>
              <a:t>MULTIFOCAL DISPLAYS</a:t>
            </a:r>
            <a:endParaRPr lang="ru-RU" sz="5400" b="1" dirty="0" smtClean="0">
              <a:ln w="6350">
                <a:noFill/>
              </a:ln>
              <a:solidFill>
                <a:srgbClr val="985102"/>
              </a:solidFill>
            </a:endParaRPr>
          </a:p>
          <a:p>
            <a:pPr algn="ctr"/>
            <a:r>
              <a:rPr lang="en-US" b="1" dirty="0" smtClean="0">
                <a:solidFill>
                  <a:srgbClr val="985102"/>
                </a:solidFill>
                <a:latin typeface="Proxima Nova Cn Rg" pitchFamily="50" charset="0"/>
              </a:rPr>
              <a:t> </a:t>
            </a:r>
            <a:endParaRPr lang="ru-RU" b="1" dirty="0">
              <a:solidFill>
                <a:srgbClr val="985102"/>
              </a:solidFill>
            </a:endParaRPr>
          </a:p>
        </p:txBody>
      </p:sp>
      <p:pic>
        <p:nvPicPr>
          <p:cNvPr id="18" name="Picture 17" descr="28.jpg"/>
          <p:cNvPicPr>
            <a:picLocks noChangeAspect="1"/>
          </p:cNvPicPr>
          <p:nvPr/>
        </p:nvPicPr>
        <p:blipFill>
          <a:blip r:embed="rId2" cstate="print"/>
          <a:stretch>
            <a:fillRect/>
          </a:stretch>
        </p:blipFill>
        <p:spPr>
          <a:xfrm>
            <a:off x="1187624" y="1844824"/>
            <a:ext cx="2758479" cy="2089076"/>
          </a:xfrm>
          <a:prstGeom prst="rect">
            <a:avLst/>
          </a:prstGeom>
        </p:spPr>
      </p:pic>
      <p:sp>
        <p:nvSpPr>
          <p:cNvPr id="21" name="Rectangle 20"/>
          <p:cNvSpPr/>
          <p:nvPr/>
        </p:nvSpPr>
        <p:spPr>
          <a:xfrm>
            <a:off x="4572000" y="1700808"/>
            <a:ext cx="864096" cy="2376264"/>
          </a:xfrm>
          <a:prstGeom prst="rect">
            <a:avLst/>
          </a:prstGeom>
          <a:solidFill>
            <a:srgbClr val="AB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Picture 19" descr="30.jpg"/>
          <p:cNvPicPr>
            <a:picLocks noChangeAspect="1"/>
          </p:cNvPicPr>
          <p:nvPr/>
        </p:nvPicPr>
        <p:blipFill>
          <a:blip r:embed="rId3" cstate="print"/>
          <a:stretch>
            <a:fillRect/>
          </a:stretch>
        </p:blipFill>
        <p:spPr>
          <a:xfrm>
            <a:off x="5311583" y="1700808"/>
            <a:ext cx="3832417" cy="2383120"/>
          </a:xfrm>
          <a:prstGeom prst="rect">
            <a:avLst/>
          </a:prstGeom>
        </p:spPr>
      </p:pic>
      <p:sp>
        <p:nvSpPr>
          <p:cNvPr id="15" name="Rectangle 14"/>
          <p:cNvSpPr/>
          <p:nvPr/>
        </p:nvSpPr>
        <p:spPr>
          <a:xfrm>
            <a:off x="0" y="4077072"/>
            <a:ext cx="9144000" cy="27809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15" descr="27.jpg"/>
          <p:cNvPicPr>
            <a:picLocks noChangeAspect="1"/>
          </p:cNvPicPr>
          <p:nvPr/>
        </p:nvPicPr>
        <p:blipFill>
          <a:blip r:embed="rId4" cstate="print"/>
          <a:stretch>
            <a:fillRect/>
          </a:stretch>
        </p:blipFill>
        <p:spPr>
          <a:xfrm>
            <a:off x="1619672" y="4111021"/>
            <a:ext cx="5904656" cy="274697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D6DFE4"/>
        </a:solidFill>
        <a:effectLst/>
      </p:bgPr>
    </p:bg>
    <p:spTree>
      <p:nvGrpSpPr>
        <p:cNvPr id="1" name=""/>
        <p:cNvGrpSpPr/>
        <p:nvPr/>
      </p:nvGrpSpPr>
      <p:grpSpPr>
        <a:xfrm>
          <a:off x="0" y="0"/>
          <a:ext cx="0" cy="0"/>
          <a:chOff x="0" y="0"/>
          <a:chExt cx="0" cy="0"/>
        </a:xfrm>
      </p:grpSpPr>
      <p:pic>
        <p:nvPicPr>
          <p:cNvPr id="17421" name="Picture 13" descr="D:\Projects\GCTC\НМФД\НМФДs.jpg"/>
          <p:cNvPicPr>
            <a:picLocks noChangeAspect="1" noChangeArrowheads="1"/>
          </p:cNvPicPr>
          <p:nvPr/>
        </p:nvPicPr>
        <p:blipFill>
          <a:blip r:embed="rId2" cstate="print"/>
          <a:srcRect/>
          <a:stretch>
            <a:fillRect/>
          </a:stretch>
        </p:blipFill>
        <p:spPr bwMode="auto">
          <a:xfrm>
            <a:off x="4572000" y="1628800"/>
            <a:ext cx="4572000" cy="3561347"/>
          </a:xfrm>
          <a:prstGeom prst="rect">
            <a:avLst/>
          </a:prstGeom>
          <a:noFill/>
        </p:spPr>
      </p:pic>
      <p:pic>
        <p:nvPicPr>
          <p:cNvPr id="3074" name="Picture 2" descr="D:\Projects\НМФД\МФД-1c.jpg"/>
          <p:cNvPicPr>
            <a:picLocks noChangeAspect="1" noChangeArrowheads="1"/>
          </p:cNvPicPr>
          <p:nvPr/>
        </p:nvPicPr>
        <p:blipFill>
          <a:blip r:embed="rId3" cstate="print"/>
          <a:srcRect/>
          <a:stretch>
            <a:fillRect/>
          </a:stretch>
        </p:blipFill>
        <p:spPr bwMode="auto">
          <a:xfrm>
            <a:off x="1" y="1253636"/>
            <a:ext cx="4572000" cy="3895652"/>
          </a:xfrm>
          <a:prstGeom prst="rect">
            <a:avLst/>
          </a:prstGeom>
          <a:noFill/>
        </p:spPr>
      </p:pic>
      <p:sp>
        <p:nvSpPr>
          <p:cNvPr id="9" name="Rectangle 8"/>
          <p:cNvSpPr/>
          <p:nvPr/>
        </p:nvSpPr>
        <p:spPr>
          <a:xfrm>
            <a:off x="0" y="0"/>
            <a:ext cx="9144000" cy="19888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5400" b="1" dirty="0" smtClean="0">
              <a:ln w="6350">
                <a:noFill/>
              </a:ln>
              <a:solidFill>
                <a:srgbClr val="985102"/>
              </a:solidFill>
              <a:latin typeface="Proxima Nova Cn Rg" pitchFamily="50" charset="0"/>
            </a:endParaRPr>
          </a:p>
          <a:p>
            <a:pPr lvl="0" algn="ctr"/>
            <a:r>
              <a:rPr lang="en-US" sz="5400" b="1" dirty="0" smtClean="0">
                <a:ln w="6350">
                  <a:noFill/>
                </a:ln>
                <a:solidFill>
                  <a:srgbClr val="985102"/>
                </a:solidFill>
                <a:latin typeface="Proxima Nova Cn Rg" pitchFamily="50" charset="0"/>
              </a:rPr>
              <a:t>MULTIFOCAL DISPLAYS</a:t>
            </a:r>
            <a:endParaRPr lang="ru-RU" sz="5400" b="1" dirty="0" smtClean="0">
              <a:ln w="6350">
                <a:noFill/>
              </a:ln>
              <a:solidFill>
                <a:srgbClr val="985102"/>
              </a:solidFill>
            </a:endParaRPr>
          </a:p>
          <a:p>
            <a:pPr algn="ctr"/>
            <a:r>
              <a:rPr lang="en-US" b="1" dirty="0" smtClean="0">
                <a:solidFill>
                  <a:srgbClr val="985102"/>
                </a:solidFill>
                <a:latin typeface="Proxima Nova Cn Rg" pitchFamily="50" charset="0"/>
              </a:rPr>
              <a:t> </a:t>
            </a:r>
            <a:endParaRPr lang="ru-RU" b="1" dirty="0">
              <a:solidFill>
                <a:srgbClr val="985102"/>
              </a:solidFill>
            </a:endParaRPr>
          </a:p>
        </p:txBody>
      </p:sp>
      <p:sp>
        <p:nvSpPr>
          <p:cNvPr id="13" name="Rectangle 12"/>
          <p:cNvSpPr/>
          <p:nvPr/>
        </p:nvSpPr>
        <p:spPr>
          <a:xfrm>
            <a:off x="0" y="5157192"/>
            <a:ext cx="9144000" cy="1700808"/>
          </a:xfrm>
          <a:prstGeom prst="rect">
            <a:avLst/>
          </a:prstGeom>
          <a:solidFill>
            <a:srgbClr val="D6D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1115616" y="5241974"/>
            <a:ext cx="3456384" cy="877163"/>
          </a:xfrm>
          <a:prstGeom prst="rect">
            <a:avLst/>
          </a:prstGeom>
          <a:noFill/>
        </p:spPr>
        <p:txBody>
          <a:bodyPr wrap="square">
            <a:spAutoFit/>
          </a:bodyPr>
          <a:lstStyle/>
          <a:p>
            <a:pPr fontAlgn="auto">
              <a:spcBef>
                <a:spcPts val="0"/>
              </a:spcBef>
              <a:spcAft>
                <a:spcPts val="0"/>
              </a:spcAft>
              <a:defRPr/>
            </a:pPr>
            <a:r>
              <a:rPr lang="ru-RU" sz="1700" b="1" dirty="0" smtClean="0">
                <a:solidFill>
                  <a:schemeClr val="bg1">
                    <a:lumMod val="85000"/>
                    <a:lumOff val="15000"/>
                  </a:schemeClr>
                </a:solidFill>
                <a:latin typeface="PT Sans Narrow" pitchFamily="34" charset="-52"/>
              </a:rPr>
              <a:t>Образец 2012г.</a:t>
            </a:r>
          </a:p>
          <a:p>
            <a:pPr fontAlgn="auto">
              <a:spcBef>
                <a:spcPts val="0"/>
              </a:spcBef>
              <a:spcAft>
                <a:spcPts val="0"/>
              </a:spcAft>
              <a:defRPr/>
            </a:pPr>
            <a:r>
              <a:rPr lang="ru-RU" sz="1700" b="1" dirty="0" smtClean="0">
                <a:solidFill>
                  <a:schemeClr val="bg1">
                    <a:lumMod val="85000"/>
                    <a:lumOff val="15000"/>
                  </a:schemeClr>
                </a:solidFill>
                <a:latin typeface="PT Sans Narrow" pitchFamily="34" charset="-52"/>
              </a:rPr>
              <a:t>Вариант использования -  по типу  «Микроскоп»</a:t>
            </a:r>
          </a:p>
        </p:txBody>
      </p:sp>
      <p:sp>
        <p:nvSpPr>
          <p:cNvPr id="14" name="TextBox 13"/>
          <p:cNvSpPr txBox="1"/>
          <p:nvPr/>
        </p:nvSpPr>
        <p:spPr>
          <a:xfrm>
            <a:off x="4716016" y="5241974"/>
            <a:ext cx="3744416" cy="877163"/>
          </a:xfrm>
          <a:prstGeom prst="rect">
            <a:avLst/>
          </a:prstGeom>
          <a:noFill/>
        </p:spPr>
        <p:txBody>
          <a:bodyPr wrap="square">
            <a:spAutoFit/>
          </a:bodyPr>
          <a:lstStyle/>
          <a:p>
            <a:pPr fontAlgn="auto">
              <a:spcBef>
                <a:spcPts val="0"/>
              </a:spcBef>
              <a:spcAft>
                <a:spcPts val="0"/>
              </a:spcAft>
              <a:defRPr/>
            </a:pPr>
            <a:r>
              <a:rPr lang="ru-RU" sz="1700" b="1" dirty="0" smtClean="0">
                <a:solidFill>
                  <a:schemeClr val="bg1">
                    <a:lumMod val="85000"/>
                    <a:lumOff val="15000"/>
                  </a:schemeClr>
                </a:solidFill>
                <a:latin typeface="PT Sans Narrow" pitchFamily="34" charset="-52"/>
              </a:rPr>
              <a:t>Образец 2014г.</a:t>
            </a:r>
          </a:p>
          <a:p>
            <a:pPr fontAlgn="auto">
              <a:spcBef>
                <a:spcPts val="0"/>
              </a:spcBef>
              <a:spcAft>
                <a:spcPts val="0"/>
              </a:spcAft>
              <a:defRPr/>
            </a:pPr>
            <a:r>
              <a:rPr lang="ru-RU" sz="1700" b="1" dirty="0" smtClean="0">
                <a:solidFill>
                  <a:schemeClr val="bg1">
                    <a:lumMod val="85000"/>
                    <a:lumOff val="15000"/>
                  </a:schemeClr>
                </a:solidFill>
                <a:latin typeface="PT Sans Narrow" pitchFamily="34" charset="-52"/>
              </a:rPr>
              <a:t>Вариант использования -  по типу  «Шлем виртуальной реальности»</a:t>
            </a:r>
          </a:p>
        </p:txBody>
      </p:sp>
      <p:sp>
        <p:nvSpPr>
          <p:cNvPr id="17" name="Rectangle 16"/>
          <p:cNvSpPr/>
          <p:nvPr/>
        </p:nvSpPr>
        <p:spPr>
          <a:xfrm>
            <a:off x="0" y="6309320"/>
            <a:ext cx="9144000" cy="54868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A55B61"/>
        </a:solidFill>
        <a:effectLst/>
      </p:bgPr>
    </p:bg>
    <p:spTree>
      <p:nvGrpSpPr>
        <p:cNvPr id="1" name=""/>
        <p:cNvGrpSpPr/>
        <p:nvPr/>
      </p:nvGrpSpPr>
      <p:grpSpPr>
        <a:xfrm>
          <a:off x="0" y="0"/>
          <a:ext cx="0" cy="0"/>
          <a:chOff x="0" y="0"/>
          <a:chExt cx="0" cy="0"/>
        </a:xfrm>
      </p:grpSpPr>
      <p:sp>
        <p:nvSpPr>
          <p:cNvPr id="9" name="Rectangle 8"/>
          <p:cNvSpPr/>
          <p:nvPr/>
        </p:nvSpPr>
        <p:spPr>
          <a:xfrm>
            <a:off x="428596" y="0"/>
            <a:ext cx="8572560" cy="7048083"/>
          </a:xfrm>
          <a:prstGeom prst="rect">
            <a:avLst/>
          </a:prstGeom>
        </p:spPr>
        <p:txBody>
          <a:bodyPr wrap="square">
            <a:spAutoFit/>
          </a:bodyPr>
          <a:lstStyle/>
          <a:p>
            <a:pPr marL="3175" algn="ctr"/>
            <a:endParaRPr lang="en-US" sz="4400" b="1" dirty="0" smtClean="0">
              <a:solidFill>
                <a:srgbClr val="FFFFFF"/>
              </a:solidFill>
              <a:latin typeface="Proxima Nova Cn Rg" pitchFamily="50" charset="0"/>
              <a:ea typeface="Arial Unicode MS" pitchFamily="34" charset="-128"/>
              <a:cs typeface="Arial Unicode MS" pitchFamily="34" charset="-128"/>
            </a:endParaRPr>
          </a:p>
          <a:p>
            <a:pPr marL="3175" algn="ctr"/>
            <a:r>
              <a:rPr lang="en-US" sz="2800" b="1" dirty="0" smtClean="0">
                <a:solidFill>
                  <a:srgbClr val="FFFFFF"/>
                </a:solidFill>
                <a:latin typeface="Proxima Nova Cn Rg" pitchFamily="50" charset="0"/>
                <a:ea typeface="Arial Unicode MS" pitchFamily="34" charset="-128"/>
                <a:cs typeface="Arial Unicode MS" pitchFamily="34" charset="-128"/>
              </a:rPr>
              <a:t>VIRTUAL  FORMAT  OF MUSEUM  SPACE  </a:t>
            </a:r>
            <a:r>
              <a:rPr lang="en-US" sz="2800" b="1" dirty="0" smtClean="0">
                <a:solidFill>
                  <a:srgbClr val="FFFFFF"/>
                </a:solidFill>
                <a:latin typeface="Proxima Nova Cn Rg" pitchFamily="50" charset="0"/>
                <a:ea typeface="Arial Unicode MS" pitchFamily="34" charset="-128"/>
                <a:cs typeface="Arial Unicode MS" pitchFamily="34" charset="-128"/>
              </a:rPr>
              <a:t>AND </a:t>
            </a:r>
          </a:p>
          <a:p>
            <a:pPr marL="3175" algn="ctr"/>
            <a:r>
              <a:rPr lang="en-US" sz="2800" b="1" dirty="0" smtClean="0">
                <a:solidFill>
                  <a:srgbClr val="FFFFFF"/>
                </a:solidFill>
                <a:latin typeface="Proxima Nova Cn Rg" pitchFamily="50" charset="0"/>
                <a:ea typeface="Arial Unicode MS" pitchFamily="34" charset="-128"/>
                <a:cs typeface="Arial Unicode MS" pitchFamily="34" charset="-128"/>
              </a:rPr>
              <a:t>3D VISUALISATION</a:t>
            </a:r>
            <a:endParaRPr lang="en-US" sz="4800" b="1" dirty="0" smtClean="0">
              <a:solidFill>
                <a:srgbClr val="FFFFFF"/>
              </a:solidFill>
              <a:latin typeface="Proxima Nova Cn Rg" pitchFamily="50" charset="0"/>
              <a:ea typeface="Arial Unicode MS" pitchFamily="34" charset="-128"/>
              <a:cs typeface="Arial Unicode MS" pitchFamily="34" charset="-128"/>
            </a:endParaRPr>
          </a:p>
          <a:p>
            <a:pPr marL="3175" algn="ctr"/>
            <a:endParaRPr lang="en-US" sz="4400" b="1" dirty="0" smtClean="0">
              <a:solidFill>
                <a:srgbClr val="FFFFFF"/>
              </a:solidFill>
              <a:latin typeface="Proxima Nova Cn Rg" pitchFamily="50" charset="0"/>
              <a:ea typeface="Arial Unicode MS" pitchFamily="34" charset="-128"/>
              <a:cs typeface="Arial Unicode MS" pitchFamily="34" charset="-128"/>
            </a:endParaRPr>
          </a:p>
          <a:p>
            <a:pPr marL="3175" algn="ctr"/>
            <a:endParaRPr lang="en-US" sz="4400" b="1" dirty="0" smtClean="0">
              <a:solidFill>
                <a:srgbClr val="FFFFFF"/>
              </a:solidFill>
              <a:latin typeface="Proxima Nova Cn Rg" pitchFamily="50" charset="0"/>
              <a:ea typeface="Arial Unicode MS" pitchFamily="34" charset="-128"/>
              <a:cs typeface="Arial Unicode MS" pitchFamily="34" charset="-128"/>
            </a:endParaRPr>
          </a:p>
          <a:p>
            <a:pPr marL="3175" algn="ctr"/>
            <a:r>
              <a:rPr lang="en-US" sz="6000" dirty="0" smtClean="0">
                <a:solidFill>
                  <a:schemeClr val="accent6">
                    <a:lumMod val="20000"/>
                    <a:lumOff val="80000"/>
                  </a:schemeClr>
                </a:solidFill>
              </a:rPr>
              <a:t>THANK YOU!</a:t>
            </a:r>
          </a:p>
          <a:p>
            <a:pPr marL="3175" algn="ctr"/>
            <a:endParaRPr lang="en-US" sz="6000" dirty="0" smtClean="0"/>
          </a:p>
          <a:p>
            <a:pPr algn="ctr"/>
            <a:r>
              <a:rPr lang="en-US" sz="2000" dirty="0" smtClean="0">
                <a:solidFill>
                  <a:srgbClr val="FFFFFF"/>
                </a:solidFill>
              </a:rPr>
              <a:t>2015</a:t>
            </a:r>
          </a:p>
          <a:p>
            <a:pPr algn="ctr"/>
            <a:r>
              <a:rPr lang="en-US" sz="2000" dirty="0" smtClean="0">
                <a:solidFill>
                  <a:srgbClr val="FFFFFF"/>
                </a:solidFill>
              </a:rPr>
              <a:t>info@sl.iae.nsk.su</a:t>
            </a:r>
            <a:endParaRPr lang="ru-RU" sz="2000" dirty="0" smtClean="0">
              <a:solidFill>
                <a:srgbClr val="FFFFFF"/>
              </a:solidFill>
            </a:endParaRPr>
          </a:p>
          <a:p>
            <a:pPr marL="3175" algn="ctr"/>
            <a:endParaRPr lang="ru-RU" sz="6000" dirty="0" smtClean="0"/>
          </a:p>
          <a:p>
            <a:pPr marL="1080000" algn="ctr"/>
            <a:endParaRPr lang="en-US" sz="4400" b="1" dirty="0" smtClean="0">
              <a:solidFill>
                <a:srgbClr val="FFFFFF"/>
              </a:solidFill>
              <a:latin typeface="Proxima Nova Cn Rg" pitchFamily="50"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Rectangle 11"/>
          <p:cNvSpPr/>
          <p:nvPr/>
        </p:nvSpPr>
        <p:spPr>
          <a:xfrm>
            <a:off x="0" y="1412776"/>
            <a:ext cx="4139952" cy="5445224"/>
          </a:xfrm>
          <a:prstGeom prst="rect">
            <a:avLst/>
          </a:prstGeom>
          <a:solidFill>
            <a:schemeClr val="tx2">
              <a:lumMod val="7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r>
              <a:rPr lang="en-US" sz="1600" dirty="0" smtClean="0">
                <a:solidFill>
                  <a:srgbClr val="FFFFFF"/>
                </a:solidFill>
                <a:latin typeface="Proxima Nova Cn Rg" pitchFamily="50" charset="0"/>
              </a:rPr>
              <a:t>Exposition is designed to present Stone Era scientific discoveries.</a:t>
            </a:r>
            <a:r>
              <a:rPr lang="ru-RU" sz="1600" dirty="0" smtClean="0">
                <a:solidFill>
                  <a:srgbClr val="FFFFFF"/>
                </a:solidFill>
                <a:latin typeface="PT Sans Narrow" pitchFamily="34" charset="-52"/>
              </a:rPr>
              <a:t> </a:t>
            </a:r>
            <a:endParaRPr lang="en-US" sz="1600" dirty="0" smtClean="0">
              <a:solidFill>
                <a:srgbClr val="FFFFFF"/>
              </a:solidFill>
              <a:latin typeface="Proxima Nova Cn Rg" pitchFamily="50" charset="0"/>
            </a:endParaRPr>
          </a:p>
          <a:p>
            <a:pPr marL="180975"/>
            <a:endParaRPr lang="ru-RU" sz="1600" dirty="0" smtClean="0">
              <a:solidFill>
                <a:srgbClr val="FFFFFF"/>
              </a:solidFill>
            </a:endParaRPr>
          </a:p>
          <a:p>
            <a:pPr marL="180975"/>
            <a:r>
              <a:rPr lang="en-US" sz="1600" dirty="0" smtClean="0">
                <a:solidFill>
                  <a:srgbClr val="FFFFFF"/>
                </a:solidFill>
                <a:latin typeface="Proxima Nova Cn Rg" pitchFamily="50" charset="0"/>
              </a:rPr>
              <a:t>Exposition consists of three parts, demonstrating technologies of tools development by ancient masters in the Stone Era and Late Paleolithic. Various ways of stone treatment and grinding are presented and accompanied with graphic illustrations.</a:t>
            </a:r>
          </a:p>
          <a:p>
            <a:pPr marL="180975"/>
            <a:endParaRPr lang="en-US" sz="1600" dirty="0" smtClean="0">
              <a:solidFill>
                <a:srgbClr val="FFFFFF"/>
              </a:solidFill>
              <a:latin typeface="Proxima Nova Cn Rg" pitchFamily="50" charset="0"/>
            </a:endParaRPr>
          </a:p>
          <a:p>
            <a:pPr marL="180975"/>
            <a:r>
              <a:rPr lang="en-US" sz="1600" dirty="0" smtClean="0">
                <a:solidFill>
                  <a:srgbClr val="FFFFFF"/>
                </a:solidFill>
                <a:latin typeface="Proxima Nova Cn Rg" pitchFamily="50" charset="0"/>
              </a:rPr>
              <a:t>Exposition was created in 2011 in cooperation with the Museum of History and Culture of Siberia and Far East Folks, Institute of Archaeology and Ethnography SB RAS, under support of the Dynasty Foundation.</a:t>
            </a:r>
            <a:endParaRPr lang="ru-RU" sz="1600" dirty="0" smtClean="0">
              <a:solidFill>
                <a:srgbClr val="FFFFFF"/>
              </a:solidFill>
            </a:endParaRPr>
          </a:p>
        </p:txBody>
      </p:sp>
      <p:pic>
        <p:nvPicPr>
          <p:cNvPr id="14" name="Picture 13" descr="06.jpg"/>
          <p:cNvPicPr>
            <a:picLocks noChangeAspect="1"/>
          </p:cNvPicPr>
          <p:nvPr/>
        </p:nvPicPr>
        <p:blipFill>
          <a:blip r:embed="rId2" cstate="print"/>
          <a:stretch>
            <a:fillRect/>
          </a:stretch>
        </p:blipFill>
        <p:spPr>
          <a:xfrm>
            <a:off x="4139952" y="4221088"/>
            <a:ext cx="5004048" cy="2636912"/>
          </a:xfrm>
          <a:prstGeom prst="rect">
            <a:avLst/>
          </a:prstGeom>
        </p:spPr>
      </p:pic>
      <p:sp>
        <p:nvSpPr>
          <p:cNvPr id="13" name="Rectangle 12"/>
          <p:cNvSpPr/>
          <p:nvPr/>
        </p:nvSpPr>
        <p:spPr>
          <a:xfrm>
            <a:off x="0" y="0"/>
            <a:ext cx="9144000" cy="1340768"/>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itle 1"/>
          <p:cNvSpPr txBox="1">
            <a:spLocks/>
          </p:cNvSpPr>
          <p:nvPr/>
        </p:nvSpPr>
        <p:spPr>
          <a:xfrm>
            <a:off x="214282" y="472440"/>
            <a:ext cx="8643998" cy="652304"/>
          </a:xfrm>
          <a:prstGeom prst="rect">
            <a:avLst/>
          </a:prstGeom>
          <a:ln>
            <a:noFill/>
          </a:ln>
        </p:spPr>
        <p:txBody>
          <a:bodyPr vert="horz" lIns="45720" tIns="0" rIns="45720" bIns="0" anchor="b" anchorCtr="0">
            <a:normAutofit fontScale="90000"/>
          </a:bodyPr>
          <a:lstStyle/>
          <a:p>
            <a:r>
              <a:rPr lang="en-US" sz="2800" b="1" dirty="0" smtClean="0">
                <a:solidFill>
                  <a:srgbClr val="FFFFFF"/>
                </a:solidFill>
                <a:latin typeface="Proxima Nova Cn Rg" pitchFamily="50" charset="0"/>
              </a:rPr>
              <a:t>VIRTUAL  EXPOSITION  </a:t>
            </a:r>
            <a:r>
              <a:rPr lang="ru-RU" sz="2800" b="1" dirty="0" smtClean="0">
                <a:solidFill>
                  <a:srgbClr val="FFFFFF"/>
                </a:solidFill>
                <a:latin typeface="PT Sans Narrow" pitchFamily="34" charset="-52"/>
              </a:rPr>
              <a:t>“</a:t>
            </a:r>
            <a:r>
              <a:rPr lang="en-US" sz="2800" b="1" dirty="0" smtClean="0">
                <a:solidFill>
                  <a:srgbClr val="FFFFFF"/>
                </a:solidFill>
                <a:latin typeface="Proxima Nova Cn Rg" pitchFamily="50" charset="0"/>
              </a:rPr>
              <a:t>ARCHAE-NATURAL-HISTORY</a:t>
            </a:r>
            <a:r>
              <a:rPr lang="en-US" sz="2800" b="1" dirty="0" smtClean="0">
                <a:solidFill>
                  <a:srgbClr val="FFFFFF"/>
                </a:solidFill>
                <a:latin typeface="PT Sans Narrow" pitchFamily="34" charset="-52"/>
              </a:rPr>
              <a:t>”</a:t>
            </a:r>
            <a:endParaRPr lang="ru-RU" sz="2800" b="1" dirty="0" smtClean="0">
              <a:solidFill>
                <a:srgbClr val="FFFFFF"/>
              </a:solidFill>
              <a:latin typeface="PT Sans Narrow" pitchFamily="34" charset="-52"/>
            </a:endParaRPr>
          </a:p>
        </p:txBody>
      </p:sp>
      <p:pic>
        <p:nvPicPr>
          <p:cNvPr id="16" name="Picture 15" descr="09.jpg"/>
          <p:cNvPicPr>
            <a:picLocks noChangeAspect="1"/>
          </p:cNvPicPr>
          <p:nvPr/>
        </p:nvPicPr>
        <p:blipFill>
          <a:blip r:embed="rId3" cstate="print"/>
          <a:stretch>
            <a:fillRect/>
          </a:stretch>
        </p:blipFill>
        <p:spPr>
          <a:xfrm>
            <a:off x="4211960" y="1772816"/>
            <a:ext cx="4320480" cy="2431096"/>
          </a:xfrm>
          <a:prstGeom prst="rect">
            <a:avLst/>
          </a:prstGeom>
        </p:spPr>
      </p:pic>
      <p:sp>
        <p:nvSpPr>
          <p:cNvPr id="17" name="Rectangle 16"/>
          <p:cNvSpPr/>
          <p:nvPr/>
        </p:nvSpPr>
        <p:spPr>
          <a:xfrm>
            <a:off x="0" y="1340768"/>
            <a:ext cx="9144000" cy="72008"/>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3" name="Picture 22" descr="03.jpg"/>
          <p:cNvPicPr>
            <a:picLocks noChangeAspect="1"/>
          </p:cNvPicPr>
          <p:nvPr/>
        </p:nvPicPr>
        <p:blipFill>
          <a:blip r:embed="rId2" cstate="print"/>
          <a:stretch>
            <a:fillRect/>
          </a:stretch>
        </p:blipFill>
        <p:spPr>
          <a:xfrm>
            <a:off x="0" y="0"/>
            <a:ext cx="9144000" cy="1340614"/>
          </a:xfrm>
          <a:prstGeom prst="rect">
            <a:avLst/>
          </a:prstGeom>
        </p:spPr>
      </p:pic>
      <p:sp>
        <p:nvSpPr>
          <p:cNvPr id="9" name="Title 1"/>
          <p:cNvSpPr txBox="1">
            <a:spLocks/>
          </p:cNvSpPr>
          <p:nvPr/>
        </p:nvSpPr>
        <p:spPr>
          <a:xfrm>
            <a:off x="857224" y="188640"/>
            <a:ext cx="7858180" cy="792088"/>
          </a:xfrm>
          <a:prstGeom prst="rect">
            <a:avLst/>
          </a:prstGeom>
          <a:ln>
            <a:noFill/>
          </a:ln>
        </p:spPr>
        <p:txBody>
          <a:bodyPr vert="horz" lIns="45720" tIns="0" rIns="45720" bIns="0" anchor="b" anchorCtr="0">
            <a:normAutofit fontScale="90000"/>
          </a:bodyPr>
          <a:lstStyle/>
          <a:p>
            <a:pPr lvl="0" algn="ctr">
              <a:spcBef>
                <a:spcPct val="0"/>
              </a:spcBef>
            </a:pPr>
            <a:r>
              <a:rPr kumimoji="0" lang="en-US" sz="4100" b="1" i="0" u="none" strike="noStrike" kern="1200" cap="all" spc="0" normalizeH="0" baseline="0" noProof="0" dirty="0" smtClean="0">
                <a:ln w="500">
                  <a:noFill/>
                </a:ln>
                <a:solidFill>
                  <a:srgbClr val="FFFFFF"/>
                </a:solidFill>
                <a:uLnTx/>
                <a:uFillTx/>
                <a:latin typeface="Proxima Nova Lt" pitchFamily="50" charset="0"/>
                <a:ea typeface="+mj-ea"/>
                <a:cs typeface="+mj-cs"/>
              </a:rPr>
              <a:t>3D</a:t>
            </a:r>
            <a:r>
              <a:rPr kumimoji="0" lang="en-US" sz="3600" b="1" i="0" u="none" strike="noStrike" kern="1200" cap="all" spc="0" normalizeH="0" baseline="0" noProof="0" dirty="0" smtClean="0">
                <a:ln w="500">
                  <a:noFill/>
                </a:ln>
                <a:solidFill>
                  <a:srgbClr val="FFFFFF"/>
                </a:solidFill>
                <a:uLnTx/>
                <a:uFillTx/>
                <a:latin typeface="PT Sans Narrow" pitchFamily="34" charset="-52"/>
                <a:ea typeface="+mj-ea"/>
                <a:cs typeface="+mj-cs"/>
              </a:rPr>
              <a:t>  </a:t>
            </a:r>
            <a:r>
              <a:rPr lang="en-US" sz="2900" b="1" dirty="0" smtClean="0">
                <a:solidFill>
                  <a:srgbClr val="FFFFFF"/>
                </a:solidFill>
                <a:latin typeface="Proxima Nova Cn Rg" pitchFamily="50" charset="0"/>
              </a:rPr>
              <a:t>ARCHAEOLOGICAL   RECONSTRUCTION</a:t>
            </a:r>
            <a:endParaRPr kumimoji="0" lang="ru-RU" sz="2900" b="1" i="0" u="none" strike="noStrike" kern="1200" spc="0" normalizeH="0" baseline="0" noProof="0" dirty="0">
              <a:ln w="500">
                <a:noFill/>
              </a:ln>
              <a:solidFill>
                <a:srgbClr val="FFFFFF"/>
              </a:solidFill>
              <a:uLnTx/>
              <a:uFillTx/>
              <a:latin typeface="PT Sans Narrow" pitchFamily="34" charset="-52"/>
              <a:ea typeface="+mj-ea"/>
              <a:cs typeface="+mj-cs"/>
            </a:endParaRPr>
          </a:p>
        </p:txBody>
      </p:sp>
      <p:sp>
        <p:nvSpPr>
          <p:cNvPr id="28" name="Rectangle 27"/>
          <p:cNvSpPr/>
          <p:nvPr/>
        </p:nvSpPr>
        <p:spPr>
          <a:xfrm>
            <a:off x="0" y="1412776"/>
            <a:ext cx="2051720" cy="2736304"/>
          </a:xfrm>
          <a:prstGeom prst="rect">
            <a:avLst/>
          </a:prstGeom>
          <a:solidFill>
            <a:srgbClr val="1E2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FFFFFF"/>
              </a:solidFill>
              <a:latin typeface="PT Sans Narrow" pitchFamily="34" charset="-52"/>
            </a:endParaRPr>
          </a:p>
          <a:p>
            <a:pPr algn="ctr"/>
            <a:endParaRPr lang="en-US" b="1" dirty="0" smtClean="0">
              <a:solidFill>
                <a:srgbClr val="FFFFFF"/>
              </a:solidFill>
              <a:latin typeface="PT Sans Narrow" pitchFamily="34" charset="-52"/>
            </a:endParaRPr>
          </a:p>
          <a:p>
            <a:pPr algn="ctr"/>
            <a:endParaRPr lang="en-US" b="1" dirty="0" smtClean="0">
              <a:solidFill>
                <a:srgbClr val="FFFFFF"/>
              </a:solidFill>
              <a:latin typeface="PT Sans Narrow" pitchFamily="34" charset="-52"/>
            </a:endParaRPr>
          </a:p>
          <a:p>
            <a:pPr algn="ctr"/>
            <a:endParaRPr lang="en-US" b="1" dirty="0" smtClean="0">
              <a:solidFill>
                <a:srgbClr val="FFFFFF"/>
              </a:solidFill>
              <a:latin typeface="PT Sans Narrow" pitchFamily="34" charset="-52"/>
            </a:endParaRPr>
          </a:p>
          <a:p>
            <a:pPr algn="ctr"/>
            <a:endParaRPr lang="en-US" b="1" dirty="0" smtClean="0">
              <a:solidFill>
                <a:srgbClr val="FFFFFF"/>
              </a:solidFill>
              <a:latin typeface="PT Sans Narrow" pitchFamily="34" charset="-52"/>
            </a:endParaRPr>
          </a:p>
          <a:p>
            <a:pPr algn="ctr"/>
            <a:endParaRPr lang="en-US" b="1" dirty="0" smtClean="0">
              <a:solidFill>
                <a:srgbClr val="FFFFFF"/>
              </a:solidFill>
              <a:latin typeface="PT Sans Narrow" pitchFamily="34" charset="-52"/>
            </a:endParaRPr>
          </a:p>
          <a:p>
            <a:pPr algn="ctr"/>
            <a:r>
              <a:rPr lang="en-US" b="1" dirty="0" err="1" smtClean="0">
                <a:solidFill>
                  <a:srgbClr val="FFFFFF"/>
                </a:solidFill>
                <a:latin typeface="PT Sans Narrow" pitchFamily="34" charset="-52"/>
              </a:rPr>
              <a:t>Umreva</a:t>
            </a:r>
            <a:r>
              <a:rPr lang="en-US" b="1" dirty="0" smtClean="0">
                <a:solidFill>
                  <a:srgbClr val="FFFFFF"/>
                </a:solidFill>
                <a:latin typeface="PT Sans Narrow" pitchFamily="34" charset="-52"/>
              </a:rPr>
              <a:t> fort, XVIII c. </a:t>
            </a:r>
            <a:endParaRPr lang="ru-RU" b="1" dirty="0">
              <a:solidFill>
                <a:srgbClr val="FFFFFF"/>
              </a:solidFill>
              <a:latin typeface="PT Sans Narrow" pitchFamily="34" charset="-52"/>
            </a:endParaRPr>
          </a:p>
        </p:txBody>
      </p:sp>
      <p:sp>
        <p:nvSpPr>
          <p:cNvPr id="32" name="Rectangle 31"/>
          <p:cNvSpPr/>
          <p:nvPr/>
        </p:nvSpPr>
        <p:spPr>
          <a:xfrm>
            <a:off x="7740352" y="1412776"/>
            <a:ext cx="1403648" cy="2736304"/>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Picture 32" descr="07.jpg"/>
          <p:cNvPicPr>
            <a:picLocks noChangeAspect="1"/>
          </p:cNvPicPr>
          <p:nvPr/>
        </p:nvPicPr>
        <p:blipFill>
          <a:blip r:embed="rId3" cstate="print"/>
          <a:stretch>
            <a:fillRect/>
          </a:stretch>
        </p:blipFill>
        <p:spPr>
          <a:xfrm>
            <a:off x="251520" y="4797152"/>
            <a:ext cx="2697052" cy="1844824"/>
          </a:xfrm>
          <a:prstGeom prst="rect">
            <a:avLst/>
          </a:prstGeom>
        </p:spPr>
      </p:pic>
      <p:sp>
        <p:nvSpPr>
          <p:cNvPr id="8" name="TextBox 7"/>
          <p:cNvSpPr txBox="1"/>
          <p:nvPr/>
        </p:nvSpPr>
        <p:spPr>
          <a:xfrm>
            <a:off x="2483768" y="4437112"/>
            <a:ext cx="2304670" cy="369332"/>
          </a:xfrm>
          <a:prstGeom prst="rect">
            <a:avLst/>
          </a:prstGeom>
          <a:noFill/>
        </p:spPr>
        <p:txBody>
          <a:bodyPr wrap="none" rtlCol="0">
            <a:spAutoFit/>
          </a:bodyPr>
          <a:lstStyle/>
          <a:p>
            <a:r>
              <a:rPr lang="en-US" b="1" dirty="0" smtClean="0">
                <a:solidFill>
                  <a:schemeClr val="bg1"/>
                </a:solidFill>
                <a:latin typeface="PT Sans Narrow" pitchFamily="34" charset="-52"/>
              </a:rPr>
              <a:t>Metal manufactory, XVII c.</a:t>
            </a:r>
            <a:endParaRPr lang="ru-RU" b="1" dirty="0">
              <a:solidFill>
                <a:schemeClr val="bg1"/>
              </a:solidFill>
              <a:latin typeface="PT Sans Narrow" pitchFamily="34" charset="-52"/>
            </a:endParaRPr>
          </a:p>
        </p:txBody>
      </p:sp>
      <p:sp>
        <p:nvSpPr>
          <p:cNvPr id="36" name="Rectangle 35"/>
          <p:cNvSpPr/>
          <p:nvPr/>
        </p:nvSpPr>
        <p:spPr>
          <a:xfrm>
            <a:off x="0" y="1340768"/>
            <a:ext cx="9144000" cy="72008"/>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8" name="Picture 37" descr="03.jpg"/>
          <p:cNvPicPr>
            <a:picLocks noChangeAspect="1"/>
          </p:cNvPicPr>
          <p:nvPr/>
        </p:nvPicPr>
        <p:blipFill>
          <a:blip r:embed="rId4" cstate="print"/>
          <a:stretch>
            <a:fillRect/>
          </a:stretch>
        </p:blipFill>
        <p:spPr>
          <a:xfrm>
            <a:off x="2051720" y="1412776"/>
            <a:ext cx="5713402" cy="2736304"/>
          </a:xfrm>
          <a:prstGeom prst="rect">
            <a:avLst/>
          </a:prstGeom>
        </p:spPr>
      </p:pic>
      <p:sp>
        <p:nvSpPr>
          <p:cNvPr id="35" name="Rectangle 34"/>
          <p:cNvSpPr/>
          <p:nvPr/>
        </p:nvSpPr>
        <p:spPr>
          <a:xfrm>
            <a:off x="0" y="4077072"/>
            <a:ext cx="9144000" cy="72008"/>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9" name="Picture 38" descr="04.jpg"/>
          <p:cNvPicPr>
            <a:picLocks noChangeAspect="1"/>
          </p:cNvPicPr>
          <p:nvPr/>
        </p:nvPicPr>
        <p:blipFill>
          <a:blip r:embed="rId5" cstate="print"/>
          <a:stretch>
            <a:fillRect/>
          </a:stretch>
        </p:blipFill>
        <p:spPr>
          <a:xfrm>
            <a:off x="4932040" y="4144248"/>
            <a:ext cx="4211960" cy="27137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7" name="Picture 26" descr="10.jpg"/>
          <p:cNvPicPr>
            <a:picLocks noChangeAspect="1"/>
          </p:cNvPicPr>
          <p:nvPr/>
        </p:nvPicPr>
        <p:blipFill>
          <a:blip r:embed="rId2" cstate="print"/>
          <a:stretch>
            <a:fillRect/>
          </a:stretch>
        </p:blipFill>
        <p:spPr>
          <a:xfrm>
            <a:off x="0" y="0"/>
            <a:ext cx="9144000" cy="2680466"/>
          </a:xfrm>
          <a:prstGeom prst="rect">
            <a:avLst/>
          </a:prstGeom>
        </p:spPr>
      </p:pic>
      <p:pic>
        <p:nvPicPr>
          <p:cNvPr id="28" name="Picture 27" descr="08_.jpg"/>
          <p:cNvPicPr>
            <a:picLocks noChangeAspect="1"/>
          </p:cNvPicPr>
          <p:nvPr/>
        </p:nvPicPr>
        <p:blipFill>
          <a:blip r:embed="rId3" cstate="print"/>
          <a:stretch>
            <a:fillRect/>
          </a:stretch>
        </p:blipFill>
        <p:spPr>
          <a:xfrm>
            <a:off x="6063190" y="2636913"/>
            <a:ext cx="3080810" cy="4221088"/>
          </a:xfrm>
          <a:prstGeom prst="rect">
            <a:avLst/>
          </a:prstGeom>
        </p:spPr>
      </p:pic>
      <p:pic>
        <p:nvPicPr>
          <p:cNvPr id="30" name="Picture 29" descr="09.jpg"/>
          <p:cNvPicPr>
            <a:picLocks noChangeAspect="1"/>
          </p:cNvPicPr>
          <p:nvPr/>
        </p:nvPicPr>
        <p:blipFill>
          <a:blip r:embed="rId4" cstate="print"/>
          <a:srcRect l="5118"/>
          <a:stretch>
            <a:fillRect/>
          </a:stretch>
        </p:blipFill>
        <p:spPr>
          <a:xfrm>
            <a:off x="1" y="2636912"/>
            <a:ext cx="2915816" cy="4221088"/>
          </a:xfrm>
          <a:prstGeom prst="rect">
            <a:avLst/>
          </a:prstGeom>
        </p:spPr>
      </p:pic>
      <p:sp>
        <p:nvSpPr>
          <p:cNvPr id="9" name="Rectangle 8"/>
          <p:cNvSpPr/>
          <p:nvPr/>
        </p:nvSpPr>
        <p:spPr>
          <a:xfrm>
            <a:off x="2915816" y="1196752"/>
            <a:ext cx="3312368" cy="5661248"/>
          </a:xfrm>
          <a:prstGeom prst="rect">
            <a:avLst/>
          </a:prstGeom>
          <a:solidFill>
            <a:srgbClr val="A0B4A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277813">
              <a:buNone/>
            </a:pPr>
            <a:endParaRPr lang="en-US" sz="1600" dirty="0" smtClean="0">
              <a:solidFill>
                <a:srgbClr val="FFFFFF"/>
              </a:solidFill>
              <a:latin typeface="PT Sans Narrow" pitchFamily="34" charset="-52"/>
            </a:endParaRPr>
          </a:p>
          <a:p>
            <a:pPr marL="174625" indent="277813">
              <a:buNone/>
            </a:pPr>
            <a:r>
              <a:rPr lang="ru-RU" sz="1400" b="1" dirty="0" smtClean="0">
                <a:solidFill>
                  <a:srgbClr val="FFFFFF"/>
                </a:solidFill>
                <a:latin typeface="PT Sans Narrow" pitchFamily="34" charset="-52"/>
              </a:rPr>
              <a:t>Для того чтобы показать, как выглядела и как была устроена русская пограничная крепость, нами, в сотрудничестве со специалистами</a:t>
            </a:r>
            <a:r>
              <a:rPr lang="en-US" sz="1400" b="1" dirty="0" smtClean="0">
                <a:solidFill>
                  <a:srgbClr val="FFFFFF"/>
                </a:solidFill>
                <a:latin typeface="PT Sans Narrow" pitchFamily="34" charset="-52"/>
              </a:rPr>
              <a:t> </a:t>
            </a:r>
            <a:r>
              <a:rPr lang="ru-RU" sz="1400" b="1" dirty="0" smtClean="0">
                <a:solidFill>
                  <a:srgbClr val="FFFFFF"/>
                </a:solidFill>
                <a:latin typeface="PT Sans Narrow" pitchFamily="34" charset="-52"/>
              </a:rPr>
              <a:t>Новосибирского государственного краеведческого музея, была создана трехмерная виртуальная реконструкция южно-сибирского острога XVIII в. В реконструкции с максимальной точностью воссозданы природный ландшафт, защитные укрепления и постройки за крепостной стеной. </a:t>
            </a:r>
            <a:endParaRPr lang="en-US" sz="1400" b="1" dirty="0" smtClean="0">
              <a:solidFill>
                <a:srgbClr val="FFFFFF"/>
              </a:solidFill>
              <a:latin typeface="PT Sans Narrow" pitchFamily="34" charset="-52"/>
            </a:endParaRPr>
          </a:p>
          <a:p>
            <a:pPr marL="174625" indent="277813">
              <a:buNone/>
            </a:pPr>
            <a:endParaRPr lang="en-US" sz="1400" b="1" dirty="0" smtClean="0">
              <a:solidFill>
                <a:srgbClr val="FFFFFF"/>
              </a:solidFill>
              <a:latin typeface="PT Sans Narrow" pitchFamily="34" charset="-52"/>
            </a:endParaRPr>
          </a:p>
          <a:p>
            <a:pPr marL="174625" indent="277813">
              <a:buNone/>
            </a:pPr>
            <a:r>
              <a:rPr lang="ru-RU" sz="1400" b="1" dirty="0" smtClean="0">
                <a:solidFill>
                  <a:srgbClr val="FFFFFF"/>
                </a:solidFill>
                <a:latin typeface="PT Sans Narrow" pitchFamily="34" charset="-52"/>
              </a:rPr>
              <a:t>С помощью 3D оборудования посетители выставки смогли погрузиться в виртуальный мир острога. Вместе с экскурсоводом обойти его оборонительные сооружения, составить представление о традиционном устройстве сибирских крепостей, о службе и быте казаков. </a:t>
            </a:r>
            <a:endParaRPr lang="en-US" sz="1400" b="1" dirty="0" smtClean="0">
              <a:solidFill>
                <a:srgbClr val="FFFFFF"/>
              </a:solidFill>
              <a:latin typeface="PT Sans Narrow" pitchFamily="34" charset="-52"/>
            </a:endParaRPr>
          </a:p>
          <a:p>
            <a:pPr marL="174625" indent="277813">
              <a:buNone/>
            </a:pPr>
            <a:endParaRPr lang="en-US" sz="1400" b="1" dirty="0" smtClean="0">
              <a:solidFill>
                <a:srgbClr val="FFFFFF"/>
              </a:solidFill>
              <a:latin typeface="PT Sans Narrow" pitchFamily="34" charset="-52"/>
            </a:endParaRPr>
          </a:p>
          <a:p>
            <a:pPr marL="174625" indent="277813">
              <a:buNone/>
            </a:pPr>
            <a:r>
              <a:rPr lang="ru-RU" sz="1400" b="1" dirty="0" smtClean="0">
                <a:solidFill>
                  <a:srgbClr val="FFFFFF"/>
                </a:solidFill>
                <a:latin typeface="PT Sans Narrow" pitchFamily="34" charset="-52"/>
              </a:rPr>
              <a:t>Реконструкция экспонировалась в Новосибирском государственном краеведческом музее, и в региональных музеях, как тематическая выставка «Сибирские остроги. Третье измерение».</a:t>
            </a:r>
          </a:p>
          <a:p>
            <a:pPr marL="180975"/>
            <a:endParaRPr lang="ru-RU" sz="1400" b="1" dirty="0" smtClean="0">
              <a:solidFill>
                <a:srgbClr val="FFFFFF"/>
              </a:solidFill>
              <a:latin typeface="PT Sans Narrow" pitchFamily="34" charset="-52"/>
            </a:endParaRPr>
          </a:p>
        </p:txBody>
      </p:sp>
      <p:sp>
        <p:nvSpPr>
          <p:cNvPr id="25" name="Title 1"/>
          <p:cNvSpPr txBox="1">
            <a:spLocks/>
          </p:cNvSpPr>
          <p:nvPr/>
        </p:nvSpPr>
        <p:spPr>
          <a:xfrm>
            <a:off x="-180528" y="2708920"/>
            <a:ext cx="3240360" cy="1440160"/>
          </a:xfrm>
          <a:prstGeom prst="rect">
            <a:avLst/>
          </a:prstGeom>
          <a:noFill/>
          <a:ln>
            <a:noFill/>
          </a:ln>
        </p:spPr>
        <p:txBody>
          <a:bodyPr vert="horz" lIns="45720" tIns="0" rIns="45720" bIns="0" anchor="b" anchorCtr="0">
            <a:noAutofit/>
          </a:bodyPr>
          <a:lstStyle/>
          <a:p>
            <a:pPr lvl="0" algn="ctr">
              <a:spcBef>
                <a:spcPct val="0"/>
              </a:spcBef>
            </a:pPr>
            <a:r>
              <a:rPr lang="en-US" sz="2800" b="1" dirty="0" smtClean="0">
                <a:solidFill>
                  <a:srgbClr val="824B32"/>
                </a:solidFill>
                <a:latin typeface="Proxima Nova Cn Rg" pitchFamily="50" charset="0"/>
              </a:rPr>
              <a:t>VIRTUAL </a:t>
            </a:r>
          </a:p>
          <a:p>
            <a:pPr lvl="0" algn="ctr">
              <a:spcBef>
                <a:spcPct val="0"/>
              </a:spcBef>
            </a:pPr>
            <a:r>
              <a:rPr lang="en-US" sz="2800" b="1" dirty="0" smtClean="0">
                <a:solidFill>
                  <a:srgbClr val="824B32"/>
                </a:solidFill>
                <a:latin typeface="Proxima Nova Cn Rg" pitchFamily="50" charset="0"/>
              </a:rPr>
              <a:t>EXPOSITION </a:t>
            </a:r>
            <a:br>
              <a:rPr lang="en-US" sz="2800" b="1" dirty="0" smtClean="0">
                <a:solidFill>
                  <a:srgbClr val="824B32"/>
                </a:solidFill>
                <a:latin typeface="Proxima Nova Cn Rg" pitchFamily="50" charset="0"/>
              </a:rPr>
            </a:br>
            <a:r>
              <a:rPr lang="en-US" sz="2800" b="1" dirty="0" smtClean="0">
                <a:solidFill>
                  <a:srgbClr val="824B32"/>
                </a:solidFill>
                <a:latin typeface="Proxima Nova Cn Rg" pitchFamily="50" charset="0"/>
              </a:rPr>
              <a:t>“UMREVA FORT”</a:t>
            </a:r>
            <a:endParaRPr kumimoji="0" lang="ru-RU" sz="2800" b="1" i="0" u="none" strike="noStrike" kern="1200" spc="0" normalizeH="0" baseline="0" noProof="0" dirty="0">
              <a:ln w="500">
                <a:noFill/>
              </a:ln>
              <a:solidFill>
                <a:srgbClr val="824B32"/>
              </a:solidFill>
              <a:uLnTx/>
              <a:uFillTx/>
              <a:latin typeface="PT Sans Narrow" pitchFamily="34" charset="-52"/>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A0B4AF"/>
        </a:solidFill>
        <a:effectLst/>
      </p:bgPr>
    </p:bg>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6DADD"/>
        </a:solidFill>
        <a:effectLst/>
      </p:bgPr>
    </p:bg>
    <p:spTree>
      <p:nvGrpSpPr>
        <p:cNvPr id="1" name=""/>
        <p:cNvGrpSpPr/>
        <p:nvPr/>
      </p:nvGrpSpPr>
      <p:grpSpPr>
        <a:xfrm>
          <a:off x="0" y="0"/>
          <a:ext cx="0" cy="0"/>
          <a:chOff x="0" y="0"/>
          <a:chExt cx="0" cy="0"/>
        </a:xfrm>
      </p:grpSpPr>
      <p:pic>
        <p:nvPicPr>
          <p:cNvPr id="6" name="Picture 2" descr="D:\SL\D\Projects\Археология ARTEMIR\Семинар\01_3.jpg"/>
          <p:cNvPicPr>
            <a:picLocks noChangeAspect="1" noChangeArrowheads="1"/>
          </p:cNvPicPr>
          <p:nvPr/>
        </p:nvPicPr>
        <p:blipFill>
          <a:blip r:embed="rId2" cstate="print"/>
          <a:srcRect/>
          <a:stretch>
            <a:fillRect/>
          </a:stretch>
        </p:blipFill>
        <p:spPr bwMode="auto">
          <a:xfrm>
            <a:off x="0" y="2060848"/>
            <a:ext cx="6685835" cy="4797152"/>
          </a:xfrm>
          <a:prstGeom prst="rect">
            <a:avLst/>
          </a:prstGeom>
          <a:noFill/>
        </p:spPr>
      </p:pic>
      <p:sp>
        <p:nvSpPr>
          <p:cNvPr id="4" name="Rectangle 3"/>
          <p:cNvSpPr/>
          <p:nvPr/>
        </p:nvSpPr>
        <p:spPr>
          <a:xfrm>
            <a:off x="6084168" y="0"/>
            <a:ext cx="3059832" cy="6858000"/>
          </a:xfrm>
          <a:prstGeom prst="rect">
            <a:avLst/>
          </a:prstGeom>
          <a:solidFill>
            <a:schemeClr val="bg1">
              <a:lumMod val="75000"/>
              <a:lumOff val="2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277813">
              <a:buNone/>
            </a:pPr>
            <a:endParaRPr lang="en-US" sz="1600" dirty="0" smtClean="0">
              <a:solidFill>
                <a:srgbClr val="FFFFFF"/>
              </a:solidFill>
              <a:latin typeface="PT Sans Narrow" pitchFamily="34" charset="-52"/>
            </a:endParaRPr>
          </a:p>
          <a:p>
            <a:pPr marL="180975">
              <a:tabLst>
                <a:tab pos="2781300" algn="l"/>
              </a:tabLst>
            </a:pPr>
            <a:r>
              <a:rPr lang="ru-RU" sz="1400" b="1" dirty="0" smtClean="0">
                <a:solidFill>
                  <a:srgbClr val="FFFFFF"/>
                </a:solidFill>
                <a:latin typeface="PT Sans Narrow" pitchFamily="34" charset="-52"/>
              </a:rPr>
              <a:t>Вслед за продвижением во второй половине XVI—XVII веков русского населения на Урал, распашкой новых земель и основанием новых городов, из центра страны двигались ремесленники, которые заводили на новых местах различные ремесла и промыслы, в том числе железоделательные: кузнечные, литейные, рудоплавильные.</a:t>
            </a:r>
            <a:endParaRPr lang="en-US" sz="1400" b="1" dirty="0" smtClean="0">
              <a:solidFill>
                <a:srgbClr val="FFFFFF"/>
              </a:solidFill>
              <a:latin typeface="PT Sans Narrow" pitchFamily="34" charset="-52"/>
            </a:endParaRPr>
          </a:p>
          <a:p>
            <a:pPr marL="180975"/>
            <a:endParaRPr lang="ru-RU" sz="1400" b="1" dirty="0" smtClean="0">
              <a:solidFill>
                <a:srgbClr val="FFFFFF"/>
              </a:solidFill>
              <a:latin typeface="PT Sans Narrow" pitchFamily="34" charset="-52"/>
            </a:endParaRPr>
          </a:p>
          <a:p>
            <a:pPr marL="180975"/>
            <a:r>
              <a:rPr lang="ru-RU" sz="1400" b="1" dirty="0" smtClean="0">
                <a:solidFill>
                  <a:srgbClr val="FFFFFF"/>
                </a:solidFill>
                <a:latin typeface="PT Sans Narrow" pitchFamily="34" charset="-52"/>
              </a:rPr>
              <a:t>На берегах рек начали строиться кузницы. По собранному из досок каналу поток воды направлялся на водяные колёса, приводя их в движение. Далее энергия передавалась на меха, которые подавали воздух в печи, и тяжелые молоты, использовавшиеся для ковки металла.</a:t>
            </a:r>
            <a:endParaRPr lang="en-US" sz="1400" b="1" dirty="0" smtClean="0">
              <a:solidFill>
                <a:srgbClr val="FFFFFF"/>
              </a:solidFill>
              <a:latin typeface="PT Sans Narrow" pitchFamily="34" charset="-52"/>
            </a:endParaRPr>
          </a:p>
          <a:p>
            <a:pPr marL="180975"/>
            <a:endParaRPr lang="ru-RU" sz="1400" b="1" dirty="0" smtClean="0">
              <a:solidFill>
                <a:srgbClr val="FFFFFF"/>
              </a:solidFill>
              <a:latin typeface="PT Sans Narrow" pitchFamily="34" charset="-52"/>
            </a:endParaRPr>
          </a:p>
          <a:p>
            <a:pPr marL="180975"/>
            <a:r>
              <a:rPr lang="ru-RU" sz="1400" b="1" dirty="0" smtClean="0">
                <a:solidFill>
                  <a:srgbClr val="FFFFFF"/>
                </a:solidFill>
                <a:latin typeface="PT Sans Narrow" pitchFamily="34" charset="-52"/>
              </a:rPr>
              <a:t>В XVIII веке Россия, благодаря созданию Уральского горнопромышленного района, по объемам производства металлов догнала и перегнала западноевропейские страны, а на мировом рынке оттеснила на второй план Швецию.</a:t>
            </a:r>
          </a:p>
          <a:p>
            <a:pPr marL="180975">
              <a:buNone/>
            </a:pPr>
            <a:endParaRPr lang="ru-RU" sz="1400" b="1" dirty="0">
              <a:solidFill>
                <a:srgbClr val="FFFFFF"/>
              </a:solidFill>
              <a:latin typeface="PT Sans Narrow" pitchFamily="34" charset="-52"/>
            </a:endParaRPr>
          </a:p>
        </p:txBody>
      </p:sp>
      <p:sp>
        <p:nvSpPr>
          <p:cNvPr id="7" name="Title 1"/>
          <p:cNvSpPr txBox="1">
            <a:spLocks/>
          </p:cNvSpPr>
          <p:nvPr/>
        </p:nvSpPr>
        <p:spPr>
          <a:xfrm>
            <a:off x="0" y="0"/>
            <a:ext cx="6084168" cy="1268760"/>
          </a:xfrm>
          <a:prstGeom prst="rect">
            <a:avLst/>
          </a:prstGeom>
          <a:ln>
            <a:noFill/>
          </a:ln>
        </p:spPr>
        <p:txBody>
          <a:bodyPr vert="horz" lIns="45720" tIns="0" rIns="45720" bIns="0" anchor="b" anchorCtr="0">
            <a:normAutofit fontScale="97500"/>
          </a:bodyPr>
          <a:lstStyle/>
          <a:p>
            <a:pPr marL="361950" lvl="0">
              <a:spcBef>
                <a:spcPct val="0"/>
              </a:spcBef>
            </a:pPr>
            <a:r>
              <a:rPr lang="en-US" sz="4000" b="1" dirty="0" smtClean="0">
                <a:solidFill>
                  <a:schemeClr val="bg1">
                    <a:lumMod val="85000"/>
                    <a:lumOff val="15000"/>
                  </a:schemeClr>
                </a:solidFill>
                <a:latin typeface="Proxima Nova Cn Rg" pitchFamily="50" charset="0"/>
              </a:rPr>
              <a:t>HAMMER BARN</a:t>
            </a:r>
            <a:endParaRPr kumimoji="0" lang="ru-RU" sz="4000" b="1" i="0" u="none" strike="noStrike" kern="1200" spc="0" normalizeH="0" baseline="0" noProof="0" dirty="0">
              <a:ln w="500">
                <a:noFill/>
              </a:ln>
              <a:solidFill>
                <a:srgbClr val="FFFFFF"/>
              </a:solidFill>
              <a:uLnTx/>
              <a:uFillTx/>
              <a:latin typeface="PT Sans Narrow" pitchFamily="34" charset="-52"/>
              <a:ea typeface="+mj-ea"/>
              <a:cs typeface="+mj-cs"/>
            </a:endParaRPr>
          </a:p>
        </p:txBody>
      </p:sp>
      <p:sp>
        <p:nvSpPr>
          <p:cNvPr id="9" name="Rectangle 8"/>
          <p:cNvSpPr/>
          <p:nvPr/>
        </p:nvSpPr>
        <p:spPr>
          <a:xfrm>
            <a:off x="3419872" y="1412776"/>
            <a:ext cx="2664296" cy="369332"/>
          </a:xfrm>
          <a:prstGeom prst="rect">
            <a:avLst/>
          </a:prstGeom>
        </p:spPr>
        <p:txBody>
          <a:bodyPr wrap="square">
            <a:spAutoFit/>
          </a:bodyPr>
          <a:lstStyle/>
          <a:p>
            <a:r>
              <a:rPr lang="en-US" b="1" dirty="0" smtClean="0">
                <a:solidFill>
                  <a:schemeClr val="bg1">
                    <a:lumMod val="85000"/>
                    <a:lumOff val="15000"/>
                  </a:schemeClr>
                </a:solidFill>
                <a:latin typeface="PT Sans Narrow" pitchFamily="34" charset="-52"/>
              </a:rPr>
              <a:t>Engraving of </a:t>
            </a:r>
            <a:r>
              <a:rPr lang="ru-RU" b="1" dirty="0" smtClean="0">
                <a:solidFill>
                  <a:schemeClr val="bg1">
                    <a:lumMod val="85000"/>
                    <a:lumOff val="15000"/>
                  </a:schemeClr>
                </a:solidFill>
                <a:latin typeface="PT Sans Narrow" pitchFamily="34" charset="-52"/>
              </a:rPr>
              <a:t>xvi—xvii </a:t>
            </a:r>
            <a:r>
              <a:rPr lang="en-US" b="1" dirty="0" smtClean="0">
                <a:solidFill>
                  <a:schemeClr val="bg1">
                    <a:lumMod val="85000"/>
                    <a:lumOff val="15000"/>
                  </a:schemeClr>
                </a:solidFill>
                <a:latin typeface="PT Sans Narrow" pitchFamily="34" charset="-52"/>
              </a:rPr>
              <a:t>cent.</a:t>
            </a:r>
            <a:endParaRPr lang="ru-RU" b="1" dirty="0">
              <a:solidFill>
                <a:schemeClr val="bg1">
                  <a:lumMod val="85000"/>
                  <a:lumOff val="15000"/>
                </a:schemeClr>
              </a:solidFill>
              <a:latin typeface="PT Sans Narrow" pitchFamily="34" charset="-5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5292080" y="0"/>
            <a:ext cx="3851920" cy="1772816"/>
          </a:xfrm>
          <a:prstGeom prst="rect">
            <a:avLst/>
          </a:prstGeom>
          <a:ln>
            <a:noFill/>
          </a:ln>
        </p:spPr>
        <p:txBody>
          <a:bodyPr vert="horz" lIns="45720" tIns="0" rIns="45720" bIns="0" anchor="b" anchorCtr="0">
            <a:normAutofit fontScale="97500"/>
          </a:bodyPr>
          <a:lstStyle/>
          <a:p>
            <a:pPr lvl="0" algn="r">
              <a:spcBef>
                <a:spcPct val="0"/>
              </a:spcBef>
            </a:pPr>
            <a:r>
              <a:rPr lang="en-US" sz="3600" b="1" dirty="0" smtClean="0">
                <a:solidFill>
                  <a:srgbClr val="FFFFFF"/>
                </a:solidFill>
                <a:latin typeface="Proxima Nova Cn Rg" pitchFamily="50" charset="0"/>
              </a:rPr>
              <a:t>HAMMER BARN</a:t>
            </a:r>
            <a:endParaRPr kumimoji="0" lang="ru-RU" sz="3600" b="1" i="0" u="none" strike="noStrike" kern="1200" spc="0" normalizeH="0" baseline="0" noProof="0" dirty="0">
              <a:ln w="500">
                <a:noFill/>
              </a:ln>
              <a:solidFill>
                <a:srgbClr val="FFFFFF"/>
              </a:solidFill>
              <a:uLnTx/>
              <a:uFillTx/>
              <a:latin typeface="PT Sans Narrow" pitchFamily="34" charset="-52"/>
              <a:ea typeface="+mj-ea"/>
              <a:cs typeface="+mj-cs"/>
            </a:endParaRPr>
          </a:p>
        </p:txBody>
      </p:sp>
      <p:pic>
        <p:nvPicPr>
          <p:cNvPr id="11" name="Picture 10" descr="11.jpg"/>
          <p:cNvPicPr>
            <a:picLocks noChangeAspect="1"/>
          </p:cNvPicPr>
          <p:nvPr/>
        </p:nvPicPr>
        <p:blipFill>
          <a:blip r:embed="rId2" cstate="print"/>
          <a:stretch>
            <a:fillRect/>
          </a:stretch>
        </p:blipFill>
        <p:spPr>
          <a:xfrm>
            <a:off x="0" y="4847392"/>
            <a:ext cx="4491375" cy="2010607"/>
          </a:xfrm>
          <a:prstGeom prst="rect">
            <a:avLst/>
          </a:prstGeom>
        </p:spPr>
      </p:pic>
      <p:pic>
        <p:nvPicPr>
          <p:cNvPr id="16" name="Picture 3" descr="D:\SL\D\Projects\Археология ARTEMIR\Семинар\02_0.jpg"/>
          <p:cNvPicPr>
            <a:picLocks noChangeAspect="1" noChangeArrowheads="1"/>
          </p:cNvPicPr>
          <p:nvPr/>
        </p:nvPicPr>
        <p:blipFill>
          <a:blip r:embed="rId3" cstate="print"/>
          <a:srcRect r="20803"/>
          <a:stretch>
            <a:fillRect/>
          </a:stretch>
        </p:blipFill>
        <p:spPr bwMode="auto">
          <a:xfrm>
            <a:off x="0" y="0"/>
            <a:ext cx="5292080" cy="4794531"/>
          </a:xfrm>
          <a:prstGeom prst="rect">
            <a:avLst/>
          </a:prstGeom>
          <a:noFill/>
        </p:spPr>
      </p:pic>
      <p:pic>
        <p:nvPicPr>
          <p:cNvPr id="21" name="Picture 20" descr="12.jpg"/>
          <p:cNvPicPr>
            <a:picLocks noChangeAspect="1"/>
          </p:cNvPicPr>
          <p:nvPr/>
        </p:nvPicPr>
        <p:blipFill>
          <a:blip r:embed="rId4" cstate="print"/>
          <a:stretch>
            <a:fillRect/>
          </a:stretch>
        </p:blipFill>
        <p:spPr>
          <a:xfrm>
            <a:off x="4540394" y="4797152"/>
            <a:ext cx="4603605" cy="2060848"/>
          </a:xfrm>
          <a:prstGeom prst="rect">
            <a:avLst/>
          </a:prstGeom>
        </p:spPr>
      </p:pic>
      <p:sp>
        <p:nvSpPr>
          <p:cNvPr id="14" name="Rectangle 13"/>
          <p:cNvSpPr/>
          <p:nvPr/>
        </p:nvSpPr>
        <p:spPr>
          <a:xfrm>
            <a:off x="0" y="4797152"/>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p:cNvSpPr/>
          <p:nvPr/>
        </p:nvSpPr>
        <p:spPr>
          <a:xfrm rot="16200000">
            <a:off x="3527996" y="5813996"/>
            <a:ext cx="2016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42">
      <a:dk1>
        <a:sysClr val="windowText" lastClr="000000"/>
      </a:dk1>
      <a:lt1>
        <a:srgbClr val="E1E1CB"/>
      </a:lt1>
      <a:dk2>
        <a:srgbClr val="323232"/>
      </a:dk2>
      <a:lt2>
        <a:srgbClr val="E3DED1"/>
      </a:lt2>
      <a:accent1>
        <a:srgbClr val="89C3E5"/>
      </a:accent1>
      <a:accent2>
        <a:srgbClr val="FFC000"/>
      </a:accent2>
      <a:accent3>
        <a:srgbClr val="1B587C"/>
      </a:accent3>
      <a:accent4>
        <a:srgbClr val="4E8542"/>
      </a:accent4>
      <a:accent5>
        <a:srgbClr val="3C140A"/>
      </a:accent5>
      <a:accent6>
        <a:srgbClr val="C19859"/>
      </a:accent6>
      <a:hlink>
        <a:srgbClr val="6B9F25"/>
      </a:hlink>
      <a:folHlink>
        <a:srgbClr val="B26B02"/>
      </a:folHlink>
    </a:clrScheme>
    <a:fontScheme name="Custom 1">
      <a:majorFont>
        <a:latin typeface="AG_Futura"/>
        <a:ea typeface=""/>
        <a:cs typeface=""/>
      </a:majorFont>
      <a:minorFont>
        <a:latin typeface="Arial"/>
        <a:ea typeface=""/>
        <a:cs typeface=""/>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1343</TotalTime>
  <Words>659</Words>
  <Application>Microsoft Office PowerPoint</Application>
  <PresentationFormat>On-screen Show (4:3)</PresentationFormat>
  <Paragraphs>147</Paragraphs>
  <Slides>25</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Proxima Nova Cn Rg</vt:lpstr>
      <vt:lpstr>Arial Unicode MS</vt:lpstr>
      <vt:lpstr>Proxima Nova Lt</vt:lpstr>
      <vt:lpstr>Century751 No2 BT</vt:lpstr>
      <vt:lpstr>PT Sans Narrow</vt:lpstr>
      <vt:lpstr>PT Sans</vt:lpstr>
      <vt:lpstr>Tahoma</vt:lpstr>
      <vt:lpstr>Verdana</vt:lpstr>
      <vt:lpstr>AG_Futura</vt:lpstr>
      <vt:lpstr>Calibri</vt:lpstr>
      <vt:lpstr>Wingdings 2</vt:lpstr>
      <vt:lpstr>Wingdings</vt: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How to get 3D</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Architectural Interactive 3D Visualization</dc:title>
  <dc:creator>Vasily S. Bartosh</dc:creator>
  <cp:lastModifiedBy>VAS</cp:lastModifiedBy>
  <cp:revision>304</cp:revision>
  <dcterms:created xsi:type="dcterms:W3CDTF">2006-08-16T00:00:00Z</dcterms:created>
  <dcterms:modified xsi:type="dcterms:W3CDTF">2015-11-11T14:21:05Z</dcterms:modified>
</cp:coreProperties>
</file>