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handoutMasterIdLst>
    <p:handoutMasterId r:id="rId10"/>
  </p:handoutMasterIdLst>
  <p:sldIdLst>
    <p:sldId id="256" r:id="rId2"/>
    <p:sldId id="263" r:id="rId3"/>
    <p:sldId id="269" r:id="rId4"/>
    <p:sldId id="262" r:id="rId5"/>
    <p:sldId id="276" r:id="rId6"/>
    <p:sldId id="275" r:id="rId7"/>
    <p:sldId id="277" r:id="rId8"/>
    <p:sldId id="273" r:id="rId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FE4"/>
    <a:srgbClr val="EBF0F2"/>
    <a:srgbClr val="6EA0B0"/>
    <a:srgbClr val="1E323C"/>
    <a:srgbClr val="FEC49C"/>
    <a:srgbClr val="FFCCFF"/>
    <a:srgbClr val="F0772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9" autoAdjust="0"/>
  </p:normalViewPr>
  <p:slideViewPr>
    <p:cSldViewPr>
      <p:cViewPr>
        <p:scale>
          <a:sx n="87" d="100"/>
          <a:sy n="87" d="100"/>
        </p:scale>
        <p:origin x="-19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5DA2C-7814-4387-8351-C2EE301229ED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AF9E-61A9-4543-A2EB-2BB48ABDEF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38587-E914-4D1C-965F-EC82C55BECDF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67F4F-A781-4E8D-8949-9BDA814C1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1D9A-DF1A-4392-BD7A-48AE6E9E65BE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BF90F-1BD9-4F97-9542-B4C9CB9A3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F7450-DB25-48AF-BB0F-F64DECE074BF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9B53-1B75-4BB8-8B83-B02EDA76A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CB51-66FF-4315-9FE9-C6C382E7C16A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39CDB-4413-415C-BDC3-34A71C88E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A825-EF3E-406D-8A32-6F4E0B95711F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F4886-8483-4D7A-811E-990BB8196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E7A6E-4427-42CE-8917-5DD7FC76400F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8263E-AC1D-42D2-B16B-B7A3DBFDD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D6FA5-7006-4BDF-952D-66FE7CB0788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8C4C0-BAC7-411A-B0C2-496BFAAAF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8F27C-49F6-4443-9013-F2F779BD09B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28C9-DE8C-4BB5-846C-3E690B5CB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693DE-5DC3-4995-8116-7F722C0746FE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C6770-FCFD-4CCF-83DB-CFAD1B21F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32154-E695-4F2C-96A5-1592FB89BC3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6D81E-46CD-4FAA-9EE7-C91678E6D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90E25-E3F8-4723-B574-26FAB03E51F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3B578-5D1E-4D54-80CB-7877AC2CE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032C65-9D64-414A-8790-79AC89398F2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794847-638F-4021-8057-D99987858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43" r:id="rId1"/>
    <p:sldLayoutId id="2147484237" r:id="rId2"/>
    <p:sldLayoutId id="2147484244" r:id="rId3"/>
    <p:sldLayoutId id="2147484238" r:id="rId4"/>
    <p:sldLayoutId id="2147484245" r:id="rId5"/>
    <p:sldLayoutId id="2147484239" r:id="rId6"/>
    <p:sldLayoutId id="2147484240" r:id="rId7"/>
    <p:sldLayoutId id="2147484246" r:id="rId8"/>
    <p:sldLayoutId id="2147484247" r:id="rId9"/>
    <p:sldLayoutId id="2147484241" r:id="rId10"/>
    <p:sldLayoutId id="21474842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16.jpeg"/><Relationship Id="rId10" Type="http://schemas.openxmlformats.org/officeDocument/2006/relationships/image" Target="../media/image20.jpeg"/><Relationship Id="rId4" Type="http://schemas.openxmlformats.org/officeDocument/2006/relationships/image" Target="../media/image15.jpeg"/><Relationship Id="rId9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261360"/>
            <a:ext cx="6480048" cy="275844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n w="127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МУЛЬТИФОКАЛЬНЫЕ</a:t>
            </a:r>
            <a:r>
              <a:rPr lang="ru-RU" sz="4000" dirty="0" smtClean="0">
                <a:ln w="5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ДИСПЛЕИ </a:t>
            </a:r>
            <a:br>
              <a:rPr lang="ru-RU" sz="4000" dirty="0" smtClean="0">
                <a:ln w="5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4000" dirty="0" smtClean="0">
                <a:ln w="5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(МФД)</a:t>
            </a:r>
            <a:endParaRPr lang="ru-RU" sz="4000" dirty="0">
              <a:ln w="5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388" y="1468438"/>
            <a:ext cx="6424612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201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г.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ООО «СофтЛаб-НСК»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533400" y="990600"/>
            <a:ext cx="3505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Существующие стерео очки, </a:t>
            </a:r>
            <a:r>
              <a:rPr lang="ru-RU" sz="1200" dirty="0" err="1">
                <a:solidFill>
                  <a:schemeClr val="tx1">
                    <a:lumMod val="75000"/>
                  </a:schemeClr>
                </a:solidFill>
                <a:latin typeface="+mn-lt"/>
              </a:rPr>
              <a:t>лисплеи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:</a:t>
            </a:r>
            <a:endParaRPr lang="ru-RU" sz="1200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43" name="Picture 19" descr="D:\Projects\Сколково ВКВ\StartUpVillage27мая2013\WrongEy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828800"/>
            <a:ext cx="3048000" cy="1114425"/>
          </a:xfrm>
          <a:prstGeom prst="rect">
            <a:avLst/>
          </a:prstGeom>
          <a:ln w="12700" cap="sq">
            <a:solidFill>
              <a:schemeClr val="tx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7" name="TextBox 26"/>
          <p:cNvSpPr txBox="1"/>
          <p:nvPr/>
        </p:nvSpPr>
        <p:spPr>
          <a:xfrm>
            <a:off x="5029200" y="990600"/>
            <a:ext cx="3581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 Ошибки определения расстояния и размеров, </a:t>
            </a:r>
            <a:b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</a:b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- Привитие ложных навыков</a:t>
            </a:r>
            <a:b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</a:b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- Расстройство 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1200" dirty="0" smtClean="0">
                <a:solidFill>
                  <a:schemeClr val="tx1">
                    <a:lumMod val="75000"/>
                  </a:schemeClr>
                </a:solidFill>
              </a:rPr>
              <a:t>D 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зрения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, 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191000" y="1600200"/>
            <a:ext cx="685800" cy="7620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Rounded Rectangle 10"/>
          <p:cNvSpPr/>
          <p:nvPr/>
        </p:nvSpPr>
        <p:spPr>
          <a:xfrm>
            <a:off x="228600" y="533400"/>
            <a:ext cx="8458200" cy="2590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Rounded Rectangle 12"/>
          <p:cNvSpPr/>
          <p:nvPr/>
        </p:nvSpPr>
        <p:spPr>
          <a:xfrm>
            <a:off x="1981200" y="3429000"/>
            <a:ext cx="43434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Rounded Rectangle 13"/>
          <p:cNvSpPr/>
          <p:nvPr/>
        </p:nvSpPr>
        <p:spPr>
          <a:xfrm>
            <a:off x="228600" y="3429000"/>
            <a:ext cx="8458200" cy="3124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01" name="TextBox 14"/>
          <p:cNvSpPr txBox="1">
            <a:spLocks noChangeArrowheads="1"/>
          </p:cNvSpPr>
          <p:nvPr/>
        </p:nvSpPr>
        <p:spPr bwMode="auto">
          <a:xfrm>
            <a:off x="2057400" y="3471863"/>
            <a:ext cx="4419600" cy="6159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>
                <a:solidFill>
                  <a:schemeClr val="bg1"/>
                </a:solidFill>
              </a:rPr>
              <a:t>Решение: Мультифокальные дисплеи</a:t>
            </a:r>
            <a:endParaRPr lang="en-US" sz="1700">
              <a:solidFill>
                <a:schemeClr val="bg1"/>
              </a:solidFill>
            </a:endParaRPr>
          </a:p>
          <a:p>
            <a:endParaRPr lang="ru-RU" sz="1700">
              <a:solidFill>
                <a:schemeClr val="bg1"/>
              </a:solidFill>
            </a:endParaRPr>
          </a:p>
        </p:txBody>
      </p:sp>
      <p:sp>
        <p:nvSpPr>
          <p:cNvPr id="19" name="Rounded Rectangle 12"/>
          <p:cNvSpPr/>
          <p:nvPr/>
        </p:nvSpPr>
        <p:spPr>
          <a:xfrm>
            <a:off x="1981200" y="533400"/>
            <a:ext cx="32004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03" name="TextBox 11"/>
          <p:cNvSpPr txBox="1">
            <a:spLocks noChangeArrowheads="1"/>
          </p:cNvSpPr>
          <p:nvPr/>
        </p:nvSpPr>
        <p:spPr bwMode="auto">
          <a:xfrm>
            <a:off x="2667000" y="533400"/>
            <a:ext cx="19050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>
                <a:solidFill>
                  <a:schemeClr val="bg1"/>
                </a:solidFill>
              </a:rPr>
              <a:t>Проблема</a:t>
            </a:r>
          </a:p>
        </p:txBody>
      </p:sp>
      <p:pic>
        <p:nvPicPr>
          <p:cNvPr id="8204" name="Picture 17" descr="D:\Projects\Сколково ВКВ\ЗаявкаГрант\Материалы\problem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295400"/>
            <a:ext cx="3495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2" descr="D:\Projects\Сколково ВКВ\ЗаявкаГрант\Материалы\problem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114800"/>
            <a:ext cx="3495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5029200" y="4343400"/>
            <a:ext cx="34290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Сведены к минимуму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ошибки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определения расстояния и размеров, </a:t>
            </a:r>
            <a:b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</a:b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- </a:t>
            </a: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Нет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привития ложных навыков</a:t>
            </a:r>
            <a:b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</a:b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- </a:t>
            </a: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Нет 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расстройства 3</a:t>
            </a:r>
            <a:r>
              <a:rPr lang="en-US" sz="12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D 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зрения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, 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4267200" y="4343400"/>
            <a:ext cx="685800" cy="7620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228600" y="533400"/>
            <a:ext cx="8458200" cy="5867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Rounded Rectangle 12"/>
          <p:cNvSpPr/>
          <p:nvPr/>
        </p:nvSpPr>
        <p:spPr>
          <a:xfrm>
            <a:off x="1447800" y="533400"/>
            <a:ext cx="58674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6" name="TextBox 11"/>
          <p:cNvSpPr txBox="1">
            <a:spLocks noChangeArrowheads="1"/>
          </p:cNvSpPr>
          <p:nvPr/>
        </p:nvSpPr>
        <p:spPr bwMode="auto">
          <a:xfrm>
            <a:off x="1752600" y="533400"/>
            <a:ext cx="5486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</a:rPr>
              <a:t>Схема и результат работы бифокального дисплея</a:t>
            </a:r>
            <a:endParaRPr lang="ru-RU" sz="1700" dirty="0">
              <a:solidFill>
                <a:schemeClr val="bg1"/>
              </a:solidFill>
            </a:endParaRPr>
          </a:p>
        </p:txBody>
      </p:sp>
      <p:pic>
        <p:nvPicPr>
          <p:cNvPr id="6" name="Picture 3" descr="\\Srv2\develop.gme\PROJECTS\Сколково ВКВ\ЗаявкаГрант\Материалы\Problem\problem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7162800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43800" y="1905000"/>
            <a:ext cx="9796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Фокус </a:t>
            </a:r>
          </a:p>
          <a:p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вдаль</a:t>
            </a:r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Фокус </a:t>
            </a:r>
          </a:p>
          <a:p>
            <a:r>
              <a:rPr lang="ru-RU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вблизь</a:t>
            </a: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990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То, что видит правый глаз:</a:t>
            </a: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2" descr="D:\Projects\НМФД\материалы Мед\bifocal_scheme_left.jpg"/>
          <p:cNvPicPr>
            <a:picLocks noChangeAspect="1" noChangeArrowheads="1"/>
          </p:cNvPicPr>
          <p:nvPr/>
        </p:nvPicPr>
        <p:blipFill>
          <a:blip r:embed="rId3" cstate="print"/>
          <a:srcRect t="8934" b="60555"/>
          <a:stretch>
            <a:fillRect/>
          </a:stretch>
        </p:blipFill>
        <p:spPr bwMode="auto">
          <a:xfrm>
            <a:off x="3505200" y="5181600"/>
            <a:ext cx="4083050" cy="110633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267200" y="4876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То, что видит левый глаз:</a:t>
            </a: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52400" y="685800"/>
            <a:ext cx="4419600" cy="3505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Rounded Rectangle 12"/>
          <p:cNvSpPr/>
          <p:nvPr/>
        </p:nvSpPr>
        <p:spPr>
          <a:xfrm>
            <a:off x="1371600" y="228600"/>
            <a:ext cx="63246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3" name="TextBox 13"/>
          <p:cNvSpPr txBox="1">
            <a:spLocks noChangeArrowheads="1"/>
          </p:cNvSpPr>
          <p:nvPr/>
        </p:nvSpPr>
        <p:spPr bwMode="auto">
          <a:xfrm>
            <a:off x="1905000" y="228600"/>
            <a:ext cx="502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Бифокальные  дисплеи в «СофтЛаб-НСК»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648200" y="685800"/>
            <a:ext cx="4267200" cy="3505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7421" name="Picture 13" descr="D:\Projects\GCTC\НМФД\НМФД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990600"/>
            <a:ext cx="3733801" cy="2908434"/>
          </a:xfrm>
          <a:prstGeom prst="rect">
            <a:avLst/>
          </a:prstGeom>
          <a:noFill/>
        </p:spPr>
      </p:pic>
      <p:pic>
        <p:nvPicPr>
          <p:cNvPr id="3074" name="Picture 2" descr="D:\Projects\НМФД\МФД-1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90600"/>
            <a:ext cx="3527434" cy="29718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62000" y="4648200"/>
            <a:ext cx="289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Образец 2012г.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Вариант использования -  по типу  «Микроскоп»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4648200"/>
            <a:ext cx="28956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Образец 2014г.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Вариант использования -  по типу  «Шлем виртуальной реальности»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3429000" y="3962400"/>
            <a:ext cx="24384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Стерео камера. Напр., 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</a:rPr>
              <a:t>Sony 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HD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3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D  MCC-3000MT.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“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Может быть монтирована на большинство хирургических микроскопов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”.</a:t>
            </a:r>
            <a:endParaRPr lang="ru-RU" sz="1600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" y="533400"/>
            <a:ext cx="8458200" cy="5867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Rounded Rectangle 12"/>
          <p:cNvSpPr/>
          <p:nvPr/>
        </p:nvSpPr>
        <p:spPr>
          <a:xfrm>
            <a:off x="1447800" y="533400"/>
            <a:ext cx="63246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1" name="TextBox 11"/>
          <p:cNvSpPr txBox="1">
            <a:spLocks noChangeArrowheads="1"/>
          </p:cNvSpPr>
          <p:nvPr/>
        </p:nvSpPr>
        <p:spPr bwMode="auto">
          <a:xfrm>
            <a:off x="1524000" y="533400"/>
            <a:ext cx="61722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</a:rPr>
              <a:t>Традиционное использование </a:t>
            </a:r>
            <a:r>
              <a:rPr lang="ru-RU" sz="1700" dirty="0" err="1" smtClean="0">
                <a:solidFill>
                  <a:schemeClr val="bg1"/>
                </a:solidFill>
              </a:rPr>
              <a:t>стереовидения</a:t>
            </a:r>
            <a:r>
              <a:rPr lang="ru-RU" sz="1700" dirty="0" smtClean="0">
                <a:solidFill>
                  <a:schemeClr val="bg1"/>
                </a:solidFill>
              </a:rPr>
              <a:t> в медицине</a:t>
            </a:r>
            <a:r>
              <a:rPr lang="en-US" sz="1700" dirty="0" smtClean="0">
                <a:solidFill>
                  <a:schemeClr val="bg1"/>
                </a:solidFill>
              </a:rPr>
              <a:t>.</a:t>
            </a:r>
            <a:endParaRPr lang="ru-RU" sz="17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9800" y="3962400"/>
            <a:ext cx="2362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</a:rPr>
              <a:t>Sony 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LMD-2451MT, 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</a:rPr>
              <a:t>LMD-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4251TD – 3D LCD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монитор для хирургии и тренировки с 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3D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очками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.</a:t>
            </a:r>
            <a:endParaRPr lang="ru-RU" sz="1600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26" name="Picture 2" descr="3D &amp;mcy;&amp;ocy;&amp;dcy;&amp;iecy;&amp;lcy;&amp;softcy; &amp;mcy;&amp;icy;&amp;kcy;&amp;rcy;&amp;ocy;&amp;kcy;&amp;acy;&amp;mcy;&amp;iecy;&amp;rcy;&amp;y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2438400" cy="18288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027" name="Picture 3" descr="D:\Projects\НМФД\Live-3D-Surgery-Broadcast.jpg"/>
          <p:cNvPicPr>
            <a:picLocks noChangeAspect="1" noChangeArrowheads="1"/>
          </p:cNvPicPr>
          <p:nvPr/>
        </p:nvPicPr>
        <p:blipFill>
          <a:blip r:embed="rId3" cstate="print">
            <a:lum bright="34000" contrast="36000"/>
          </a:blip>
          <a:srcRect/>
          <a:stretch>
            <a:fillRect/>
          </a:stretch>
        </p:blipFill>
        <p:spPr bwMode="auto">
          <a:xfrm>
            <a:off x="6019800" y="1600200"/>
            <a:ext cx="2174667" cy="19812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9" name="Picture 2" descr="Thu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1600200"/>
            <a:ext cx="2438400" cy="1467357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762000" y="3962400"/>
            <a:ext cx="2057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Стереоскопический микроскоп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en-US" sz="1600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4876800" y="1524000"/>
            <a:ext cx="3810000" cy="1905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Right Arrow 11"/>
          <p:cNvSpPr/>
          <p:nvPr/>
        </p:nvSpPr>
        <p:spPr>
          <a:xfrm>
            <a:off x="2514600" y="2247900"/>
            <a:ext cx="545673" cy="381000"/>
          </a:xfrm>
          <a:prstGeom prst="rightArrow">
            <a:avLst/>
          </a:prstGeom>
          <a:solidFill>
            <a:schemeClr val="tx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ight Arrow 12"/>
          <p:cNvSpPr/>
          <p:nvPr/>
        </p:nvSpPr>
        <p:spPr>
          <a:xfrm>
            <a:off x="4648200" y="2209800"/>
            <a:ext cx="533400" cy="381000"/>
          </a:xfrm>
          <a:prstGeom prst="rightArrow">
            <a:avLst/>
          </a:prstGeom>
          <a:solidFill>
            <a:schemeClr val="tx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819400" y="3429000"/>
            <a:ext cx="1981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Стереокамера  </a:t>
            </a:r>
            <a:endParaRPr lang="en-US" sz="1600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8600" y="533400"/>
            <a:ext cx="8458200" cy="5867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Rounded Rectangle 12"/>
          <p:cNvSpPr/>
          <p:nvPr/>
        </p:nvSpPr>
        <p:spPr>
          <a:xfrm>
            <a:off x="1066800" y="533400"/>
            <a:ext cx="67056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1" name="TextBox 11"/>
          <p:cNvSpPr txBox="1">
            <a:spLocks noChangeArrowheads="1"/>
          </p:cNvSpPr>
          <p:nvPr/>
        </p:nvSpPr>
        <p:spPr bwMode="auto">
          <a:xfrm>
            <a:off x="1143000" y="533400"/>
            <a:ext cx="6629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</a:rPr>
              <a:t>Схема использования МФД в медицине:</a:t>
            </a:r>
            <a:endParaRPr lang="ru-RU" sz="1700" dirty="0">
              <a:solidFill>
                <a:schemeClr val="bg1"/>
              </a:solidFill>
            </a:endParaRPr>
          </a:p>
        </p:txBody>
      </p:sp>
      <p:pic>
        <p:nvPicPr>
          <p:cNvPr id="23554" name="Picture 2" descr="Thum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981200"/>
            <a:ext cx="1519517" cy="9144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15" name="Right Arrow 14"/>
          <p:cNvSpPr/>
          <p:nvPr/>
        </p:nvSpPr>
        <p:spPr>
          <a:xfrm>
            <a:off x="6553200" y="2247900"/>
            <a:ext cx="533400" cy="381000"/>
          </a:xfrm>
          <a:prstGeom prst="rightArrow">
            <a:avLst/>
          </a:prstGeom>
          <a:solidFill>
            <a:schemeClr val="tx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85800" y="3429000"/>
            <a:ext cx="1752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Хирургический микроскоп</a:t>
            </a:r>
            <a:endParaRPr lang="en-US" sz="1600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76800" y="3429000"/>
            <a:ext cx="1981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Мультифокальный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преобразователь</a:t>
            </a:r>
            <a:endParaRPr lang="en-US" sz="1600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10400" y="3429000"/>
            <a:ext cx="1600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 МФД</a:t>
            </a:r>
            <a:endParaRPr lang="en-US" sz="1600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3558" name="Picture 6" descr="http://mirid.net/miridnet/public/images/data/ph14221.jpg"/>
          <p:cNvPicPr>
            <a:picLocks noChangeAspect="1" noChangeArrowheads="1"/>
          </p:cNvPicPr>
          <p:nvPr/>
        </p:nvPicPr>
        <p:blipFill>
          <a:blip r:embed="rId3" cstate="print">
            <a:lum bright="-12000" contrast="27000"/>
          </a:blip>
          <a:srcRect/>
          <a:stretch>
            <a:fillRect/>
          </a:stretch>
        </p:blipFill>
        <p:spPr bwMode="auto">
          <a:xfrm>
            <a:off x="5257800" y="1790700"/>
            <a:ext cx="1295400" cy="1295400"/>
          </a:xfrm>
          <a:prstGeom prst="rect">
            <a:avLst/>
          </a:prstGeom>
          <a:noFill/>
        </p:spPr>
      </p:pic>
      <p:pic>
        <p:nvPicPr>
          <p:cNvPr id="1026" name="Picture 2" descr="D:\Projects\НМФД\материалы Мед\IMG_33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447800" cy="12192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21" name="Picture 2" descr="3D &amp;mcy;&amp;ocy;&amp;dcy;&amp;iecy;&amp;lcy;&amp;softcy; &amp;mcy;&amp;icy;&amp;kcy;&amp;rcy;&amp;ocy;&amp;kcy;&amp;acy;&amp;mcy;&amp;iecy;&amp;rcy;&amp;y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676400"/>
            <a:ext cx="2133600" cy="16002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22" name="TextBox 21"/>
          <p:cNvSpPr txBox="1"/>
          <p:nvPr/>
        </p:nvSpPr>
        <p:spPr>
          <a:xfrm>
            <a:off x="1981200" y="4267200"/>
            <a:ext cx="44196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87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МФД используется для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 ассистентов, стажеров во время операции;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 просмотра видеозаписи хода операции или диагностического обследования;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 просмотра цифровой 3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</a:rPr>
              <a:t>D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модели обследованных органов;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Bcy;&amp;iecy;&amp;rcy;&amp;iecy;&amp;gcy;&amp;ocy;&amp;vcy;&amp;acy;&amp;yacy; &amp;ocy;&amp;khcy;&amp;rcy;&amp;acy;&amp;ncy;&amp;acy; &amp;ncy;&amp;acy; &amp;Kcy;&amp;acy;&amp;mcy;&amp;chcy;&amp;acy;&amp;tcy;&amp;kcy;&amp;iecy; &amp;vcy;&amp;pcy;&amp;iecy;&amp;rcy;&amp;vcy;&amp;ycy;&amp;iecy; &amp;pcy;&amp;rcy;&amp;icy;&amp;mcy;&amp;iecy;&amp;ncy;&amp;icy;&amp;lcy;&amp;acy; &amp;rcy;&amp;ocy;&amp;bcy;&amp;ocy;&amp;tcy;&amp;icy;&amp;zcy;&amp;icy;&amp;rcy;&amp;ocy;&amp;vcy;&amp;acy;&amp;ncy;&amp;ncy;&amp;ycy;&amp;jcy; &amp;kcy;&amp;ocy;&amp;mcy;&amp;pcy;&amp;lcy;&amp;iecy;&amp;kcy;&amp;scy; &amp;Pcy;&amp;lcy;&amp;acy;&amp;tcy;&amp;fcy;&amp;ocy;&amp;rcy;&amp;mcy;&amp;acy;-&amp;M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4724400"/>
            <a:ext cx="1752600" cy="1312503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030" name="Picture 6" descr="http://www.rtc.ru/production/picture/robot-mchs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851400"/>
            <a:ext cx="1905000" cy="1270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044" name="Picture 20" descr="http://tnpa.ru/upload/resize_cache/iblock/cf1/155_140_140cd750bba9870f18aada2478b24840a/panteraplus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3581400"/>
            <a:ext cx="1687286" cy="1371600"/>
          </a:xfrm>
          <a:prstGeom prst="rect">
            <a:avLst/>
          </a:prstGeom>
          <a:noFill/>
        </p:spPr>
      </p:pic>
      <p:pic>
        <p:nvPicPr>
          <p:cNvPr id="1036" name="Picture 12" descr="http://www.sibermuhendis.com/wp-content/uploads/20100913123942_robotw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3733800"/>
            <a:ext cx="1553135" cy="1287966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14" name="Rounded Rectangle 13"/>
          <p:cNvSpPr/>
          <p:nvPr/>
        </p:nvSpPr>
        <p:spPr>
          <a:xfrm>
            <a:off x="228600" y="533400"/>
            <a:ext cx="8458200" cy="5867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28600" y="4038600"/>
            <a:ext cx="24384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Антропоморфные роботы,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 Наземные роботы МЧС,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 Подводные роботы;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 Наземные боевые роботы.</a:t>
            </a:r>
          </a:p>
        </p:txBody>
      </p:sp>
      <p:sp>
        <p:nvSpPr>
          <p:cNvPr id="9" name="Rounded Rectangle 12"/>
          <p:cNvSpPr/>
          <p:nvPr/>
        </p:nvSpPr>
        <p:spPr>
          <a:xfrm>
            <a:off x="1066800" y="533400"/>
            <a:ext cx="67056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143000" y="533400"/>
            <a:ext cx="6629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</a:rPr>
              <a:t>Схема использования МФД в робототехнике:</a:t>
            </a:r>
            <a:endParaRPr lang="ru-RU" sz="1700" dirty="0">
              <a:solidFill>
                <a:schemeClr val="bg1"/>
              </a:solidFill>
            </a:endParaRPr>
          </a:p>
        </p:txBody>
      </p:sp>
      <p:pic>
        <p:nvPicPr>
          <p:cNvPr id="12" name="Picture 13" descr="D:\Projects\GCTC\НМФД\НМФД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2133600"/>
            <a:ext cx="2029240" cy="158067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032" name="Picture 8" descr="http://popnano.ru/images/news/robot%20dlya%20razminirovaniy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2362200"/>
            <a:ext cx="1905000" cy="1266826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040" name="Picture 16" descr="http://www.micro-system.org/wp-content/uploads/2013/03/chimp-300x16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24200" y="1371600"/>
            <a:ext cx="1905000" cy="10668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042" name="Picture 18" descr="http://mail.bpla.ru/upload/iblock/d07/varan_robot.t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0" y="2590800"/>
            <a:ext cx="1810693" cy="12192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21" name="Rounded Rectangle 20"/>
          <p:cNvSpPr/>
          <p:nvPr/>
        </p:nvSpPr>
        <p:spPr>
          <a:xfrm>
            <a:off x="2743200" y="1143000"/>
            <a:ext cx="5715000" cy="495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4" name="Picture 10" descr="http://cdn.warfiles.ru/uploads/images/2012/663/noiq63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5000" y="1371600"/>
            <a:ext cx="1684020" cy="12954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23" name="Right Arrow 22"/>
          <p:cNvSpPr/>
          <p:nvPr/>
        </p:nvSpPr>
        <p:spPr>
          <a:xfrm>
            <a:off x="2514600" y="2895600"/>
            <a:ext cx="545673" cy="381000"/>
          </a:xfrm>
          <a:prstGeom prst="rightArrow">
            <a:avLst/>
          </a:prstGeom>
          <a:solidFill>
            <a:schemeClr val="tx1">
              <a:lumMod val="9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533400"/>
            <a:ext cx="8458200" cy="5867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Rounded Rectangle 12"/>
          <p:cNvSpPr/>
          <p:nvPr/>
        </p:nvSpPr>
        <p:spPr>
          <a:xfrm>
            <a:off x="1371600" y="3048000"/>
            <a:ext cx="58674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7" name="TextBox 11"/>
          <p:cNvSpPr txBox="1">
            <a:spLocks noChangeArrowheads="1"/>
          </p:cNvSpPr>
          <p:nvPr/>
        </p:nvSpPr>
        <p:spPr bwMode="auto">
          <a:xfrm>
            <a:off x="1447800" y="3048000"/>
            <a:ext cx="57150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 dirty="0">
                <a:solidFill>
                  <a:schemeClr val="bg1"/>
                </a:solidFill>
              </a:rPr>
              <a:t>СПАСИБО 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1910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ООО «СофтЛаб-НСК»</a:t>
            </a:r>
            <a:endParaRPr lang="en-US" dirty="0" smtClean="0"/>
          </a:p>
          <a:p>
            <a:pPr algn="ctr"/>
            <a:r>
              <a:rPr lang="en-US" dirty="0" smtClean="0"/>
              <a:t>www.softlab-nsk.ru</a:t>
            </a:r>
            <a:endParaRPr lang="ru-RU" dirty="0" smtClean="0"/>
          </a:p>
          <a:p>
            <a:pPr algn="ctr"/>
            <a:r>
              <a:rPr lang="en-US" dirty="0" smtClean="0"/>
              <a:t>info@sl.iae.nsk.su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95500" y="5638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г. Новосибирск     2015г.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</TotalTime>
  <Words>216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МУЛЬТИФОКАЛЬНЫЕ ДИСПЛЕИ  (МФД)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mounted multifocal displays для подготовки космонавтов</dc:title>
  <dc:creator>Бартош В.С.</dc:creator>
  <cp:lastModifiedBy>vas</cp:lastModifiedBy>
  <cp:revision>239</cp:revision>
  <dcterms:created xsi:type="dcterms:W3CDTF">2006-08-16T00:00:00Z</dcterms:created>
  <dcterms:modified xsi:type="dcterms:W3CDTF">2015-06-03T19:06:45Z</dcterms:modified>
</cp:coreProperties>
</file>