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53" r:id="rId2"/>
    <p:sldId id="257" r:id="rId3"/>
    <p:sldId id="258" r:id="rId4"/>
    <p:sldId id="331" r:id="rId5"/>
    <p:sldId id="310" r:id="rId6"/>
    <p:sldId id="317" r:id="rId7"/>
    <p:sldId id="323" r:id="rId8"/>
    <p:sldId id="318" r:id="rId9"/>
    <p:sldId id="357" r:id="rId10"/>
    <p:sldId id="360" r:id="rId11"/>
    <p:sldId id="358" r:id="rId12"/>
    <p:sldId id="311" r:id="rId13"/>
    <p:sldId id="312" r:id="rId14"/>
    <p:sldId id="300" r:id="rId15"/>
    <p:sldId id="299" r:id="rId16"/>
    <p:sldId id="359" r:id="rId17"/>
    <p:sldId id="313" r:id="rId18"/>
    <p:sldId id="288" r:id="rId19"/>
    <p:sldId id="303" r:id="rId20"/>
    <p:sldId id="321" r:id="rId21"/>
    <p:sldId id="289" r:id="rId22"/>
    <p:sldId id="320" r:id="rId23"/>
    <p:sldId id="290" r:id="rId24"/>
    <p:sldId id="270" r:id="rId25"/>
    <p:sldId id="272" r:id="rId26"/>
    <p:sldId id="286" r:id="rId27"/>
    <p:sldId id="325" r:id="rId28"/>
    <p:sldId id="326" r:id="rId29"/>
    <p:sldId id="354" r:id="rId30"/>
    <p:sldId id="362" r:id="rId31"/>
    <p:sldId id="355" r:id="rId32"/>
    <p:sldId id="356" r:id="rId33"/>
    <p:sldId id="332" r:id="rId34"/>
    <p:sldId id="333" r:id="rId35"/>
    <p:sldId id="334" r:id="rId36"/>
    <p:sldId id="350" r:id="rId37"/>
    <p:sldId id="337" r:id="rId38"/>
    <p:sldId id="338" r:id="rId39"/>
    <p:sldId id="339" r:id="rId40"/>
    <p:sldId id="352" r:id="rId41"/>
    <p:sldId id="340" r:id="rId42"/>
    <p:sldId id="341" r:id="rId43"/>
    <p:sldId id="342" r:id="rId44"/>
    <p:sldId id="349" r:id="rId45"/>
    <p:sldId id="343" r:id="rId46"/>
    <p:sldId id="344" r:id="rId47"/>
    <p:sldId id="345" r:id="rId48"/>
    <p:sldId id="347" r:id="rId49"/>
    <p:sldId id="348" r:id="rId50"/>
    <p:sldId id="351" r:id="rId51"/>
    <p:sldId id="316" r:id="rId52"/>
  </p:sldIdLst>
  <p:sldSz cx="9144000" cy="6858000" type="screen4x3"/>
  <p:notesSz cx="6742113"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003300"/>
    <a:srgbClr val="003366"/>
    <a:srgbClr val="333399"/>
    <a:srgbClr val="000066"/>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9568" autoAdjust="0"/>
    <p:restoredTop sz="75809" autoAdjust="0"/>
  </p:normalViewPr>
  <p:slideViewPr>
    <p:cSldViewPr>
      <p:cViewPr>
        <p:scale>
          <a:sx n="66" d="100"/>
          <a:sy n="66" d="100"/>
        </p:scale>
        <p:origin x="-2934" y="-564"/>
      </p:cViewPr>
      <p:guideLst>
        <p:guide orient="horz" pos="2160"/>
        <p:guide pos="2880"/>
      </p:guideLst>
    </p:cSldViewPr>
  </p:slideViewPr>
  <p:outlineViewPr>
    <p:cViewPr>
      <p:scale>
        <a:sx n="33" d="100"/>
        <a:sy n="33" d="100"/>
      </p:scale>
      <p:origin x="0" y="411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1950" y="-78"/>
      </p:cViewPr>
      <p:guideLst>
        <p:guide orient="horz" pos="3120"/>
        <p:guide pos="212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21000"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200"/>
            </a:lvl1pPr>
          </a:lstStyle>
          <a:p>
            <a:pPr>
              <a:defRPr/>
            </a:pPr>
            <a:endParaRPr lang="en-US"/>
          </a:p>
        </p:txBody>
      </p:sp>
      <p:sp>
        <p:nvSpPr>
          <p:cNvPr id="4099" name="Rectangle 3"/>
          <p:cNvSpPr>
            <a:spLocks noGrp="1" noChangeArrowheads="1"/>
          </p:cNvSpPr>
          <p:nvPr>
            <p:ph type="dt" sz="quarter" idx="1"/>
          </p:nvPr>
        </p:nvSpPr>
        <p:spPr bwMode="auto">
          <a:xfrm>
            <a:off x="3821113" y="0"/>
            <a:ext cx="2921000"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en-US"/>
          </a:p>
        </p:txBody>
      </p:sp>
      <p:sp>
        <p:nvSpPr>
          <p:cNvPr id="4100" name="Rectangle 4"/>
          <p:cNvSpPr>
            <a:spLocks noGrp="1" noChangeArrowheads="1"/>
          </p:cNvSpPr>
          <p:nvPr>
            <p:ph type="ftr" sz="quarter" idx="2"/>
          </p:nvPr>
        </p:nvSpPr>
        <p:spPr bwMode="auto">
          <a:xfrm>
            <a:off x="0" y="9410700"/>
            <a:ext cx="2921000"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0" hangingPunct="0">
              <a:defRPr sz="1200"/>
            </a:lvl1pPr>
          </a:lstStyle>
          <a:p>
            <a:pPr>
              <a:defRPr/>
            </a:pPr>
            <a:endParaRPr lang="en-US"/>
          </a:p>
        </p:txBody>
      </p:sp>
      <p:sp>
        <p:nvSpPr>
          <p:cNvPr id="4101" name="Rectangle 5"/>
          <p:cNvSpPr>
            <a:spLocks noGrp="1" noChangeArrowheads="1"/>
          </p:cNvSpPr>
          <p:nvPr>
            <p:ph type="sldNum" sz="quarter" idx="3"/>
          </p:nvPr>
        </p:nvSpPr>
        <p:spPr bwMode="auto">
          <a:xfrm>
            <a:off x="3821113" y="9410700"/>
            <a:ext cx="2921000"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960FDCDE-458F-459B-AF71-2ABF32B7688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21000"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200"/>
            </a:lvl1pPr>
          </a:lstStyle>
          <a:p>
            <a:pPr>
              <a:defRPr/>
            </a:pPr>
            <a:endParaRPr lang="en-US"/>
          </a:p>
        </p:txBody>
      </p:sp>
      <p:sp>
        <p:nvSpPr>
          <p:cNvPr id="2051" name="Rectangle 3"/>
          <p:cNvSpPr>
            <a:spLocks noGrp="1" noChangeArrowheads="1"/>
          </p:cNvSpPr>
          <p:nvPr>
            <p:ph type="dt" idx="1"/>
          </p:nvPr>
        </p:nvSpPr>
        <p:spPr bwMode="auto">
          <a:xfrm>
            <a:off x="3821113" y="0"/>
            <a:ext cx="2921000" cy="4953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896938" y="744538"/>
            <a:ext cx="4948237" cy="3711575"/>
          </a:xfrm>
          <a:prstGeom prst="rect">
            <a:avLst/>
          </a:prstGeom>
          <a:noFill/>
          <a:ln w="12700">
            <a:solidFill>
              <a:srgbClr val="000000"/>
            </a:solidFill>
            <a:miter lim="800000"/>
            <a:headEnd/>
            <a:tailEnd/>
          </a:ln>
        </p:spPr>
      </p:sp>
      <p:sp>
        <p:nvSpPr>
          <p:cNvPr id="2053" name="Rectangle 5"/>
          <p:cNvSpPr>
            <a:spLocks noGrp="1" noChangeArrowheads="1"/>
          </p:cNvSpPr>
          <p:nvPr>
            <p:ph type="body" sz="quarter" idx="3"/>
          </p:nvPr>
        </p:nvSpPr>
        <p:spPr bwMode="auto">
          <a:xfrm>
            <a:off x="898525" y="4705350"/>
            <a:ext cx="4945063" cy="44577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410700"/>
            <a:ext cx="2921000"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0" hangingPunct="0">
              <a:defRPr sz="1200"/>
            </a:lvl1pPr>
          </a:lstStyle>
          <a:p>
            <a:pPr>
              <a:defRPr/>
            </a:pPr>
            <a:endParaRPr lang="en-US"/>
          </a:p>
        </p:txBody>
      </p:sp>
      <p:sp>
        <p:nvSpPr>
          <p:cNvPr id="2055" name="Rectangle 7"/>
          <p:cNvSpPr>
            <a:spLocks noGrp="1" noChangeArrowheads="1"/>
          </p:cNvSpPr>
          <p:nvPr>
            <p:ph type="sldNum" sz="quarter" idx="5"/>
          </p:nvPr>
        </p:nvSpPr>
        <p:spPr bwMode="auto">
          <a:xfrm>
            <a:off x="3821113" y="9410700"/>
            <a:ext cx="2921000" cy="4953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0" hangingPunct="0">
              <a:defRPr sz="1200"/>
            </a:lvl1pPr>
          </a:lstStyle>
          <a:p>
            <a:pPr>
              <a:defRPr/>
            </a:pPr>
            <a:fld id="{1B320BCA-A0BC-4EB7-A438-4B86A9575CD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AEE6D980-C75D-4603-800E-41CCE1976ADC}" type="slidenum">
              <a:rPr lang="en-US" sz="1200"/>
              <a:pPr algn="r" eaLnBrk="0" hangingPunct="0"/>
              <a:t>1</a:t>
            </a:fld>
            <a:endParaRPr lang="en-US" sz="1200"/>
          </a:p>
        </p:txBody>
      </p:sp>
      <p:sp>
        <p:nvSpPr>
          <p:cNvPr id="58371" name="Rectangle 2"/>
          <p:cNvSpPr>
            <a:spLocks noGrp="1" noRot="1" noChangeAspect="1" noChangeArrowheads="1" noTextEdit="1"/>
          </p:cNvSpPr>
          <p:nvPr>
            <p:ph type="sldImg"/>
          </p:nvPr>
        </p:nvSpPr>
        <p:spPr>
          <a:ln cap="flat"/>
        </p:spPr>
      </p:sp>
      <p:sp>
        <p:nvSpPr>
          <p:cNvPr id="5837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a:ln/>
        </p:spPr>
      </p:sp>
      <p:sp>
        <p:nvSpPr>
          <p:cNvPr id="67587" name="Заметки 2"/>
          <p:cNvSpPr>
            <a:spLocks noGrp="1"/>
          </p:cNvSpPr>
          <p:nvPr>
            <p:ph type="body" idx="1"/>
          </p:nvPr>
        </p:nvSpPr>
        <p:spPr>
          <a:noFill/>
          <a:ln/>
        </p:spPr>
        <p:txBody>
          <a:bodyPr/>
          <a:lstStyle/>
          <a:p>
            <a:endParaRPr lang="ru-RU" smtClean="0"/>
          </a:p>
        </p:txBody>
      </p:sp>
      <p:sp>
        <p:nvSpPr>
          <p:cNvPr id="67588" name="Номер слайда 3"/>
          <p:cNvSpPr>
            <a:spLocks noGrp="1"/>
          </p:cNvSpPr>
          <p:nvPr>
            <p:ph type="sldNum" sz="quarter" idx="5"/>
          </p:nvPr>
        </p:nvSpPr>
        <p:spPr>
          <a:noFill/>
        </p:spPr>
        <p:txBody>
          <a:bodyPr/>
          <a:lstStyle/>
          <a:p>
            <a:fld id="{E8983C15-2685-43D5-9185-0938A748DE1B}" type="slidenum">
              <a:rPr lang="en-US" smtClean="0"/>
              <a:pPr/>
              <a:t>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a:ln/>
        </p:spPr>
      </p:sp>
      <p:sp>
        <p:nvSpPr>
          <p:cNvPr id="68611" name="Заметки 2"/>
          <p:cNvSpPr>
            <a:spLocks noGrp="1"/>
          </p:cNvSpPr>
          <p:nvPr>
            <p:ph type="body" idx="1"/>
          </p:nvPr>
        </p:nvSpPr>
        <p:spPr>
          <a:noFill/>
          <a:ln/>
        </p:spPr>
        <p:txBody>
          <a:bodyPr/>
          <a:lstStyle/>
          <a:p>
            <a:endParaRPr lang="ru-RU" smtClean="0"/>
          </a:p>
        </p:txBody>
      </p:sp>
      <p:sp>
        <p:nvSpPr>
          <p:cNvPr id="68612" name="Номер слайда 3"/>
          <p:cNvSpPr>
            <a:spLocks noGrp="1"/>
          </p:cNvSpPr>
          <p:nvPr>
            <p:ph type="sldNum" sz="quarter" idx="5"/>
          </p:nvPr>
        </p:nvSpPr>
        <p:spPr>
          <a:noFill/>
        </p:spPr>
        <p:txBody>
          <a:bodyPr/>
          <a:lstStyle/>
          <a:p>
            <a:fld id="{FC34B55C-EB29-4D5E-BF51-4EEE8E86473B}" type="slidenum">
              <a:rPr lang="en-US" smtClean="0"/>
              <a:pPr/>
              <a:t>15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a:ln/>
        </p:spPr>
      </p:sp>
      <p:sp>
        <p:nvSpPr>
          <p:cNvPr id="69635" name="Заметки 2"/>
          <p:cNvSpPr>
            <a:spLocks noGrp="1"/>
          </p:cNvSpPr>
          <p:nvPr>
            <p:ph type="body" idx="1"/>
          </p:nvPr>
        </p:nvSpPr>
        <p:spPr>
          <a:noFill/>
          <a:ln/>
        </p:spPr>
        <p:txBody>
          <a:bodyPr/>
          <a:lstStyle/>
          <a:p>
            <a:endParaRPr lang="ru-RU" smtClean="0"/>
          </a:p>
        </p:txBody>
      </p:sp>
      <p:sp>
        <p:nvSpPr>
          <p:cNvPr id="69636" name="Номер слайда 3"/>
          <p:cNvSpPr>
            <a:spLocks noGrp="1"/>
          </p:cNvSpPr>
          <p:nvPr>
            <p:ph type="sldNum" sz="quarter" idx="5"/>
          </p:nvPr>
        </p:nvSpPr>
        <p:spPr>
          <a:noFill/>
        </p:spPr>
        <p:txBody>
          <a:bodyPr/>
          <a:lstStyle/>
          <a:p>
            <a:fld id="{1EF72C43-3D46-4A02-965E-2561E03C88C9}" type="slidenum">
              <a:rPr lang="en-US" smtClean="0"/>
              <a:pPr/>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a:ln/>
        </p:spPr>
      </p:sp>
      <p:sp>
        <p:nvSpPr>
          <p:cNvPr id="70659" name="Заметки 2"/>
          <p:cNvSpPr>
            <a:spLocks noGrp="1"/>
          </p:cNvSpPr>
          <p:nvPr>
            <p:ph type="body" idx="1"/>
          </p:nvPr>
        </p:nvSpPr>
        <p:spPr>
          <a:noFill/>
          <a:ln/>
        </p:spPr>
        <p:txBody>
          <a:bodyPr/>
          <a:lstStyle/>
          <a:p>
            <a:endParaRPr lang="ru-RU" smtClean="0"/>
          </a:p>
        </p:txBody>
      </p:sp>
      <p:sp>
        <p:nvSpPr>
          <p:cNvPr id="70660" name="Номер слайда 3"/>
          <p:cNvSpPr>
            <a:spLocks noGrp="1"/>
          </p:cNvSpPr>
          <p:nvPr>
            <p:ph type="sldNum" sz="quarter" idx="5"/>
          </p:nvPr>
        </p:nvSpPr>
        <p:spPr>
          <a:noFill/>
        </p:spPr>
        <p:txBody>
          <a:bodyPr/>
          <a:lstStyle/>
          <a:p>
            <a:fld id="{AB785ABE-CCE3-420B-AA0A-9A1BC3372B3D}" type="slidenum">
              <a:rPr lang="en-US" smtClean="0"/>
              <a:pPr/>
              <a:t>17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a:ln/>
        </p:spPr>
      </p:sp>
      <p:sp>
        <p:nvSpPr>
          <p:cNvPr id="71683" name="Заметки 2"/>
          <p:cNvSpPr>
            <a:spLocks noGrp="1"/>
          </p:cNvSpPr>
          <p:nvPr>
            <p:ph type="body" idx="1"/>
          </p:nvPr>
        </p:nvSpPr>
        <p:spPr>
          <a:noFill/>
          <a:ln/>
        </p:spPr>
        <p:txBody>
          <a:bodyPr/>
          <a:lstStyle/>
          <a:p>
            <a:endParaRPr lang="ru-RU" smtClean="0"/>
          </a:p>
        </p:txBody>
      </p:sp>
      <p:sp>
        <p:nvSpPr>
          <p:cNvPr id="71684" name="Номер слайда 3"/>
          <p:cNvSpPr>
            <a:spLocks noGrp="1"/>
          </p:cNvSpPr>
          <p:nvPr>
            <p:ph type="sldNum" sz="quarter" idx="5"/>
          </p:nvPr>
        </p:nvSpPr>
        <p:spPr>
          <a:noFill/>
        </p:spPr>
        <p:txBody>
          <a:bodyPr/>
          <a:lstStyle/>
          <a:p>
            <a:fld id="{F6BDFF18-11C3-4BBF-9A10-FED71DE2997A}" type="slidenum">
              <a:rPr lang="en-US" smtClean="0"/>
              <a:pPr/>
              <a:t>18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ln/>
        </p:spPr>
      </p:sp>
      <p:sp>
        <p:nvSpPr>
          <p:cNvPr id="72707" name="Заметки 2"/>
          <p:cNvSpPr>
            <a:spLocks noGrp="1"/>
          </p:cNvSpPr>
          <p:nvPr>
            <p:ph type="body" idx="1"/>
          </p:nvPr>
        </p:nvSpPr>
        <p:spPr>
          <a:noFill/>
          <a:ln/>
        </p:spPr>
        <p:txBody>
          <a:bodyPr/>
          <a:lstStyle/>
          <a:p>
            <a:endParaRPr lang="ru-RU" smtClean="0"/>
          </a:p>
        </p:txBody>
      </p:sp>
      <p:sp>
        <p:nvSpPr>
          <p:cNvPr id="72708" name="Номер слайда 3"/>
          <p:cNvSpPr>
            <a:spLocks noGrp="1"/>
          </p:cNvSpPr>
          <p:nvPr>
            <p:ph type="sldNum" sz="quarter" idx="5"/>
          </p:nvPr>
        </p:nvSpPr>
        <p:spPr>
          <a:noFill/>
        </p:spPr>
        <p:txBody>
          <a:bodyPr/>
          <a:lstStyle/>
          <a:p>
            <a:fld id="{A9FBC9A9-5F19-4FE9-8730-9E7959BEFA19}" type="slidenum">
              <a:rPr lang="en-US" smtClean="0"/>
              <a:pPr/>
              <a:t>19</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ln/>
        </p:spPr>
      </p:sp>
      <p:sp>
        <p:nvSpPr>
          <p:cNvPr id="73731" name="Заметки 2"/>
          <p:cNvSpPr>
            <a:spLocks noGrp="1"/>
          </p:cNvSpPr>
          <p:nvPr>
            <p:ph type="body" idx="1"/>
          </p:nvPr>
        </p:nvSpPr>
        <p:spPr>
          <a:noFill/>
          <a:ln/>
        </p:spPr>
        <p:txBody>
          <a:bodyPr/>
          <a:lstStyle/>
          <a:p>
            <a:endParaRPr lang="ru-RU" smtClean="0"/>
          </a:p>
        </p:txBody>
      </p:sp>
      <p:sp>
        <p:nvSpPr>
          <p:cNvPr id="73732"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FFCA4BDF-7A0A-43C7-9076-9DC8BFB8EA64}" type="slidenum">
              <a:rPr lang="en-US" sz="1200"/>
              <a:pPr algn="r" eaLnBrk="0" hangingPunct="0"/>
              <a:t>20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p:spPr>
        <p:txBody>
          <a:bodyPr/>
          <a:lstStyle/>
          <a:p>
            <a:endParaRPr lang="ru-RU" smtClean="0"/>
          </a:p>
        </p:txBody>
      </p:sp>
      <p:sp>
        <p:nvSpPr>
          <p:cNvPr id="74756" name="Номер слайда 3"/>
          <p:cNvSpPr>
            <a:spLocks noGrp="1"/>
          </p:cNvSpPr>
          <p:nvPr>
            <p:ph type="sldNum" sz="quarter" idx="5"/>
          </p:nvPr>
        </p:nvSpPr>
        <p:spPr>
          <a:noFill/>
        </p:spPr>
        <p:txBody>
          <a:bodyPr/>
          <a:lstStyle/>
          <a:p>
            <a:fld id="{C5A35D87-4167-4A32-AD5D-211A3C7FC7B3}" type="slidenum">
              <a:rPr lang="en-US" smtClean="0"/>
              <a:pPr/>
              <a:t>21</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a:ln/>
        </p:spPr>
      </p:sp>
      <p:sp>
        <p:nvSpPr>
          <p:cNvPr id="75779" name="Заметки 2"/>
          <p:cNvSpPr>
            <a:spLocks noGrp="1"/>
          </p:cNvSpPr>
          <p:nvPr>
            <p:ph type="body" idx="1"/>
          </p:nvPr>
        </p:nvSpPr>
        <p:spPr>
          <a:noFill/>
          <a:ln/>
        </p:spPr>
        <p:txBody>
          <a:bodyPr/>
          <a:lstStyle/>
          <a:p>
            <a:endParaRPr lang="ru-RU" smtClean="0"/>
          </a:p>
        </p:txBody>
      </p:sp>
      <p:sp>
        <p:nvSpPr>
          <p:cNvPr id="75780"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B926635C-7926-4193-9424-D3497A971E6B}" type="slidenum">
              <a:rPr lang="en-US" sz="1200"/>
              <a:pPr algn="r" eaLnBrk="0" hangingPunct="0"/>
              <a:t>22</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Образ слайда 1"/>
          <p:cNvSpPr>
            <a:spLocks noGrp="1" noRot="1" noChangeAspect="1" noTextEdit="1"/>
          </p:cNvSpPr>
          <p:nvPr>
            <p:ph type="sldImg"/>
          </p:nvPr>
        </p:nvSpPr>
        <p:spPr>
          <a:ln/>
        </p:spPr>
      </p:sp>
      <p:sp>
        <p:nvSpPr>
          <p:cNvPr id="76803" name="Заметки 2"/>
          <p:cNvSpPr>
            <a:spLocks noGrp="1"/>
          </p:cNvSpPr>
          <p:nvPr>
            <p:ph type="body" idx="1"/>
          </p:nvPr>
        </p:nvSpPr>
        <p:spPr>
          <a:noFill/>
          <a:ln/>
        </p:spPr>
        <p:txBody>
          <a:bodyPr/>
          <a:lstStyle/>
          <a:p>
            <a:endParaRPr lang="ru-RU" smtClean="0"/>
          </a:p>
        </p:txBody>
      </p:sp>
      <p:sp>
        <p:nvSpPr>
          <p:cNvPr id="76804" name="Номер слайда 3"/>
          <p:cNvSpPr>
            <a:spLocks noGrp="1"/>
          </p:cNvSpPr>
          <p:nvPr>
            <p:ph type="sldNum" sz="quarter" idx="5"/>
          </p:nvPr>
        </p:nvSpPr>
        <p:spPr>
          <a:noFill/>
        </p:spPr>
        <p:txBody>
          <a:bodyPr/>
          <a:lstStyle/>
          <a:p>
            <a:fld id="{9CBBD32E-9675-47A0-8494-785F8C9C7D19}" type="slidenum">
              <a:rPr lang="en-US" smtClean="0"/>
              <a:pPr/>
              <a:t>23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863857F-3875-4739-A6C3-0675CCCA3CE2}" type="slidenum">
              <a:rPr lang="en-US" smtClean="0"/>
              <a:pPr/>
              <a:t>2</a:t>
            </a:fld>
            <a:endParaRPr lang="en-US" smtClean="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FEDFF1D-B413-422E-BE4F-F99255C647AE}" type="slidenum">
              <a:rPr lang="en-US" smtClean="0"/>
              <a:pPr/>
              <a:t>24</a:t>
            </a:fld>
            <a:endParaRPr lang="en-US" smtClean="0"/>
          </a:p>
        </p:txBody>
      </p:sp>
      <p:sp>
        <p:nvSpPr>
          <p:cNvPr id="77827" name="Rectangle 2"/>
          <p:cNvSpPr>
            <a:spLocks noGrp="1" noRot="1" noChangeAspect="1" noChangeArrowheads="1" noTextEdit="1"/>
          </p:cNvSpPr>
          <p:nvPr>
            <p:ph type="sldImg"/>
          </p:nvPr>
        </p:nvSpPr>
        <p:spPr>
          <a:ln cap="flat"/>
        </p:spPr>
      </p:sp>
      <p:sp>
        <p:nvSpPr>
          <p:cNvPr id="7782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FDA2D20-BDF7-430E-94B4-D6522EEB7B5E}" type="slidenum">
              <a:rPr lang="en-US" smtClean="0"/>
              <a:pPr/>
              <a:t>25</a:t>
            </a:fld>
            <a:endParaRPr lang="en-US" smtClean="0"/>
          </a:p>
        </p:txBody>
      </p:sp>
      <p:sp>
        <p:nvSpPr>
          <p:cNvPr id="78851" name="Rectangle 2"/>
          <p:cNvSpPr>
            <a:spLocks noGrp="1" noRot="1" noChangeAspect="1" noChangeArrowheads="1" noTextEdit="1"/>
          </p:cNvSpPr>
          <p:nvPr>
            <p:ph type="sldImg"/>
          </p:nvPr>
        </p:nvSpPr>
        <p:spPr>
          <a:ln cap="flat"/>
        </p:spPr>
      </p:sp>
      <p:sp>
        <p:nvSpPr>
          <p:cNvPr id="7885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a:ln/>
        </p:spPr>
      </p:sp>
      <p:sp>
        <p:nvSpPr>
          <p:cNvPr id="79875" name="Заметки 2"/>
          <p:cNvSpPr>
            <a:spLocks noGrp="1"/>
          </p:cNvSpPr>
          <p:nvPr>
            <p:ph type="body" idx="1"/>
          </p:nvPr>
        </p:nvSpPr>
        <p:spPr>
          <a:noFill/>
          <a:ln/>
        </p:spPr>
        <p:txBody>
          <a:bodyPr/>
          <a:lstStyle/>
          <a:p>
            <a:endParaRPr lang="ru-RU" smtClean="0"/>
          </a:p>
        </p:txBody>
      </p:sp>
      <p:sp>
        <p:nvSpPr>
          <p:cNvPr id="79876" name="Номер слайда 3"/>
          <p:cNvSpPr>
            <a:spLocks noGrp="1"/>
          </p:cNvSpPr>
          <p:nvPr>
            <p:ph type="sldNum" sz="quarter" idx="5"/>
          </p:nvPr>
        </p:nvSpPr>
        <p:spPr>
          <a:noFill/>
        </p:spPr>
        <p:txBody>
          <a:bodyPr/>
          <a:lstStyle/>
          <a:p>
            <a:fld id="{D19D95D6-1232-42CD-A5EE-B79B26BE2C11}" type="slidenum">
              <a:rPr lang="en-US" smtClean="0"/>
              <a:pPr/>
              <a:t>26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a:ln/>
        </p:spPr>
      </p:sp>
      <p:sp>
        <p:nvSpPr>
          <p:cNvPr id="80899" name="Заметки 2"/>
          <p:cNvSpPr>
            <a:spLocks noGrp="1"/>
          </p:cNvSpPr>
          <p:nvPr>
            <p:ph type="body" idx="1"/>
          </p:nvPr>
        </p:nvSpPr>
        <p:spPr>
          <a:noFill/>
          <a:ln/>
        </p:spPr>
        <p:txBody>
          <a:bodyPr/>
          <a:lstStyle/>
          <a:p>
            <a:endParaRPr lang="ru-RU" smtClean="0"/>
          </a:p>
        </p:txBody>
      </p:sp>
      <p:sp>
        <p:nvSpPr>
          <p:cNvPr id="80900"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5A2669F4-0C71-449A-9841-FEEB20A1E8F5}" type="slidenum">
              <a:rPr lang="en-US" sz="1200"/>
              <a:pPr algn="r" eaLnBrk="0" hangingPunct="0"/>
              <a:t>29</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ln/>
        </p:spPr>
      </p:sp>
      <p:sp>
        <p:nvSpPr>
          <p:cNvPr id="81923" name="Заметки 2"/>
          <p:cNvSpPr>
            <a:spLocks noGrp="1"/>
          </p:cNvSpPr>
          <p:nvPr>
            <p:ph type="body" idx="1"/>
          </p:nvPr>
        </p:nvSpPr>
        <p:spPr>
          <a:noFill/>
          <a:ln/>
        </p:spPr>
        <p:txBody>
          <a:bodyPr/>
          <a:lstStyle/>
          <a:p>
            <a:endParaRPr lang="ru-RU" smtClean="0"/>
          </a:p>
        </p:txBody>
      </p:sp>
      <p:sp>
        <p:nvSpPr>
          <p:cNvPr id="81924"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1D85F0B5-5EAF-4FA6-8812-2C53785FBA7E}" type="slidenum">
              <a:rPr lang="en-US" sz="1200"/>
              <a:pPr algn="r" eaLnBrk="0" hangingPunct="0"/>
              <a:t>30</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a:ln/>
        </p:spPr>
      </p:sp>
      <p:sp>
        <p:nvSpPr>
          <p:cNvPr id="82947" name="Заметки 2"/>
          <p:cNvSpPr>
            <a:spLocks noGrp="1"/>
          </p:cNvSpPr>
          <p:nvPr>
            <p:ph type="body" idx="1"/>
          </p:nvPr>
        </p:nvSpPr>
        <p:spPr>
          <a:noFill/>
          <a:ln/>
        </p:spPr>
        <p:txBody>
          <a:bodyPr/>
          <a:lstStyle/>
          <a:p>
            <a:endParaRPr lang="ru-RU" smtClean="0"/>
          </a:p>
        </p:txBody>
      </p:sp>
      <p:sp>
        <p:nvSpPr>
          <p:cNvPr id="82948"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AAFDBBA0-6354-4D93-921E-0F4D269B05C5}" type="slidenum">
              <a:rPr lang="en-US" sz="1200"/>
              <a:pPr algn="r" eaLnBrk="0" hangingPunct="0"/>
              <a:t>31</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a:ln/>
        </p:spPr>
      </p:sp>
      <p:sp>
        <p:nvSpPr>
          <p:cNvPr id="83971" name="Заметки 2"/>
          <p:cNvSpPr>
            <a:spLocks noGrp="1"/>
          </p:cNvSpPr>
          <p:nvPr>
            <p:ph type="body" idx="1"/>
          </p:nvPr>
        </p:nvSpPr>
        <p:spPr>
          <a:noFill/>
          <a:ln/>
        </p:spPr>
        <p:txBody>
          <a:bodyPr/>
          <a:lstStyle/>
          <a:p>
            <a:endParaRPr lang="ru-RU" smtClean="0"/>
          </a:p>
        </p:txBody>
      </p:sp>
      <p:sp>
        <p:nvSpPr>
          <p:cNvPr id="83972"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B21F121C-E9B4-4F9B-9958-64F831FE3C4B}" type="slidenum">
              <a:rPr lang="en-US" sz="1200"/>
              <a:pPr algn="r" eaLnBrk="0" hangingPunct="0"/>
              <a:t>32</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D62714F3-B5C3-4927-A6AF-54A047430863}" type="slidenum">
              <a:rPr lang="en-US" sz="1200"/>
              <a:pPr algn="r" eaLnBrk="0" hangingPunct="0"/>
              <a:t>36</a:t>
            </a:fld>
            <a:endParaRPr lang="en-US" sz="1200"/>
          </a:p>
        </p:txBody>
      </p:sp>
      <p:sp>
        <p:nvSpPr>
          <p:cNvPr id="84995" name="Rectangle 2"/>
          <p:cNvSpPr>
            <a:spLocks noGrp="1" noRot="1" noChangeAspect="1" noChangeArrowheads="1" noTextEdit="1"/>
          </p:cNvSpPr>
          <p:nvPr>
            <p:ph type="sldImg"/>
          </p:nvPr>
        </p:nvSpPr>
        <p:spPr>
          <a:ln cap="flat"/>
        </p:spPr>
      </p:sp>
      <p:sp>
        <p:nvSpPr>
          <p:cNvPr id="8499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a:ln/>
        </p:spPr>
      </p:sp>
      <p:sp>
        <p:nvSpPr>
          <p:cNvPr id="86019" name="Заметки 2"/>
          <p:cNvSpPr>
            <a:spLocks noGrp="1"/>
          </p:cNvSpPr>
          <p:nvPr>
            <p:ph type="body" idx="1"/>
          </p:nvPr>
        </p:nvSpPr>
        <p:spPr>
          <a:noFill/>
          <a:ln/>
        </p:spPr>
        <p:txBody>
          <a:bodyPr/>
          <a:lstStyle/>
          <a:p>
            <a:pPr marL="457200" indent="-457200"/>
            <a:r>
              <a:rPr lang="en-US" sz="1800" smtClean="0"/>
              <a:t>Our work in multimedia started with developing algorithms and devices for video decompression </a:t>
            </a:r>
            <a:r>
              <a:rPr lang="ru-RU" sz="1800" smtClean="0"/>
              <a:t>:</a:t>
            </a:r>
            <a:r>
              <a:rPr lang="en-US" sz="1800" smtClean="0"/>
              <a:t> </a:t>
            </a:r>
          </a:p>
          <a:p>
            <a:pPr lvl="1"/>
            <a:r>
              <a:rPr lang="ru-RU" sz="1800" smtClean="0">
                <a:cs typeface="Times New Roman" pitchFamily="18" charset="0"/>
              </a:rPr>
              <a:t>1991 – </a:t>
            </a:r>
            <a:r>
              <a:rPr lang="en-US" sz="1800" smtClean="0">
                <a:cs typeface="Times New Roman" pitchFamily="18" charset="0"/>
              </a:rPr>
              <a:t>created the country’s first real-time system for the decompression of generated images.</a:t>
            </a:r>
          </a:p>
          <a:p>
            <a:pPr lvl="1"/>
            <a:r>
              <a:rPr lang="en-US" sz="1800" smtClean="0">
                <a:cs typeface="Times New Roman" pitchFamily="18" charset="0"/>
              </a:rPr>
              <a:t>1993</a:t>
            </a:r>
            <a:r>
              <a:rPr lang="ru-RU" sz="1800" smtClean="0">
                <a:cs typeface="Times New Roman" pitchFamily="18" charset="0"/>
              </a:rPr>
              <a:t> – </a:t>
            </a:r>
            <a:r>
              <a:rPr lang="en-US" sz="1800" smtClean="0">
                <a:cs typeface="Times New Roman" pitchFamily="18" charset="0"/>
              </a:rPr>
              <a:t>created a professional system for real-time video decompression named “Phoenix”.</a:t>
            </a:r>
            <a:r>
              <a:rPr lang="en-US" sz="1800" smtClean="0"/>
              <a:t> </a:t>
            </a:r>
            <a:endParaRPr lang="en-US" sz="1600" smtClean="0"/>
          </a:p>
          <a:p>
            <a:pPr marL="457200" indent="-457200"/>
            <a:r>
              <a:rPr lang="en-US" sz="1800" smtClean="0"/>
              <a:t>The systems were widely replicated and distributed to many state and proprietary large and medium-sized TV studios from Yakutsk to  St Petersburg. This project not only payed itself but also enabled the next project –Forward.</a:t>
            </a:r>
            <a:endParaRPr lang="en-US" sz="1800" smtClean="0">
              <a:cs typeface="Times New Roman" pitchFamily="18" charset="0"/>
            </a:endParaRPr>
          </a:p>
          <a:p>
            <a:pPr marL="457200" indent="-457200"/>
            <a:endParaRPr lang="ru-RU" sz="1000" smtClean="0"/>
          </a:p>
        </p:txBody>
      </p:sp>
      <p:sp>
        <p:nvSpPr>
          <p:cNvPr id="86020"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EC145B72-39AD-4F9D-B755-BEA69B159548}" type="slidenum">
              <a:rPr lang="en-US" sz="1200"/>
              <a:pPr algn="r" eaLnBrk="0" hangingPunct="0"/>
              <a:t>37</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a:ln/>
        </p:spPr>
      </p:sp>
      <p:sp>
        <p:nvSpPr>
          <p:cNvPr id="87043" name="Заметки 2"/>
          <p:cNvSpPr>
            <a:spLocks noGrp="1"/>
          </p:cNvSpPr>
          <p:nvPr>
            <p:ph type="body" idx="1"/>
          </p:nvPr>
        </p:nvSpPr>
        <p:spPr>
          <a:noFill/>
          <a:ln/>
        </p:spPr>
        <p:txBody>
          <a:bodyPr/>
          <a:lstStyle/>
          <a:p>
            <a:r>
              <a:rPr lang="en-US" smtClean="0"/>
              <a:t>The Forward project has been developing for already 15 years.</a:t>
            </a:r>
          </a:p>
          <a:p>
            <a:r>
              <a:rPr lang="en-US" smtClean="0"/>
              <a:t>For this time, a rich experience has been stored in dealing with various broadcasters and rebroadcasters of CIS countries – from large state companies to small proprietary companies, over-the-air, cable companies, and even IPTV. </a:t>
            </a:r>
          </a:p>
          <a:p>
            <a:r>
              <a:rPr lang="en-US" smtClean="0"/>
              <a:t>This experience </a:t>
            </a:r>
            <a:r>
              <a:rPr lang="ru-RU" smtClean="0"/>
              <a:t>crystallize</a:t>
            </a:r>
            <a:r>
              <a:rPr lang="en-US" smtClean="0"/>
              <a:t>d in software &amp; hardware systems that allow to perform all the range of the broadcast tasks. </a:t>
            </a:r>
            <a:endParaRPr lang="ru-RU" smtClean="0"/>
          </a:p>
          <a:p>
            <a:endParaRPr lang="ru-RU" smtClean="0"/>
          </a:p>
        </p:txBody>
      </p:sp>
      <p:sp>
        <p:nvSpPr>
          <p:cNvPr id="87044"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4A191AFB-84BB-4CA3-970F-2D6F6008E23D}" type="slidenum">
              <a:rPr lang="en-US" sz="1200"/>
              <a:pPr algn="r" eaLnBrk="0" hangingPunct="0"/>
              <a:t>38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78BFAE0-E68B-423F-968D-56688F84A85E}" type="slidenum">
              <a:rPr lang="en-US" smtClean="0"/>
              <a:pPr/>
              <a:t>3</a:t>
            </a:fld>
            <a:endParaRPr lang="en-US" smtClean="0"/>
          </a:p>
        </p:txBody>
      </p:sp>
      <p:sp>
        <p:nvSpPr>
          <p:cNvPr id="60419" name="Rectangle 2"/>
          <p:cNvSpPr>
            <a:spLocks noGrp="1" noRot="1" noChangeAspect="1" noChangeArrowheads="1" noTextEdit="1"/>
          </p:cNvSpPr>
          <p:nvPr>
            <p:ph type="sldImg"/>
          </p:nvPr>
        </p:nvSpPr>
        <p:spPr>
          <a:ln cap="flat"/>
        </p:spPr>
      </p:sp>
      <p:sp>
        <p:nvSpPr>
          <p:cNvPr id="6042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smtClean="0"/>
              <a:t>We offer all-in-one solutions when one system realizes all the desired functionality. </a:t>
            </a:r>
            <a:endParaRPr lang="ru-RU" smtClean="0"/>
          </a:p>
          <a:p>
            <a:r>
              <a:rPr lang="en-US" smtClean="0"/>
              <a:t>In time, the larger part of functionality has been shifted from hardware to mostly software solutions, which allows us and our clients to easily switch to digital TV</a:t>
            </a:r>
            <a:r>
              <a:rPr lang="ru-RU" smtClean="0"/>
              <a:t>.</a:t>
            </a:r>
            <a:endParaRPr lang="en-US" smtClean="0"/>
          </a:p>
          <a:p>
            <a:r>
              <a:rPr lang="en-US" smtClean="0"/>
              <a:t>All the technologies of broadcast production acquired by our clients remain unchanged. Most part of the programs remain unchanged. The only thing what changes is hardware. </a:t>
            </a:r>
            <a:endParaRPr lang="ru-RU" smtClean="0"/>
          </a:p>
        </p:txBody>
      </p:sp>
      <p:sp>
        <p:nvSpPr>
          <p:cNvPr id="88068" name="Slide Number Placeholder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E3DE79E2-4AA3-4202-BC8E-342D2F2B3A2E}" type="slidenum">
              <a:rPr lang="en-US" sz="1200"/>
              <a:pPr algn="r" eaLnBrk="0" hangingPunct="0"/>
              <a:t>39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US" smtClean="0"/>
              <a:t>Now we support whole range of standard TV platforms (Analog, SD-SDI, HD-SDI, HDMI) and main IP-streaming platforms (UDP/RTP unicast/multicast, RTSP, HTTP Live Streaming). </a:t>
            </a:r>
          </a:p>
          <a:p>
            <a:r>
              <a:rPr lang="en-US" smtClean="0"/>
              <a:t>We support FEC for IP-streaming (ProMPEG).</a:t>
            </a:r>
          </a:p>
        </p:txBody>
      </p:sp>
      <p:sp>
        <p:nvSpPr>
          <p:cNvPr id="89092" name="Slide Number Placeholder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9E2E2384-E055-4608-B7DF-9E7ADD60EB0A}" type="slidenum">
              <a:rPr lang="en-US" sz="1200"/>
              <a:pPr algn="r" eaLnBrk="0" hangingPunct="0"/>
              <a:t>40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We are developing a real revolutionary approach to ad insertion and adding overlays to digital TV. </a:t>
            </a:r>
          </a:p>
          <a:p>
            <a:r>
              <a:rPr lang="en-US" smtClean="0"/>
              <a:t>This approach absolutely differs from SCTE 30/35 standards that are used in the USA, </a:t>
            </a:r>
            <a:r>
              <a:rPr lang="en-US" b="1" u="sng" smtClean="0"/>
              <a:t>CLICK </a:t>
            </a:r>
            <a:r>
              <a:rPr lang="en-US" smtClean="0"/>
              <a:t>since these standards are absolutely nonviable in Russian conditions. </a:t>
            </a:r>
          </a:p>
          <a:p>
            <a:endParaRPr lang="ru-RU" smtClean="0"/>
          </a:p>
        </p:txBody>
      </p:sp>
      <p:sp>
        <p:nvSpPr>
          <p:cNvPr id="90116" name="Slide Number Placeholder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081B0CC6-53A9-4E3B-8C3D-2F047D71B11B}" type="slidenum">
              <a:rPr lang="en-US" sz="1200"/>
              <a:pPr algn="r" eaLnBrk="0" hangingPunct="0"/>
              <a:t>41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US" smtClean="0"/>
              <a:t>This technology is much more flexible than SCTE standards. It implies using partial recompression, and we actively cooperate with the MainConcept</a:t>
            </a:r>
            <a:r>
              <a:rPr lang="ru-RU" smtClean="0"/>
              <a:t> </a:t>
            </a:r>
            <a:r>
              <a:rPr lang="en-US" smtClean="0"/>
              <a:t>and</a:t>
            </a:r>
            <a:r>
              <a:rPr lang="ru-RU" smtClean="0"/>
              <a:t> </a:t>
            </a:r>
            <a:r>
              <a:rPr lang="en-US" smtClean="0"/>
              <a:t>Elecard</a:t>
            </a:r>
            <a:r>
              <a:rPr lang="ru-RU" smtClean="0"/>
              <a:t> </a:t>
            </a:r>
            <a:r>
              <a:rPr lang="en-US" smtClean="0"/>
              <a:t>companies in the enhancement of the partial recompression algorithms. </a:t>
            </a:r>
          </a:p>
        </p:txBody>
      </p:sp>
      <p:sp>
        <p:nvSpPr>
          <p:cNvPr id="91140" name="Slide Number Placeholder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44CFF732-A618-46BB-9041-82A2172AE23F}" type="slidenum">
              <a:rPr lang="en-US" sz="1200"/>
              <a:pPr algn="r" eaLnBrk="0" hangingPunct="0"/>
              <a:t>42</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mtClean="0"/>
              <a:t>And now a little switch to other aspects of multimedia.</a:t>
            </a:r>
            <a:endParaRPr lang="ru-RU" smtClean="0"/>
          </a:p>
          <a:p>
            <a:r>
              <a:rPr lang="en-US" smtClean="0"/>
              <a:t>Currently, we are actively developing software tools for automatic content generation:</a:t>
            </a:r>
          </a:p>
          <a:p>
            <a:r>
              <a:rPr lang="en-US" smtClean="0"/>
              <a:t>to collect news from RSS sites, to arrange telephone polls, provide SMS chats, display current time info, display information from local text or graphics files.</a:t>
            </a:r>
          </a:p>
          <a:p>
            <a:r>
              <a:rPr lang="en-US" smtClean="0"/>
              <a:t>We support different weather stations and collect weather data from web sites.</a:t>
            </a:r>
            <a:endParaRPr lang="ru-RU" smtClean="0"/>
          </a:p>
        </p:txBody>
      </p:sp>
      <p:sp>
        <p:nvSpPr>
          <p:cNvPr id="92164" name="Slide Number Placeholder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028E17FE-9430-4832-8B2D-1B3919A5F890}" type="slidenum">
              <a:rPr lang="en-US" sz="1200"/>
              <a:pPr algn="r" eaLnBrk="0" hangingPunct="0"/>
              <a:t>43</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a:ln/>
        </p:spPr>
      </p:sp>
      <p:sp>
        <p:nvSpPr>
          <p:cNvPr id="93187" name="Заметки 2"/>
          <p:cNvSpPr>
            <a:spLocks noGrp="1"/>
          </p:cNvSpPr>
          <p:nvPr>
            <p:ph type="body" idx="1"/>
          </p:nvPr>
        </p:nvSpPr>
        <p:spPr>
          <a:noFill/>
          <a:ln/>
        </p:spPr>
        <p:txBody>
          <a:bodyPr/>
          <a:lstStyle/>
          <a:p>
            <a:r>
              <a:rPr lang="en-US" b="1" i="1" smtClean="0"/>
              <a:t>Focus Lite – You are All Set  to Start Shooting Right Now!    Simple setup, common design tools.</a:t>
            </a:r>
            <a:endParaRPr lang="ru-RU" smtClean="0"/>
          </a:p>
        </p:txBody>
      </p:sp>
      <p:sp>
        <p:nvSpPr>
          <p:cNvPr id="93188"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4DAD907F-DADF-4B0E-BB38-7B3482D3C7AB}" type="slidenum">
              <a:rPr lang="en-US" sz="1200"/>
              <a:pPr algn="r" eaLnBrk="0" hangingPunct="0"/>
              <a:t>44</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a:ln/>
        </p:spPr>
      </p:sp>
      <p:sp>
        <p:nvSpPr>
          <p:cNvPr id="94211" name="Заметки 2"/>
          <p:cNvSpPr>
            <a:spLocks noGrp="1"/>
          </p:cNvSpPr>
          <p:nvPr>
            <p:ph type="body" idx="1"/>
          </p:nvPr>
        </p:nvSpPr>
        <p:spPr>
          <a:noFill/>
          <a:ln/>
        </p:spPr>
        <p:txBody>
          <a:bodyPr/>
          <a:lstStyle/>
          <a:p>
            <a:endParaRPr lang="ru-RU" smtClean="0"/>
          </a:p>
        </p:txBody>
      </p:sp>
      <p:sp>
        <p:nvSpPr>
          <p:cNvPr id="94212"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080D15EB-C484-45B8-AC99-EDFCDB7B58A5}" type="slidenum">
              <a:rPr lang="en-US" sz="1200"/>
              <a:pPr algn="r" eaLnBrk="0" hangingPunct="0"/>
              <a:t>45</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a:ln/>
        </p:spPr>
      </p:sp>
      <p:sp>
        <p:nvSpPr>
          <p:cNvPr id="95235" name="Заметки 2"/>
          <p:cNvSpPr>
            <a:spLocks noGrp="1"/>
          </p:cNvSpPr>
          <p:nvPr>
            <p:ph type="body" idx="1"/>
          </p:nvPr>
        </p:nvSpPr>
        <p:spPr>
          <a:noFill/>
          <a:ln/>
        </p:spPr>
        <p:txBody>
          <a:bodyPr/>
          <a:lstStyle/>
          <a:p>
            <a:r>
              <a:rPr lang="en-US" smtClean="0"/>
              <a:t>Check it out! Our $10K “Focus” has a similar-quality output as of well-known top-expensive $1000K systems</a:t>
            </a:r>
            <a:endParaRPr lang="ru-RU" smtClean="0"/>
          </a:p>
        </p:txBody>
      </p:sp>
      <p:sp>
        <p:nvSpPr>
          <p:cNvPr id="95236"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FC307D33-8F2C-4126-AF76-6662B17F1051}" type="slidenum">
              <a:rPr lang="en-US" sz="1200"/>
              <a:pPr algn="r" eaLnBrk="0" hangingPunct="0"/>
              <a:t>46</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a:ln/>
        </p:spPr>
      </p:sp>
      <p:sp>
        <p:nvSpPr>
          <p:cNvPr id="96259" name="Заметки 2"/>
          <p:cNvSpPr>
            <a:spLocks noGrp="1"/>
          </p:cNvSpPr>
          <p:nvPr>
            <p:ph type="body" idx="1"/>
          </p:nvPr>
        </p:nvSpPr>
        <p:spPr>
          <a:noFill/>
          <a:ln/>
        </p:spPr>
        <p:txBody>
          <a:bodyPr/>
          <a:lstStyle/>
          <a:p>
            <a:r>
              <a:rPr lang="en-US" b="1" i="1" smtClean="0"/>
              <a:t>Focus – Any Custom Studio to Please Yourself!</a:t>
            </a:r>
            <a:endParaRPr lang="ru-RU" smtClean="0"/>
          </a:p>
          <a:p>
            <a:endParaRPr lang="ru-RU" smtClean="0"/>
          </a:p>
        </p:txBody>
      </p:sp>
      <p:sp>
        <p:nvSpPr>
          <p:cNvPr id="96260"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4665194A-1F8E-49FC-B0A9-8609015477A5}" type="slidenum">
              <a:rPr lang="en-US" sz="1200"/>
              <a:pPr algn="r" eaLnBrk="0" hangingPunct="0"/>
              <a:t>47</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a:ln/>
        </p:spPr>
      </p:sp>
      <p:sp>
        <p:nvSpPr>
          <p:cNvPr id="97283" name="Заметки 2"/>
          <p:cNvSpPr>
            <a:spLocks noGrp="1"/>
          </p:cNvSpPr>
          <p:nvPr>
            <p:ph type="body" idx="1"/>
          </p:nvPr>
        </p:nvSpPr>
        <p:spPr>
          <a:noFill/>
          <a:ln/>
        </p:spPr>
        <p:txBody>
          <a:bodyPr/>
          <a:lstStyle/>
          <a:p>
            <a:endParaRPr lang="ru-RU" smtClean="0"/>
          </a:p>
        </p:txBody>
      </p:sp>
      <p:sp>
        <p:nvSpPr>
          <p:cNvPr id="97284"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FC60E095-AC00-4503-8234-662D30E5A001}" type="slidenum">
              <a:rPr lang="en-US" sz="1200"/>
              <a:pPr algn="r" eaLnBrk="0" hangingPunct="0"/>
              <a:t>48</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6E8233-F05C-42A0-B401-A7C597CC688F}" type="slidenum">
              <a:rPr lang="en-US" smtClean="0"/>
              <a:pPr/>
              <a:t>4</a:t>
            </a:fld>
            <a:endParaRPr lang="en-US" smtClean="0"/>
          </a:p>
        </p:txBody>
      </p:sp>
      <p:sp>
        <p:nvSpPr>
          <p:cNvPr id="61443" name="Rectangle 2"/>
          <p:cNvSpPr>
            <a:spLocks noGrp="1" noRot="1" noChangeAspect="1" noChangeArrowheads="1" noTextEdit="1"/>
          </p:cNvSpPr>
          <p:nvPr>
            <p:ph type="sldImg"/>
          </p:nvPr>
        </p:nvSpPr>
        <p:spPr>
          <a:ln cap="flat"/>
        </p:spPr>
      </p:sp>
      <p:sp>
        <p:nvSpPr>
          <p:cNvPr id="6144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a:ln/>
        </p:spPr>
      </p:sp>
      <p:sp>
        <p:nvSpPr>
          <p:cNvPr id="98307" name="Заметки 2"/>
          <p:cNvSpPr>
            <a:spLocks noGrp="1"/>
          </p:cNvSpPr>
          <p:nvPr>
            <p:ph type="body" idx="1"/>
          </p:nvPr>
        </p:nvSpPr>
        <p:spPr>
          <a:noFill/>
          <a:ln/>
        </p:spPr>
        <p:txBody>
          <a:bodyPr/>
          <a:lstStyle/>
          <a:p>
            <a:r>
              <a:rPr lang="en-US" smtClean="0"/>
              <a:t>Our customers are regional TV broadcasters, internet providers, cable TV providers.</a:t>
            </a:r>
          </a:p>
          <a:p>
            <a:r>
              <a:rPr lang="en-US" smtClean="0"/>
              <a:t>More than 50% of Russian TV broadcasting companies chose our solutions.</a:t>
            </a:r>
          </a:p>
          <a:p>
            <a:r>
              <a:rPr lang="en-US" smtClean="0"/>
              <a:t>Since 2009 we have started selling our production all over the world. </a:t>
            </a:r>
          </a:p>
          <a:p>
            <a:r>
              <a:rPr lang="en-US" smtClean="0"/>
              <a:t>Our distributors actively work in </a:t>
            </a:r>
            <a:r>
              <a:rPr lang="ru-RU" smtClean="0"/>
              <a:t>eastern Europe</a:t>
            </a:r>
            <a:r>
              <a:rPr lang="en-US" smtClean="0"/>
              <a:t> (Serbia, Rumania, Montenegro, Argentina, China). Our customers are in Canada, Austria, South Africa. </a:t>
            </a:r>
            <a:r>
              <a:rPr lang="ru-RU" smtClean="0"/>
              <a:t> </a:t>
            </a:r>
            <a:r>
              <a:rPr lang="en-US" smtClean="0"/>
              <a:t> </a:t>
            </a:r>
            <a:endParaRPr lang="ru-RU" smtClean="0"/>
          </a:p>
          <a:p>
            <a:endParaRPr lang="ru-RU" smtClean="0"/>
          </a:p>
        </p:txBody>
      </p:sp>
      <p:sp>
        <p:nvSpPr>
          <p:cNvPr id="98308"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A2FFFFEF-B182-45C9-AC73-14859C906EC9}" type="slidenum">
              <a:rPr lang="en-US" sz="1200"/>
              <a:pPr algn="r" eaLnBrk="0" hangingPunct="0"/>
              <a:t>49</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a:ln/>
        </p:spPr>
      </p:sp>
      <p:sp>
        <p:nvSpPr>
          <p:cNvPr id="46083" name="Заметки 2"/>
          <p:cNvSpPr>
            <a:spLocks noGrp="1"/>
          </p:cNvSpPr>
          <p:nvPr>
            <p:ph type="body" idx="1"/>
          </p:nvPr>
        </p:nvSpPr>
        <p:spPr>
          <a:ln/>
        </p:spPr>
        <p:txBody>
          <a:bodyPr/>
          <a:lstStyle/>
          <a:p>
            <a:pPr marL="457200" indent="-457200">
              <a:defRPr/>
            </a:pPr>
            <a:r>
              <a:rPr lang="en-US" dirty="0" smtClean="0"/>
              <a:t>…</a:t>
            </a:r>
          </a:p>
          <a:p>
            <a:pPr marL="457200" indent="-457200">
              <a:defRPr/>
            </a:pPr>
            <a:r>
              <a:rPr lang="en-US" dirty="0" smtClean="0">
                <a:effectLst>
                  <a:outerShdw blurRad="38100" dist="38100" dir="2700000" algn="tl">
                    <a:srgbClr val="C0C0C0"/>
                  </a:outerShdw>
                </a:effectLst>
              </a:rPr>
              <a:t>We are dragging </a:t>
            </a:r>
            <a:r>
              <a:rPr lang="en-US" dirty="0" err="1" smtClean="0">
                <a:effectLst>
                  <a:outerShdw blurRad="38100" dist="38100" dir="2700000" algn="tl">
                    <a:srgbClr val="C0C0C0"/>
                  </a:outerShdw>
                </a:effectLst>
              </a:rPr>
              <a:t>oneselfs</a:t>
            </a:r>
            <a:r>
              <a:rPr lang="en-US" dirty="0" smtClean="0">
                <a:effectLst>
                  <a:outerShdw blurRad="38100" dist="38100" dir="2700000" algn="tl">
                    <a:srgbClr val="C0C0C0"/>
                  </a:outerShdw>
                </a:effectLst>
              </a:rPr>
              <a:t> by the hair out of the swamp</a:t>
            </a:r>
            <a:endParaRPr lang="ru-RU" dirty="0" smtClean="0">
              <a:effectLst>
                <a:outerShdw blurRad="38100" dist="38100" dir="2700000" algn="tl">
                  <a:srgbClr val="C0C0C0"/>
                </a:outerShdw>
              </a:effectLst>
            </a:endParaRPr>
          </a:p>
          <a:p>
            <a:pPr marL="457200" indent="-457200">
              <a:defRPr/>
            </a:pPr>
            <a:endParaRPr lang="ru-RU" dirty="0" smtClean="0"/>
          </a:p>
        </p:txBody>
      </p:sp>
      <p:sp>
        <p:nvSpPr>
          <p:cNvPr id="99332" name="Номер слайда 3"/>
          <p:cNvSpPr txBox="1">
            <a:spLocks noGrp="1"/>
          </p:cNvSpPr>
          <p:nvPr/>
        </p:nvSpPr>
        <p:spPr bwMode="auto">
          <a:xfrm>
            <a:off x="3821113" y="9410700"/>
            <a:ext cx="2921000" cy="495300"/>
          </a:xfrm>
          <a:prstGeom prst="rect">
            <a:avLst/>
          </a:prstGeom>
          <a:noFill/>
          <a:ln w="9525">
            <a:noFill/>
            <a:miter lim="800000"/>
            <a:headEnd/>
            <a:tailEnd/>
          </a:ln>
        </p:spPr>
        <p:txBody>
          <a:bodyPr lIns="92075" tIns="46038" rIns="92075" bIns="46038" anchor="b"/>
          <a:lstStyle/>
          <a:p>
            <a:pPr algn="r" eaLnBrk="0" hangingPunct="0"/>
            <a:fld id="{BA6E0A4F-5548-4283-B5A8-354FFB8009DB}" type="slidenum">
              <a:rPr lang="en-US" sz="1200"/>
              <a:pPr algn="r" eaLnBrk="0" hangingPunct="0"/>
              <a:t>50</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a:ln/>
        </p:spPr>
      </p:sp>
      <p:sp>
        <p:nvSpPr>
          <p:cNvPr id="100355" name="Заметки 2"/>
          <p:cNvSpPr>
            <a:spLocks noGrp="1"/>
          </p:cNvSpPr>
          <p:nvPr>
            <p:ph type="body" idx="1"/>
          </p:nvPr>
        </p:nvSpPr>
        <p:spPr>
          <a:noFill/>
          <a:ln/>
        </p:spPr>
        <p:txBody>
          <a:bodyPr/>
          <a:lstStyle/>
          <a:p>
            <a:endParaRPr lang="ru-RU" smtClean="0"/>
          </a:p>
        </p:txBody>
      </p:sp>
      <p:sp>
        <p:nvSpPr>
          <p:cNvPr id="100356" name="Номер слайда 3"/>
          <p:cNvSpPr>
            <a:spLocks noGrp="1"/>
          </p:cNvSpPr>
          <p:nvPr>
            <p:ph type="sldNum" sz="quarter" idx="5"/>
          </p:nvPr>
        </p:nvSpPr>
        <p:spPr>
          <a:noFill/>
        </p:spPr>
        <p:txBody>
          <a:bodyPr/>
          <a:lstStyle/>
          <a:p>
            <a:fld id="{BEC95D0F-7BAD-4312-89ED-61E7555C1961}" type="slidenum">
              <a:rPr lang="en-US" smtClean="0"/>
              <a:pPr/>
              <a:t>51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Образ слайда 1"/>
          <p:cNvSpPr>
            <a:spLocks noGrp="1" noRot="1" noChangeAspect="1" noTextEdit="1"/>
          </p:cNvSpPr>
          <p:nvPr>
            <p:ph type="sldImg"/>
          </p:nvPr>
        </p:nvSpPr>
        <p:spPr>
          <a:ln/>
        </p:spPr>
      </p:sp>
      <p:sp>
        <p:nvSpPr>
          <p:cNvPr id="62467" name="Заметки 2"/>
          <p:cNvSpPr>
            <a:spLocks noGrp="1"/>
          </p:cNvSpPr>
          <p:nvPr>
            <p:ph type="body" idx="1"/>
          </p:nvPr>
        </p:nvSpPr>
        <p:spPr>
          <a:noFill/>
          <a:ln/>
        </p:spPr>
        <p:txBody>
          <a:bodyPr/>
          <a:lstStyle/>
          <a:p>
            <a:endParaRPr lang="ru-RU" smtClean="0"/>
          </a:p>
        </p:txBody>
      </p:sp>
      <p:sp>
        <p:nvSpPr>
          <p:cNvPr id="62468" name="Номер слайда 3"/>
          <p:cNvSpPr>
            <a:spLocks noGrp="1"/>
          </p:cNvSpPr>
          <p:nvPr>
            <p:ph type="sldNum" sz="quarter" idx="5"/>
          </p:nvPr>
        </p:nvSpPr>
        <p:spPr>
          <a:noFill/>
        </p:spPr>
        <p:txBody>
          <a:bodyPr/>
          <a:lstStyle/>
          <a:p>
            <a:fld id="{4F9D23C8-1311-4E90-AD13-4432B4D3D970}"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a:ln/>
        </p:spPr>
        <p:txBody>
          <a:bodyPr/>
          <a:lstStyle/>
          <a:p>
            <a:endParaRPr lang="ru-RU" smtClean="0"/>
          </a:p>
        </p:txBody>
      </p:sp>
      <p:sp>
        <p:nvSpPr>
          <p:cNvPr id="63492" name="Номер слайда 3"/>
          <p:cNvSpPr>
            <a:spLocks noGrp="1"/>
          </p:cNvSpPr>
          <p:nvPr>
            <p:ph type="sldNum" sz="quarter" idx="5"/>
          </p:nvPr>
        </p:nvSpPr>
        <p:spPr>
          <a:noFill/>
        </p:spPr>
        <p:txBody>
          <a:bodyPr/>
          <a:lstStyle/>
          <a:p>
            <a:fld id="{BE25BBDA-F0F3-4389-82F5-FDF9760F6D4A}"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64515" name="Заметки 2"/>
          <p:cNvSpPr>
            <a:spLocks noGrp="1"/>
          </p:cNvSpPr>
          <p:nvPr>
            <p:ph type="body" idx="1"/>
          </p:nvPr>
        </p:nvSpPr>
        <p:spPr>
          <a:noFill/>
          <a:ln/>
        </p:spPr>
        <p:txBody>
          <a:bodyPr/>
          <a:lstStyle/>
          <a:p>
            <a:endParaRPr lang="ru-RU" smtClean="0"/>
          </a:p>
        </p:txBody>
      </p:sp>
      <p:sp>
        <p:nvSpPr>
          <p:cNvPr id="64516" name="Номер слайда 3"/>
          <p:cNvSpPr>
            <a:spLocks noGrp="1"/>
          </p:cNvSpPr>
          <p:nvPr>
            <p:ph type="sldNum" sz="quarter" idx="5"/>
          </p:nvPr>
        </p:nvSpPr>
        <p:spPr>
          <a:noFill/>
        </p:spPr>
        <p:txBody>
          <a:bodyPr/>
          <a:lstStyle/>
          <a:p>
            <a:fld id="{197E29A8-E578-496C-BAD6-6B05BA742CCF}" type="slidenum">
              <a:rPr lang="en-US" smtClean="0"/>
              <a:pPr/>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A614176-DC08-4284-9B01-708A41248B66}" type="slidenum">
              <a:rPr lang="en-US" smtClean="0"/>
              <a:pPr/>
              <a:t>12</a:t>
            </a:fld>
            <a:endParaRPr lang="en-US" smtClean="0"/>
          </a:p>
        </p:txBody>
      </p:sp>
      <p:sp>
        <p:nvSpPr>
          <p:cNvPr id="65539" name="Rectangle 2"/>
          <p:cNvSpPr>
            <a:spLocks noGrp="1" noRot="1" noChangeAspect="1" noChangeArrowheads="1" noTextEdit="1"/>
          </p:cNvSpPr>
          <p:nvPr>
            <p:ph type="sldImg"/>
          </p:nvPr>
        </p:nvSpPr>
        <p:spPr>
          <a:ln cap="flat"/>
        </p:spPr>
      </p:sp>
      <p:sp>
        <p:nvSpPr>
          <p:cNvPr id="6554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p:spPr>
        <p:txBody>
          <a:bodyPr/>
          <a:lstStyle/>
          <a:p>
            <a:endParaRPr lang="ru-RU" smtClean="0"/>
          </a:p>
        </p:txBody>
      </p:sp>
      <p:sp>
        <p:nvSpPr>
          <p:cNvPr id="66564" name="Номер слайда 3"/>
          <p:cNvSpPr>
            <a:spLocks noGrp="1"/>
          </p:cNvSpPr>
          <p:nvPr>
            <p:ph type="sldNum" sz="quarter" idx="5"/>
          </p:nvPr>
        </p:nvSpPr>
        <p:spPr>
          <a:noFill/>
        </p:spPr>
        <p:txBody>
          <a:bodyPr/>
          <a:lstStyle/>
          <a:p>
            <a:fld id="{202C16B7-93FF-4D40-B31F-5B60FBE9509F}" type="slidenum">
              <a:rPr lang="en-US" smtClean="0"/>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5"/>
          <p:cNvSpPr>
            <a:spLocks noGrp="1" noChangeArrowheads="1"/>
          </p:cNvSpPr>
          <p:nvPr>
            <p:ph type="ftr" sz="quarter" idx="10"/>
          </p:nvPr>
        </p:nvSpPr>
        <p:spPr>
          <a:xfrm>
            <a:off x="3124200" y="6248400"/>
            <a:ext cx="2895600" cy="457200"/>
          </a:xfrm>
        </p:spPr>
        <p:txBody>
          <a:bodyPr/>
          <a:lstStyle>
            <a:lvl1pPr>
              <a:defRPr>
                <a:solidFill>
                  <a:schemeClr val="tx1"/>
                </a:solidFill>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
          <p:cNvSpPr>
            <a:spLocks noGrp="1" noChangeArrowheads="1"/>
          </p:cNvSpPr>
          <p:nvPr>
            <p:ph type="ftr" sz="quarter" idx="10"/>
          </p:nvPr>
        </p:nvSpPr>
        <p:spPr>
          <a:ln/>
        </p:spPr>
        <p:txBody>
          <a:bodyPr/>
          <a:lstStyle>
            <a:lvl1pPr>
              <a:defRPr/>
            </a:lvl1pPr>
          </a:lstStyle>
          <a:p>
            <a:pPr>
              <a:defRPr/>
            </a:pPr>
            <a:fld id="{BD77F46D-061C-43A8-8616-0E7F99C79BF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Вертикальный заголовок и текст">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85800"/>
            <a:ext cx="83820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09600" y="1905000"/>
            <a:ext cx="8534400" cy="4114800"/>
          </a:xfrm>
        </p:spPr>
        <p:txBody>
          <a:bodyPr/>
          <a:lstStyle/>
          <a:p>
            <a:pPr lvl="0"/>
            <a:endParaRPr lang="ru-RU" noProof="0" smtClean="0"/>
          </a:p>
        </p:txBody>
      </p:sp>
      <p:sp>
        <p:nvSpPr>
          <p:cNvPr id="4" name="Rectangle 5"/>
          <p:cNvSpPr>
            <a:spLocks noGrp="1" noChangeArrowheads="1"/>
          </p:cNvSpPr>
          <p:nvPr>
            <p:ph type="ftr" sz="quarter" idx="10"/>
          </p:nvPr>
        </p:nvSpPr>
        <p:spPr>
          <a:ln/>
        </p:spPr>
        <p:txBody>
          <a:bodyPr/>
          <a:lstStyle>
            <a:lvl1pPr>
              <a:defRPr/>
            </a:lvl1pPr>
          </a:lstStyle>
          <a:p>
            <a:pPr>
              <a:defRPr/>
            </a:pPr>
            <a:fld id="{874BEC5A-C653-47D1-B48D-ACEF1F60C2A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85800"/>
            <a:ext cx="83820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905000"/>
            <a:ext cx="4191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953000" y="1905000"/>
            <a:ext cx="4191000" cy="4114800"/>
          </a:xfrm>
        </p:spPr>
        <p:txBody>
          <a:bodyPr/>
          <a:lstStyle/>
          <a:p>
            <a:pPr lvl="0"/>
            <a:endParaRPr lang="ru-RU" noProof="0" smtClean="0"/>
          </a:p>
        </p:txBody>
      </p:sp>
      <p:sp>
        <p:nvSpPr>
          <p:cNvPr id="5" name="Rectangle 5"/>
          <p:cNvSpPr>
            <a:spLocks noGrp="1" noChangeArrowheads="1"/>
          </p:cNvSpPr>
          <p:nvPr>
            <p:ph type="ftr" sz="quarter" idx="10"/>
          </p:nvPr>
        </p:nvSpPr>
        <p:spPr>
          <a:ln/>
        </p:spPr>
        <p:txBody>
          <a:bodyPr/>
          <a:lstStyle>
            <a:lvl1pPr>
              <a:defRPr/>
            </a:lvl1pPr>
          </a:lstStyle>
          <a:p>
            <a:pPr>
              <a:defRPr/>
            </a:pPr>
            <a:fld id="{65A9EBF3-097D-40C6-9A32-477B8BBED18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85800"/>
            <a:ext cx="8382000" cy="1143000"/>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609600" y="1905000"/>
            <a:ext cx="4191000" cy="4114800"/>
          </a:xfrm>
        </p:spPr>
        <p:txBody>
          <a:bodyPr/>
          <a:lstStyle/>
          <a:p>
            <a:pPr lvl="0"/>
            <a:endParaRPr lang="ru-RU" noProof="0" smtClean="0"/>
          </a:p>
        </p:txBody>
      </p:sp>
      <p:sp>
        <p:nvSpPr>
          <p:cNvPr id="4" name="Текст 3"/>
          <p:cNvSpPr>
            <a:spLocks noGrp="1"/>
          </p:cNvSpPr>
          <p:nvPr>
            <p:ph type="body" sz="half" idx="2"/>
          </p:nvPr>
        </p:nvSpPr>
        <p:spPr>
          <a:xfrm>
            <a:off x="4953000" y="1905000"/>
            <a:ext cx="4191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
          <p:cNvSpPr>
            <a:spLocks noGrp="1" noChangeArrowheads="1"/>
          </p:cNvSpPr>
          <p:nvPr>
            <p:ph type="ftr" sz="quarter" idx="10"/>
          </p:nvPr>
        </p:nvSpPr>
        <p:spPr>
          <a:ln/>
        </p:spPr>
        <p:txBody>
          <a:bodyPr/>
          <a:lstStyle>
            <a:lvl1pPr>
              <a:defRPr/>
            </a:lvl1pPr>
          </a:lstStyle>
          <a:p>
            <a:pPr>
              <a:defRPr/>
            </a:pPr>
            <a:fld id="{87E6AF22-F266-4A57-B25C-D9EBA0B5CE6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685800"/>
            <a:ext cx="8534400" cy="5334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5"/>
          <p:cNvSpPr>
            <a:spLocks noGrp="1" noChangeArrowheads="1"/>
          </p:cNvSpPr>
          <p:nvPr>
            <p:ph type="ftr" sz="quarter" idx="10"/>
          </p:nvPr>
        </p:nvSpPr>
        <p:spPr>
          <a:ln/>
        </p:spPr>
        <p:txBody>
          <a:bodyPr/>
          <a:lstStyle>
            <a:lvl1pPr>
              <a:defRPr/>
            </a:lvl1pPr>
          </a:lstStyle>
          <a:p>
            <a:pPr>
              <a:defRPr/>
            </a:pPr>
            <a:fld id="{0D6C95F0-DB3C-43B4-96DA-473AF8E2E9E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5"/>
          <p:cNvSpPr>
            <a:spLocks noGrp="1" noChangeArrowheads="1"/>
          </p:cNvSpPr>
          <p:nvPr>
            <p:ph type="ftr" sz="quarter" idx="10"/>
          </p:nvPr>
        </p:nvSpPr>
        <p:spPr>
          <a:ln/>
        </p:spPr>
        <p:txBody>
          <a:bodyPr/>
          <a:lstStyle>
            <a:lvl1pPr>
              <a:defRPr/>
            </a:lvl1pPr>
          </a:lstStyle>
          <a:p>
            <a:pPr>
              <a:defRPr/>
            </a:pPr>
            <a:fld id="{E9947563-D977-4957-B11E-E13124F801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
          <p:cNvSpPr>
            <a:spLocks noGrp="1" noChangeArrowheads="1"/>
          </p:cNvSpPr>
          <p:nvPr>
            <p:ph type="ftr" sz="quarter" idx="10"/>
          </p:nvPr>
        </p:nvSpPr>
        <p:spPr>
          <a:ln/>
        </p:spPr>
        <p:txBody>
          <a:bodyPr/>
          <a:lstStyle>
            <a:lvl1pPr>
              <a:defRPr/>
            </a:lvl1pPr>
          </a:lstStyle>
          <a:p>
            <a:pPr>
              <a:defRPr/>
            </a:pPr>
            <a:fld id="{DE17B566-BBB9-4497-B8D7-119C49ED73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905000"/>
            <a:ext cx="4191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953000" y="1905000"/>
            <a:ext cx="4191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
          <p:cNvSpPr>
            <a:spLocks noGrp="1" noChangeArrowheads="1"/>
          </p:cNvSpPr>
          <p:nvPr>
            <p:ph type="ftr" sz="quarter" idx="10"/>
          </p:nvPr>
        </p:nvSpPr>
        <p:spPr>
          <a:ln/>
        </p:spPr>
        <p:txBody>
          <a:bodyPr/>
          <a:lstStyle>
            <a:lvl1pPr>
              <a:defRPr/>
            </a:lvl1pPr>
          </a:lstStyle>
          <a:p>
            <a:pPr>
              <a:defRPr/>
            </a:pPr>
            <a:fld id="{DC89A2CC-E3AC-43E4-AD21-B45D67F9958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7" name="Рисунок 5" descr="SL_back_MM.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Rectangle 5"/>
          <p:cNvSpPr>
            <a:spLocks noGrp="1" noChangeArrowheads="1"/>
          </p:cNvSpPr>
          <p:nvPr>
            <p:ph type="ftr" sz="quarter" idx="10"/>
          </p:nvPr>
        </p:nvSpPr>
        <p:spPr/>
        <p:txBody>
          <a:bodyPr/>
          <a:lstStyle>
            <a:lvl1pPr>
              <a:defRPr/>
            </a:lvl1pPr>
          </a:lstStyle>
          <a:p>
            <a:pPr>
              <a:defRPr/>
            </a:pPr>
            <a:fld id="{D2A313C4-7F99-4E9B-AF09-6118298A2FC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
          <p:cNvSpPr>
            <a:spLocks noGrp="1" noChangeArrowheads="1"/>
          </p:cNvSpPr>
          <p:nvPr>
            <p:ph type="ftr" sz="quarter" idx="10"/>
          </p:nvPr>
        </p:nvSpPr>
        <p:spPr>
          <a:ln/>
        </p:spPr>
        <p:txBody>
          <a:bodyPr/>
          <a:lstStyle>
            <a:lvl1pPr>
              <a:defRPr/>
            </a:lvl1pPr>
          </a:lstStyle>
          <a:p>
            <a:pPr>
              <a:defRPr/>
            </a:pPr>
            <a:fld id="{E819E183-9ECE-4A9B-AE0E-C285089BEA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fld id="{E263012F-51DB-4740-BE9D-CA6CCF30FD6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
          <p:cNvSpPr>
            <a:spLocks noGrp="1" noChangeArrowheads="1"/>
          </p:cNvSpPr>
          <p:nvPr>
            <p:ph type="ftr" sz="quarter" idx="10"/>
          </p:nvPr>
        </p:nvSpPr>
        <p:spPr>
          <a:ln/>
        </p:spPr>
        <p:txBody>
          <a:bodyPr/>
          <a:lstStyle>
            <a:lvl1pPr>
              <a:defRPr/>
            </a:lvl1pPr>
          </a:lstStyle>
          <a:p>
            <a:pPr>
              <a:defRPr/>
            </a:pPr>
            <a:fld id="{8030DEC8-706F-472E-A876-6567ADDAA1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
          <p:cNvSpPr>
            <a:spLocks noGrp="1" noChangeArrowheads="1"/>
          </p:cNvSpPr>
          <p:nvPr>
            <p:ph type="ftr" sz="quarter" idx="10"/>
          </p:nvPr>
        </p:nvSpPr>
        <p:spPr>
          <a:ln/>
        </p:spPr>
        <p:txBody>
          <a:bodyPr/>
          <a:lstStyle>
            <a:lvl1pPr>
              <a:defRPr/>
            </a:lvl1pPr>
          </a:lstStyle>
          <a:p>
            <a:pPr>
              <a:defRPr/>
            </a:pPr>
            <a:fld id="{757A4748-2D65-479D-A376-6E0F1EF5F05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685800"/>
            <a:ext cx="8382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905000"/>
            <a:ext cx="8534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CCFFCC"/>
                </a:solidFill>
              </a:defRPr>
            </a:lvl1pPr>
          </a:lstStyle>
          <a:p>
            <a:pPr>
              <a:defRPr/>
            </a:pPr>
            <a:fld id="{75E54E26-E68E-40FC-B009-4449A5157B5A}" type="slidenum">
              <a:rPr lang="en-US"/>
              <a:pPr>
                <a:defRPr/>
              </a:pPr>
              <a:t>‹#›</a:t>
            </a:fld>
            <a:endParaRPr lang="en-US"/>
          </a:p>
        </p:txBody>
      </p:sp>
      <p:pic>
        <p:nvPicPr>
          <p:cNvPr id="2" name="Рисунок 7" descr="SL_back.JPG"/>
          <p:cNvPicPr>
            <a:picLocks noChangeAspect="1"/>
          </p:cNvPicPr>
          <p:nvPr userDrawn="1"/>
        </p:nvPicPr>
        <p:blipFill>
          <a:blip r:embed="rId17"/>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0" r:id="rId1"/>
    <p:sldLayoutId id="2147483968" r:id="rId2"/>
    <p:sldLayoutId id="2147483969" r:id="rId3"/>
    <p:sldLayoutId id="2147483970" r:id="rId4"/>
    <p:sldLayoutId id="2147483981" r:id="rId5"/>
    <p:sldLayoutId id="2147483971" r:id="rId6"/>
    <p:sldLayoutId id="2147483972" r:id="rId7"/>
    <p:sldLayoutId id="2147483973" r:id="rId8"/>
    <p:sldLayoutId id="2147483974" r:id="rId9"/>
    <p:sldLayoutId id="2147483975" r:id="rId10"/>
    <p:sldLayoutId id="2147483982" r:id="rId11"/>
    <p:sldLayoutId id="2147483976" r:id="rId12"/>
    <p:sldLayoutId id="2147483977" r:id="rId13"/>
    <p:sldLayoutId id="2147483978" r:id="rId14"/>
    <p:sldLayoutId id="2147483979" r:id="rId15"/>
  </p:sldLayoutIdLst>
  <p:hf sldNum="0" hdr="0" dt="0"/>
  <p:txStyles>
    <p:titleStyle>
      <a:lvl1pPr algn="ctr" rtl="0" eaLnBrk="0" fontAlgn="base" hangingPunct="0">
        <a:spcBef>
          <a:spcPct val="0"/>
        </a:spcBef>
        <a:spcAft>
          <a:spcPct val="0"/>
        </a:spcAft>
        <a:defRPr sz="4400">
          <a:solidFill>
            <a:srgbClr val="CCFFCC"/>
          </a:solidFill>
          <a:latin typeface="+mj-lt"/>
          <a:ea typeface="+mj-ea"/>
          <a:cs typeface="+mj-cs"/>
        </a:defRPr>
      </a:lvl1pPr>
      <a:lvl2pPr algn="ctr" rtl="0" eaLnBrk="0" fontAlgn="base" hangingPunct="0">
        <a:spcBef>
          <a:spcPct val="0"/>
        </a:spcBef>
        <a:spcAft>
          <a:spcPct val="0"/>
        </a:spcAft>
        <a:defRPr sz="4400">
          <a:solidFill>
            <a:srgbClr val="CCFFCC"/>
          </a:solidFill>
          <a:latin typeface="Times New Roman" pitchFamily="18" charset="0"/>
        </a:defRPr>
      </a:lvl2pPr>
      <a:lvl3pPr algn="ctr" rtl="0" eaLnBrk="0" fontAlgn="base" hangingPunct="0">
        <a:spcBef>
          <a:spcPct val="0"/>
        </a:spcBef>
        <a:spcAft>
          <a:spcPct val="0"/>
        </a:spcAft>
        <a:defRPr sz="4400">
          <a:solidFill>
            <a:srgbClr val="CCFFCC"/>
          </a:solidFill>
          <a:latin typeface="Times New Roman" pitchFamily="18" charset="0"/>
        </a:defRPr>
      </a:lvl3pPr>
      <a:lvl4pPr algn="ctr" rtl="0" eaLnBrk="0" fontAlgn="base" hangingPunct="0">
        <a:spcBef>
          <a:spcPct val="0"/>
        </a:spcBef>
        <a:spcAft>
          <a:spcPct val="0"/>
        </a:spcAft>
        <a:defRPr sz="4400">
          <a:solidFill>
            <a:srgbClr val="CCFFCC"/>
          </a:solidFill>
          <a:latin typeface="Times New Roman" pitchFamily="18" charset="0"/>
        </a:defRPr>
      </a:lvl4pPr>
      <a:lvl5pPr algn="ctr" rtl="0" eaLnBrk="0" fontAlgn="base" hangingPunct="0">
        <a:spcBef>
          <a:spcPct val="0"/>
        </a:spcBef>
        <a:spcAft>
          <a:spcPct val="0"/>
        </a:spcAft>
        <a:defRPr sz="4400">
          <a:solidFill>
            <a:srgbClr val="CCFFCC"/>
          </a:solidFill>
          <a:latin typeface="Times New Roman" pitchFamily="18" charset="0"/>
        </a:defRPr>
      </a:lvl5pPr>
      <a:lvl6pPr marL="457200" algn="ctr" rtl="0" eaLnBrk="0" fontAlgn="base" hangingPunct="0">
        <a:spcBef>
          <a:spcPct val="0"/>
        </a:spcBef>
        <a:spcAft>
          <a:spcPct val="0"/>
        </a:spcAft>
        <a:defRPr sz="4400">
          <a:solidFill>
            <a:srgbClr val="CCFFCC"/>
          </a:solidFill>
          <a:latin typeface="Times New Roman" pitchFamily="18" charset="0"/>
        </a:defRPr>
      </a:lvl6pPr>
      <a:lvl7pPr marL="914400" algn="ctr" rtl="0" eaLnBrk="0" fontAlgn="base" hangingPunct="0">
        <a:spcBef>
          <a:spcPct val="0"/>
        </a:spcBef>
        <a:spcAft>
          <a:spcPct val="0"/>
        </a:spcAft>
        <a:defRPr sz="4400">
          <a:solidFill>
            <a:srgbClr val="CCFFCC"/>
          </a:solidFill>
          <a:latin typeface="Times New Roman" pitchFamily="18" charset="0"/>
        </a:defRPr>
      </a:lvl7pPr>
      <a:lvl8pPr marL="1371600" algn="ctr" rtl="0" eaLnBrk="0" fontAlgn="base" hangingPunct="0">
        <a:spcBef>
          <a:spcPct val="0"/>
        </a:spcBef>
        <a:spcAft>
          <a:spcPct val="0"/>
        </a:spcAft>
        <a:defRPr sz="4400">
          <a:solidFill>
            <a:srgbClr val="CCFFCC"/>
          </a:solidFill>
          <a:latin typeface="Times New Roman" pitchFamily="18" charset="0"/>
        </a:defRPr>
      </a:lvl8pPr>
      <a:lvl9pPr marL="1828800" algn="ctr" rtl="0" eaLnBrk="0" fontAlgn="base" hangingPunct="0">
        <a:spcBef>
          <a:spcPct val="0"/>
        </a:spcBef>
        <a:spcAft>
          <a:spcPct val="0"/>
        </a:spcAft>
        <a:defRPr sz="4400">
          <a:solidFill>
            <a:srgbClr val="CCFFCC"/>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CCFFCC"/>
          </a:solidFill>
          <a:latin typeface="+mn-lt"/>
          <a:ea typeface="+mn-ea"/>
          <a:cs typeface="+mn-cs"/>
        </a:defRPr>
      </a:lvl1pPr>
      <a:lvl2pPr marL="742950" indent="-285750" algn="l" rtl="0" eaLnBrk="0" fontAlgn="base" hangingPunct="0">
        <a:spcBef>
          <a:spcPct val="20000"/>
        </a:spcBef>
        <a:spcAft>
          <a:spcPct val="0"/>
        </a:spcAft>
        <a:buChar char="–"/>
        <a:defRPr sz="2800">
          <a:solidFill>
            <a:srgbClr val="CCFFCC"/>
          </a:solidFill>
          <a:latin typeface="+mn-lt"/>
        </a:defRPr>
      </a:lvl2pPr>
      <a:lvl3pPr marL="1143000" indent="-228600" algn="l" rtl="0" eaLnBrk="0" fontAlgn="base" hangingPunct="0">
        <a:spcBef>
          <a:spcPct val="20000"/>
        </a:spcBef>
        <a:spcAft>
          <a:spcPct val="0"/>
        </a:spcAft>
        <a:buChar char="•"/>
        <a:defRPr sz="2400">
          <a:solidFill>
            <a:srgbClr val="CCFFCC"/>
          </a:solidFill>
          <a:latin typeface="+mn-lt"/>
        </a:defRPr>
      </a:lvl3pPr>
      <a:lvl4pPr marL="1600200" indent="-228600" algn="l" rtl="0" eaLnBrk="0" fontAlgn="base" hangingPunct="0">
        <a:spcBef>
          <a:spcPct val="20000"/>
        </a:spcBef>
        <a:spcAft>
          <a:spcPct val="0"/>
        </a:spcAft>
        <a:buChar char="–"/>
        <a:defRPr sz="2000">
          <a:solidFill>
            <a:srgbClr val="CCFFCC"/>
          </a:solidFill>
          <a:latin typeface="+mn-lt"/>
        </a:defRPr>
      </a:lvl4pPr>
      <a:lvl5pPr marL="2057400" indent="-228600" algn="l" rtl="0" eaLnBrk="0" fontAlgn="base" hangingPunct="0">
        <a:spcBef>
          <a:spcPct val="20000"/>
        </a:spcBef>
        <a:spcAft>
          <a:spcPct val="0"/>
        </a:spcAft>
        <a:buChar char="»"/>
        <a:defRPr sz="2000">
          <a:solidFill>
            <a:srgbClr val="CCFFCC"/>
          </a:solidFill>
          <a:latin typeface="+mn-lt"/>
        </a:defRPr>
      </a:lvl5pPr>
      <a:lvl6pPr marL="2514600" indent="-228600" algn="l" rtl="0" eaLnBrk="0" fontAlgn="base" hangingPunct="0">
        <a:spcBef>
          <a:spcPct val="20000"/>
        </a:spcBef>
        <a:spcAft>
          <a:spcPct val="0"/>
        </a:spcAft>
        <a:buChar char="»"/>
        <a:defRPr sz="2000">
          <a:solidFill>
            <a:srgbClr val="CCFFCC"/>
          </a:solidFill>
          <a:latin typeface="+mn-lt"/>
        </a:defRPr>
      </a:lvl6pPr>
      <a:lvl7pPr marL="2971800" indent="-228600" algn="l" rtl="0" eaLnBrk="0" fontAlgn="base" hangingPunct="0">
        <a:spcBef>
          <a:spcPct val="20000"/>
        </a:spcBef>
        <a:spcAft>
          <a:spcPct val="0"/>
        </a:spcAft>
        <a:buChar char="»"/>
        <a:defRPr sz="2000">
          <a:solidFill>
            <a:srgbClr val="CCFFCC"/>
          </a:solidFill>
          <a:latin typeface="+mn-lt"/>
        </a:defRPr>
      </a:lvl7pPr>
      <a:lvl8pPr marL="3429000" indent="-228600" algn="l" rtl="0" eaLnBrk="0" fontAlgn="base" hangingPunct="0">
        <a:spcBef>
          <a:spcPct val="20000"/>
        </a:spcBef>
        <a:spcAft>
          <a:spcPct val="0"/>
        </a:spcAft>
        <a:buChar char="»"/>
        <a:defRPr sz="2000">
          <a:solidFill>
            <a:srgbClr val="CCFFCC"/>
          </a:solidFill>
          <a:latin typeface="+mn-lt"/>
        </a:defRPr>
      </a:lvl8pPr>
      <a:lvl9pPr marL="3886200" indent="-228600" algn="l" rtl="0" eaLnBrk="0" fontAlgn="base" hangingPunct="0">
        <a:spcBef>
          <a:spcPct val="20000"/>
        </a:spcBef>
        <a:spcAft>
          <a:spcPct val="0"/>
        </a:spcAft>
        <a:buChar char="»"/>
        <a:defRPr sz="2000">
          <a:solidFill>
            <a:srgbClr val="CCFFCC"/>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Нижний колонтитул 3"/>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F19A99DE-94C4-44E7-BE40-72593DEFBBEB}" type="slidenum">
              <a:rPr lang="en-US" sz="1400">
                <a:solidFill>
                  <a:srgbClr val="CCFFCC"/>
                </a:solidFill>
              </a:rPr>
              <a:pPr algn="ctr" eaLnBrk="0" hangingPunct="0"/>
              <a:t>1</a:t>
            </a:fld>
            <a:endParaRPr lang="en-US" sz="1400">
              <a:solidFill>
                <a:srgbClr val="CCFFCC"/>
              </a:solidFill>
            </a:endParaRPr>
          </a:p>
        </p:txBody>
      </p:sp>
      <p:sp>
        <p:nvSpPr>
          <p:cNvPr id="2" name="Rectangle 2"/>
          <p:cNvSpPr>
            <a:spLocks noGrp="1" noChangeArrowheads="1"/>
          </p:cNvSpPr>
          <p:nvPr>
            <p:ph type="title" idx="4294967295"/>
          </p:nvPr>
        </p:nvSpPr>
        <p:spPr>
          <a:xfrm>
            <a:off x="684213" y="765175"/>
            <a:ext cx="7772400" cy="5334000"/>
          </a:xfrm>
        </p:spPr>
        <p:txBody>
          <a:bodyPr/>
          <a:lstStyle/>
          <a:p>
            <a:pPr>
              <a:defRPr/>
            </a:pPr>
            <a:r>
              <a:rPr lang="ru-RU" sz="3600" b="1" dirty="0" smtClean="0">
                <a:solidFill>
                  <a:schemeClr val="tx1"/>
                </a:solidFill>
                <a:latin typeface="Verdana" pitchFamily="34" charset="0"/>
              </a:rPr>
              <a:t>«</a:t>
            </a:r>
            <a:r>
              <a:rPr lang="en-US" sz="3600" b="1" dirty="0" err="1" smtClean="0">
                <a:solidFill>
                  <a:schemeClr val="tx1"/>
                </a:solidFill>
                <a:latin typeface="Verdana" pitchFamily="34" charset="0"/>
              </a:rPr>
              <a:t>SoftLab</a:t>
            </a:r>
            <a:r>
              <a:rPr lang="en-US" sz="3600" b="1" dirty="0" smtClean="0">
                <a:solidFill>
                  <a:schemeClr val="tx1"/>
                </a:solidFill>
                <a:latin typeface="Verdana" pitchFamily="34" charset="0"/>
              </a:rPr>
              <a:t>-NSK</a:t>
            </a:r>
            <a:r>
              <a:rPr lang="ru-RU" sz="3600" b="1" dirty="0" smtClean="0">
                <a:solidFill>
                  <a:schemeClr val="tx1"/>
                </a:solidFill>
                <a:latin typeface="Verdana" pitchFamily="34" charset="0"/>
              </a:rPr>
              <a:t>»</a:t>
            </a:r>
            <a:r>
              <a:rPr lang="en-US" sz="3600" b="1" dirty="0" smtClean="0">
                <a:solidFill>
                  <a:schemeClr val="tx1"/>
                </a:solidFill>
                <a:latin typeface="Verdana" pitchFamily="34" charset="0"/>
              </a:rPr>
              <a:t> </a:t>
            </a:r>
            <a:r>
              <a:rPr lang="ru-RU" sz="3600" b="1" dirty="0" smtClean="0">
                <a:solidFill>
                  <a:schemeClr val="tx1"/>
                </a:solidFill>
                <a:latin typeface="Verdana" pitchFamily="34" charset="0"/>
              </a:rPr>
              <a:t> </a:t>
            </a:r>
            <a:br>
              <a:rPr lang="ru-RU" sz="3600" b="1" dirty="0" smtClean="0">
                <a:solidFill>
                  <a:schemeClr val="tx1"/>
                </a:solidFill>
                <a:latin typeface="Verdana" pitchFamily="34" charset="0"/>
              </a:rPr>
            </a:br>
            <a:r>
              <a:rPr lang="en-US" sz="3600" dirty="0" smtClean="0">
                <a:solidFill>
                  <a:schemeClr val="tx1"/>
                </a:solidFill>
                <a:latin typeface="Verdana" pitchFamily="34" charset="0"/>
              </a:rPr>
              <a:t/>
            </a:r>
            <a:br>
              <a:rPr lang="en-US" sz="3600" dirty="0" smtClean="0">
                <a:solidFill>
                  <a:schemeClr val="tx1"/>
                </a:solidFill>
                <a:latin typeface="Verdana" pitchFamily="34" charset="0"/>
              </a:rPr>
            </a:br>
            <a:r>
              <a:rPr lang="en-US" sz="1600" dirty="0" smtClean="0">
                <a:solidFill>
                  <a:schemeClr val="tx1"/>
                </a:solidFill>
                <a:latin typeface="Verdana" pitchFamily="34" charset="0"/>
              </a:rPr>
              <a:t/>
            </a:r>
            <a:br>
              <a:rPr lang="en-US" sz="1600" dirty="0" smtClean="0">
                <a:solidFill>
                  <a:schemeClr val="tx1"/>
                </a:solidFill>
                <a:latin typeface="Verdana" pitchFamily="34" charset="0"/>
              </a:rPr>
            </a:br>
            <a:r>
              <a:rPr lang="en-US" sz="1600" dirty="0" smtClean="0">
                <a:solidFill>
                  <a:schemeClr val="tx1"/>
                </a:solidFill>
                <a:latin typeface="Verdana" pitchFamily="34" charset="0"/>
              </a:rPr>
              <a:t/>
            </a:r>
            <a:br>
              <a:rPr lang="en-US" sz="1600" dirty="0" smtClean="0">
                <a:solidFill>
                  <a:schemeClr val="tx1"/>
                </a:solidFill>
                <a:latin typeface="Verdana" pitchFamily="34" charset="0"/>
              </a:rPr>
            </a:br>
            <a:r>
              <a:rPr lang="en-US" sz="2400" dirty="0" smtClean="0">
                <a:solidFill>
                  <a:schemeClr val="tx1"/>
                </a:solidFill>
                <a:latin typeface="Verdana" pitchFamily="34" charset="0"/>
              </a:rPr>
              <a:t>Irina Travina, CEO</a:t>
            </a:r>
            <a:r>
              <a:rPr lang="ru-RU" sz="2400" dirty="0" smtClean="0">
                <a:solidFill>
                  <a:schemeClr val="tx1"/>
                </a:solidFill>
                <a:latin typeface="Verdana" pitchFamily="34" charset="0"/>
              </a:rPr>
              <a:t/>
            </a:r>
            <a:br>
              <a:rPr lang="ru-RU" sz="2400" dirty="0" smtClean="0">
                <a:solidFill>
                  <a:schemeClr val="tx1"/>
                </a:solidFill>
                <a:latin typeface="Verdana" pitchFamily="34" charset="0"/>
              </a:rPr>
            </a:br>
            <a:r>
              <a:rPr lang="en-US" sz="2400" dirty="0" smtClean="0">
                <a:solidFill>
                  <a:schemeClr val="tx1"/>
                </a:solidFill>
                <a:effectLst>
                  <a:outerShdw blurRad="38100" dist="38100" dir="2700000" algn="tl">
                    <a:srgbClr val="C0C0C0"/>
                  </a:outerShdw>
                </a:effectLst>
                <a:latin typeface="Verdana" pitchFamily="34" charset="0"/>
              </a:rPr>
              <a:t/>
            </a:r>
            <a:br>
              <a:rPr lang="en-US" sz="2400" dirty="0" smtClean="0">
                <a:solidFill>
                  <a:schemeClr val="tx1"/>
                </a:solidFill>
                <a:effectLst>
                  <a:outerShdw blurRad="38100" dist="38100" dir="2700000" algn="tl">
                    <a:srgbClr val="C0C0C0"/>
                  </a:outerShdw>
                </a:effectLst>
                <a:latin typeface="Verdana" pitchFamily="34" charset="0"/>
              </a:rPr>
            </a:br>
            <a:r>
              <a:rPr lang="en-US" sz="2400" dirty="0" smtClean="0">
                <a:solidFill>
                  <a:schemeClr val="tx1"/>
                </a:solidFill>
                <a:effectLst>
                  <a:outerShdw blurRad="38100" dist="38100" dir="2700000" algn="tl">
                    <a:srgbClr val="C0C0C0"/>
                  </a:outerShdw>
                </a:effectLst>
                <a:latin typeface="Verdana" pitchFamily="34" charset="0"/>
              </a:rPr>
              <a:t>trav</a:t>
            </a:r>
            <a:r>
              <a:rPr lang="en-US" sz="2400" dirty="0" smtClean="0">
                <a:solidFill>
                  <a:schemeClr val="tx1"/>
                </a:solidFill>
                <a:latin typeface="Verdana" pitchFamily="34" charset="0"/>
              </a:rPr>
              <a:t>@sl.iae.nsk.su</a:t>
            </a:r>
            <a:br>
              <a:rPr lang="en-US" sz="2400" dirty="0" smtClean="0">
                <a:solidFill>
                  <a:schemeClr val="tx1"/>
                </a:solidFill>
                <a:latin typeface="Verdana" pitchFamily="34" charset="0"/>
              </a:rPr>
            </a:br>
            <a:r>
              <a:rPr lang="en-US" sz="2400" dirty="0" smtClean="0">
                <a:solidFill>
                  <a:schemeClr val="tx1"/>
                </a:solidFill>
                <a:latin typeface="Verdana" pitchFamily="34" charset="0"/>
              </a:rPr>
              <a:t>www.softlab-nsk.com </a:t>
            </a:r>
            <a:r>
              <a:rPr lang="en-US" dirty="0" smtClean="0">
                <a:solidFill>
                  <a:schemeClr val="tx1"/>
                </a:solidFill>
                <a:effectLst>
                  <a:outerShdw blurRad="38100" dist="38100" dir="2700000" algn="tl">
                    <a:srgbClr val="C0C0C0"/>
                  </a:outerShdw>
                </a:effectLst>
                <a:latin typeface="Verdana" pitchFamily="34" charset="0"/>
              </a:rPr>
              <a:t/>
            </a:r>
            <a:br>
              <a:rPr lang="en-US" dirty="0" smtClean="0">
                <a:solidFill>
                  <a:schemeClr val="tx1"/>
                </a:solidFill>
                <a:effectLst>
                  <a:outerShdw blurRad="38100" dist="38100" dir="2700000" algn="tl">
                    <a:srgbClr val="C0C0C0"/>
                  </a:outerShdw>
                </a:effectLst>
                <a:latin typeface="Verdana" pitchFamily="34" charset="0"/>
              </a:rPr>
            </a:br>
            <a:endParaRPr lang="en-US" sz="2800" dirty="0" smtClean="0">
              <a:solidFill>
                <a:schemeClr val="tx1"/>
              </a:solidFill>
              <a:effectLst>
                <a:outerShdw blurRad="38100" dist="38100" dir="2700000" algn="tl">
                  <a:srgbClr val="C0C0C0"/>
                </a:outerShdw>
              </a:effectLst>
              <a:latin typeface="Verdana" pitchFamily="34" charset="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Srv2\develop.gme\PROJECTS\SLVR_PR\2012 AdevoTech\15mpx.jpg"/>
          <p:cNvPicPr>
            <a:picLocks noChangeAspect="1" noChangeArrowheads="1"/>
          </p:cNvPicPr>
          <p:nvPr/>
        </p:nvPicPr>
        <p:blipFill>
          <a:blip r:embed="rId2"/>
          <a:srcRect/>
          <a:stretch>
            <a:fillRect/>
          </a:stretch>
        </p:blipFill>
        <p:spPr bwMode="auto">
          <a:xfrm>
            <a:off x="0" y="-985838"/>
            <a:ext cx="9144000" cy="784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KD-Kinect-Demo"/>
          <p:cNvPicPr>
            <a:picLocks noChangeAspect="1" noChangeArrowheads="1"/>
          </p:cNvPicPr>
          <p:nvPr/>
        </p:nvPicPr>
        <p:blipFill>
          <a:blip r:embed="rId2"/>
          <a:srcRect/>
          <a:stretch>
            <a:fillRect/>
          </a:stretch>
        </p:blipFill>
        <p:spPr bwMode="auto">
          <a:xfrm>
            <a:off x="-396875" y="0"/>
            <a:ext cx="108902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7" name="Rectangle 7"/>
          <p:cNvSpPr>
            <a:spLocks noGrp="1" noChangeArrowheads="1"/>
          </p:cNvSpPr>
          <p:nvPr>
            <p:ph type="body" idx="1"/>
          </p:nvPr>
        </p:nvSpPr>
        <p:spPr>
          <a:xfrm>
            <a:off x="428625" y="1714500"/>
            <a:ext cx="8343900" cy="4311650"/>
          </a:xfrm>
        </p:spPr>
        <p:txBody>
          <a:bodyPr/>
          <a:lstStyle/>
          <a:p>
            <a:r>
              <a:rPr lang="ru-RU" sz="2400" smtClean="0">
                <a:solidFill>
                  <a:schemeClr val="tx1"/>
                </a:solidFill>
                <a:latin typeface="Verdana" pitchFamily="34" charset="0"/>
              </a:rPr>
              <a:t>    </a:t>
            </a:r>
            <a:r>
              <a:rPr lang="en-US" sz="2400" smtClean="0">
                <a:solidFill>
                  <a:schemeClr val="tx1"/>
                </a:solidFill>
                <a:latin typeface="Verdana" pitchFamily="34" charset="0"/>
              </a:rPr>
              <a:t>In </a:t>
            </a:r>
            <a:r>
              <a:rPr lang="ru-RU" sz="2400" smtClean="0">
                <a:solidFill>
                  <a:schemeClr val="tx1"/>
                </a:solidFill>
                <a:latin typeface="Verdana" pitchFamily="34" charset="0"/>
              </a:rPr>
              <a:t>1997 </a:t>
            </a:r>
            <a:r>
              <a:rPr lang="en-US" sz="2400" smtClean="0">
                <a:solidFill>
                  <a:schemeClr val="tx1"/>
                </a:solidFill>
                <a:latin typeface="Verdana" pitchFamily="34" charset="0"/>
              </a:rPr>
              <a:t>we began development of simulator trainers  for railway train sorting operators.</a:t>
            </a:r>
            <a:endParaRPr lang="ru-RU" sz="2400" smtClean="0">
              <a:solidFill>
                <a:schemeClr val="tx1"/>
              </a:solidFill>
              <a:latin typeface="Verdana" pitchFamily="34" charset="0"/>
            </a:endParaRPr>
          </a:p>
          <a:p>
            <a:r>
              <a:rPr lang="ru-RU" sz="2400" smtClean="0">
                <a:solidFill>
                  <a:schemeClr val="tx1"/>
                </a:solidFill>
                <a:latin typeface="Verdana" pitchFamily="34" charset="0"/>
              </a:rPr>
              <a:t>    </a:t>
            </a:r>
            <a:r>
              <a:rPr lang="en-US" sz="2400" smtClean="0">
                <a:solidFill>
                  <a:schemeClr val="tx1"/>
                </a:solidFill>
                <a:latin typeface="Verdana" pitchFamily="34" charset="0"/>
              </a:rPr>
              <a:t>We developed, manufactured and installed six different and unique trainer complexes for classification yards, Inskaya-I, Inskaya-II, Vhodnaya, Novokuznetsk-Vostochny, Krasnoyarsk-Vostochny among them.</a:t>
            </a:r>
            <a:endParaRPr lang="ru-RU" sz="2400" smtClean="0">
              <a:solidFill>
                <a:schemeClr val="tx1"/>
              </a:solidFill>
              <a:latin typeface="Verdana" pitchFamily="34" charset="0"/>
            </a:endParaRPr>
          </a:p>
        </p:txBody>
      </p:sp>
      <p:sp>
        <p:nvSpPr>
          <p:cNvPr id="8"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rPr>
              <a:t>RAILWAY SIMULATION</a:t>
            </a:r>
          </a:p>
        </p:txBody>
      </p:sp>
      <p:sp>
        <p:nvSpPr>
          <p:cNvPr id="16389"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rPr>
              <a:t>RAILWAY SIMULATION</a:t>
            </a:r>
          </a:p>
        </p:txBody>
      </p:sp>
      <p:sp>
        <p:nvSpPr>
          <p:cNvPr id="17412" name="Rectangle 3"/>
          <p:cNvSpPr>
            <a:spLocks noChangeArrowheads="1"/>
          </p:cNvSpPr>
          <p:nvPr/>
        </p:nvSpPr>
        <p:spPr bwMode="auto">
          <a:xfrm>
            <a:off x="284163" y="1484313"/>
            <a:ext cx="8431212" cy="4659312"/>
          </a:xfrm>
          <a:prstGeom prst="rect">
            <a:avLst/>
          </a:prstGeom>
          <a:noFill/>
          <a:ln w="9525">
            <a:noFill/>
            <a:miter lim="800000"/>
            <a:headEnd/>
            <a:tailEnd/>
          </a:ln>
        </p:spPr>
        <p:txBody>
          <a:bodyPr lIns="92075" tIns="46038" rIns="92075" bIns="46038"/>
          <a:lstStyle/>
          <a:p>
            <a:pPr marL="342900" indent="-342900" eaLnBrk="0" hangingPunct="0">
              <a:spcBef>
                <a:spcPct val="20000"/>
              </a:spcBef>
            </a:pPr>
            <a:r>
              <a:rPr lang="ru-RU" sz="2000">
                <a:latin typeface="Verdana" pitchFamily="34" charset="0"/>
              </a:rPr>
              <a:t>	</a:t>
            </a:r>
            <a:r>
              <a:rPr lang="en-US" sz="2000">
                <a:latin typeface="Verdana" pitchFamily="34" charset="0"/>
              </a:rPr>
              <a:t>	The trainer complex simulates the real work process of train sorting operators routing and braking the railway cars, and enables interaction between them.</a:t>
            </a:r>
          </a:p>
          <a:p>
            <a:pPr marL="342900" indent="-342900" eaLnBrk="0" hangingPunct="0">
              <a:spcBef>
                <a:spcPct val="20000"/>
              </a:spcBef>
            </a:pPr>
            <a:r>
              <a:rPr lang="en-US" sz="2000">
                <a:latin typeface="Verdana" pitchFamily="34" charset="0"/>
              </a:rPr>
              <a:t>		The complex includes a multichannel image generator, railway car dynamics subsystem, non-nominal situation simulation subsystem and a real train sorting control desk.</a:t>
            </a:r>
          </a:p>
          <a:p>
            <a:pPr marL="342900" indent="-342900" eaLnBrk="0" hangingPunct="0">
              <a:spcBef>
                <a:spcPct val="20000"/>
              </a:spcBef>
            </a:pPr>
            <a:r>
              <a:rPr lang="en-US" sz="2000">
                <a:latin typeface="Verdana" pitchFamily="34" charset="0"/>
              </a:rPr>
              <a:t>		A virtual railway station (Novosibirsk-Vostochny), similar to a train classification yard simulator, but  aimed at large passenger railway station simulation, has been designed for the Siberian Transport University to use in education process.</a:t>
            </a:r>
            <a:endParaRPr lang="en-US" sz="2000" b="1">
              <a:latin typeface="Verdana" pitchFamily="34" charset="0"/>
            </a:endParaRPr>
          </a:p>
          <a:p>
            <a:pPr marL="342900" indent="-342900" eaLnBrk="0" hangingPunct="0">
              <a:spcBef>
                <a:spcPct val="20000"/>
              </a:spcBef>
            </a:pPr>
            <a:r>
              <a:rPr lang="ru-RU" sz="2000">
                <a:latin typeface="Verdana" pitchFamily="34" charset="0"/>
              </a:rPr>
              <a:t>		</a:t>
            </a:r>
            <a:endParaRPr lang="en-US" sz="2000">
              <a:latin typeface="Verdana" pitchFamily="34" charset="0"/>
              <a:cs typeface="Times New Roman" pitchFamily="18" charset="0"/>
            </a:endParaRPr>
          </a:p>
        </p:txBody>
      </p:sp>
      <p:sp>
        <p:nvSpPr>
          <p:cNvPr id="17413"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Нижний колонтитул 1"/>
          <p:cNvSpPr>
            <a:spLocks noGrp="1"/>
          </p:cNvSpPr>
          <p:nvPr>
            <p:ph type="ftr" sz="quarter" idx="10"/>
          </p:nvPr>
        </p:nvSpPr>
        <p:spPr>
          <a:noFill/>
        </p:spPr>
        <p:txBody>
          <a:bodyPr/>
          <a:lstStyle/>
          <a:p>
            <a:fld id="{9A80DE8B-34C8-4296-9F1F-E36C4FB57E3C}" type="slidenum">
              <a:rPr lang="en-US" smtClean="0"/>
              <a:pPr/>
              <a:t>14</a:t>
            </a:fld>
            <a:endParaRPr lang="en-US" smtClean="0"/>
          </a:p>
        </p:txBody>
      </p:sp>
      <p:pic>
        <p:nvPicPr>
          <p:cNvPr id="18435" name="Picture 3" descr="C:\Documents and Settings\bel\Desktop\Resize of Copy of DSC0580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Нижний колонтитул 1"/>
          <p:cNvSpPr>
            <a:spLocks noGrp="1"/>
          </p:cNvSpPr>
          <p:nvPr>
            <p:ph type="ftr" sz="quarter" idx="10"/>
          </p:nvPr>
        </p:nvSpPr>
        <p:spPr>
          <a:noFill/>
        </p:spPr>
        <p:txBody>
          <a:bodyPr/>
          <a:lstStyle/>
          <a:p>
            <a:fld id="{FD9E2D1A-E5ED-47D6-910D-FC562B3D1145}" type="slidenum">
              <a:rPr lang="en-US" smtClean="0"/>
              <a:pPr/>
              <a:t>15</a:t>
            </a:fld>
            <a:endParaRPr lang="en-US" smtClean="0"/>
          </a:p>
        </p:txBody>
      </p:sp>
      <p:pic>
        <p:nvPicPr>
          <p:cNvPr id="19459" name="Picture 3" descr="C:\Documents and Settings\bel\Desktop\Omsk2003_06.jpg"/>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Нижний колонтитул 1"/>
          <p:cNvSpPr>
            <a:spLocks noGrp="1"/>
          </p:cNvSpPr>
          <p:nvPr>
            <p:ph type="ftr" sz="quarter" idx="10"/>
          </p:nvPr>
        </p:nvSpPr>
        <p:spPr>
          <a:noFill/>
        </p:spPr>
        <p:txBody>
          <a:bodyPr/>
          <a:lstStyle/>
          <a:p>
            <a:fld id="{73A91CA4-6D43-41DF-8EAB-A32E62A1CCF1}" type="slidenum">
              <a:rPr lang="en-US" smtClean="0"/>
              <a:pPr/>
              <a:t>16</a:t>
            </a:fld>
            <a:endParaRPr lang="en-US" smtClean="0"/>
          </a:p>
        </p:txBody>
      </p:sp>
      <p:pic>
        <p:nvPicPr>
          <p:cNvPr id="20483" name="Picture 3" descr="\\Srv2\develop.gme\PROJECTS\SLVR_PR\Train\Yaroslavl 2012\Ярославль2012s.jpg"/>
          <p:cNvPicPr>
            <a:picLocks noChangeAspect="1" noChangeArrowheads="1"/>
          </p:cNvPicPr>
          <p:nvPr/>
        </p:nvPicPr>
        <p:blipFill>
          <a:blip r:embed="rId3"/>
          <a:srcRect/>
          <a:stretch>
            <a:fillRect/>
          </a:stretch>
        </p:blipFill>
        <p:spPr bwMode="auto">
          <a:xfrm>
            <a:off x="0" y="0"/>
            <a:ext cx="9185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rPr>
              <a:t>COMPUTER GAMES</a:t>
            </a:r>
          </a:p>
        </p:txBody>
      </p:sp>
      <p:sp>
        <p:nvSpPr>
          <p:cNvPr id="21508" name="Rectangle 8"/>
          <p:cNvSpPr>
            <a:spLocks noChangeArrowheads="1"/>
          </p:cNvSpPr>
          <p:nvPr/>
        </p:nvSpPr>
        <p:spPr bwMode="auto">
          <a:xfrm>
            <a:off x="642938" y="1520825"/>
            <a:ext cx="7929562" cy="4154488"/>
          </a:xfrm>
          <a:prstGeom prst="rect">
            <a:avLst/>
          </a:prstGeom>
          <a:noFill/>
          <a:ln w="12700">
            <a:noFill/>
            <a:miter lim="800000"/>
            <a:headEnd type="none" w="sm" len="sm"/>
            <a:tailEnd type="none" w="sm" len="sm"/>
          </a:ln>
        </p:spPr>
        <p:txBody>
          <a:bodyPr>
            <a:spAutoFit/>
          </a:bodyPr>
          <a:lstStyle/>
          <a:p>
            <a:pPr eaLnBrk="0" hangingPunct="0"/>
            <a:r>
              <a:rPr lang="en-US">
                <a:latin typeface="Verdana" pitchFamily="34" charset="0"/>
              </a:rPr>
              <a:t>   The game development at SoftLab-NSK started in 1995. The first games were made for The Other 90% Technologies</a:t>
            </a:r>
            <a:r>
              <a:rPr lang="ru-RU">
                <a:latin typeface="Verdana" pitchFamily="34" charset="0"/>
              </a:rPr>
              <a:t>, </a:t>
            </a:r>
            <a:r>
              <a:rPr lang="en-US">
                <a:latin typeface="Verdana" pitchFamily="34" charset="0"/>
              </a:rPr>
              <a:t>a US company, and supported</a:t>
            </a:r>
            <a:r>
              <a:rPr lang="ru-RU">
                <a:latin typeface="Verdana" pitchFamily="34" charset="0"/>
              </a:rPr>
              <a:t> </a:t>
            </a:r>
            <a:r>
              <a:rPr lang="en-US">
                <a:latin typeface="Verdana" pitchFamily="34" charset="0"/>
              </a:rPr>
              <a:t>MindDrive technology.</a:t>
            </a:r>
            <a:endParaRPr lang="ru-RU">
              <a:latin typeface="Verdana" pitchFamily="34" charset="0"/>
            </a:endParaRPr>
          </a:p>
          <a:p>
            <a:pPr eaLnBrk="0" hangingPunct="0"/>
            <a:r>
              <a:rPr lang="en-US">
                <a:latin typeface="Verdana" pitchFamily="34" charset="0"/>
              </a:rPr>
              <a:t>  </a:t>
            </a:r>
            <a:r>
              <a:rPr lang="ru-RU">
                <a:latin typeface="Verdana" pitchFamily="34" charset="0"/>
              </a:rPr>
              <a:t> </a:t>
            </a:r>
            <a:r>
              <a:rPr lang="en-US">
                <a:latin typeface="Verdana" pitchFamily="34" charset="0"/>
                <a:cs typeface="Times New Roman" pitchFamily="18" charset="0"/>
              </a:rPr>
              <a:t>SoftLab-NSK </a:t>
            </a:r>
            <a:r>
              <a:rPr lang="en-US">
                <a:latin typeface="Verdana" pitchFamily="34" charset="0"/>
              </a:rPr>
              <a:t>became known as the developer of Hard Truck I</a:t>
            </a:r>
            <a:r>
              <a:rPr lang="ru-RU">
                <a:latin typeface="Verdana" pitchFamily="34" charset="0"/>
              </a:rPr>
              <a:t>, </a:t>
            </a:r>
            <a:r>
              <a:rPr lang="en-US">
                <a:latin typeface="Verdana" pitchFamily="34" charset="0"/>
              </a:rPr>
              <a:t>Hard Truck II (King Of The Road) computer games.</a:t>
            </a:r>
            <a:r>
              <a:rPr lang="ru-RU">
                <a:latin typeface="Verdana" pitchFamily="34" charset="0"/>
              </a:rPr>
              <a:t> </a:t>
            </a:r>
            <a:r>
              <a:rPr lang="en-US">
                <a:latin typeface="Verdana" pitchFamily="34" charset="0"/>
              </a:rPr>
              <a:t>Hard Truck II</a:t>
            </a:r>
            <a:r>
              <a:rPr lang="ru-RU">
                <a:latin typeface="Verdana" pitchFamily="34" charset="0"/>
              </a:rPr>
              <a:t> </a:t>
            </a:r>
            <a:r>
              <a:rPr lang="en-US">
                <a:latin typeface="Verdana" pitchFamily="34" charset="0"/>
              </a:rPr>
              <a:t>is one of </a:t>
            </a:r>
            <a:r>
              <a:rPr lang="en-US" b="1">
                <a:latin typeface="Verdana" pitchFamily="34" charset="0"/>
              </a:rPr>
              <a:t>THE TOP 100 PC GAMES OF THE 21ST CENTURY</a:t>
            </a:r>
            <a:r>
              <a:rPr lang="en-US">
                <a:latin typeface="Verdana" pitchFamily="34" charset="0"/>
              </a:rPr>
              <a:t>, according to</a:t>
            </a:r>
            <a:r>
              <a:rPr lang="ru-RU">
                <a:latin typeface="Verdana" pitchFamily="34" charset="0"/>
              </a:rPr>
              <a:t> </a:t>
            </a:r>
            <a:r>
              <a:rPr lang="en-US" b="1" u="sng">
                <a:latin typeface="Verdana" pitchFamily="34" charset="0"/>
              </a:rPr>
              <a:t>Next</a:t>
            </a:r>
            <a:r>
              <a:rPr lang="ru-RU" b="1" u="sng">
                <a:latin typeface="Verdana" pitchFamily="34" charset="0"/>
              </a:rPr>
              <a:t>-</a:t>
            </a:r>
            <a:r>
              <a:rPr lang="en-US" b="1" u="sng">
                <a:latin typeface="Verdana" pitchFamily="34" charset="0"/>
              </a:rPr>
              <a:t>gen</a:t>
            </a:r>
            <a:r>
              <a:rPr lang="ru-RU" b="1" u="sng">
                <a:latin typeface="Verdana" pitchFamily="34" charset="0"/>
              </a:rPr>
              <a:t>.</a:t>
            </a:r>
            <a:r>
              <a:rPr lang="en-US" b="1" u="sng">
                <a:latin typeface="Verdana" pitchFamily="34" charset="0"/>
              </a:rPr>
              <a:t>biz</a:t>
            </a:r>
            <a:r>
              <a:rPr lang="ru-RU" b="1" u="sng">
                <a:latin typeface="Verdana" pitchFamily="34" charset="0"/>
              </a:rPr>
              <a:t>. </a:t>
            </a:r>
            <a:r>
              <a:rPr lang="en-US">
                <a:latin typeface="Verdana" pitchFamily="34" charset="0"/>
              </a:rPr>
              <a:t>We were the only Russian team in that list</a:t>
            </a:r>
            <a:r>
              <a:rPr lang="ru-RU">
                <a:latin typeface="Verdana" pitchFamily="34" charset="0"/>
              </a:rPr>
              <a:t>.</a:t>
            </a:r>
          </a:p>
          <a:p>
            <a:pPr eaLnBrk="0" hangingPunct="0"/>
            <a:r>
              <a:rPr lang="ru-RU">
                <a:latin typeface="Verdana" pitchFamily="34" charset="0"/>
              </a:rPr>
              <a:t> </a:t>
            </a:r>
            <a:endParaRPr lang="en-US">
              <a:latin typeface="Verdana" pitchFamily="34" charset="0"/>
            </a:endParaRPr>
          </a:p>
        </p:txBody>
      </p:sp>
      <p:sp>
        <p:nvSpPr>
          <p:cNvPr id="21509"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www.rignroll.com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Нижний колонтитул 3"/>
          <p:cNvSpPr>
            <a:spLocks noGrp="1"/>
          </p:cNvSpPr>
          <p:nvPr>
            <p:ph type="ftr" sz="quarter" idx="10"/>
          </p:nvPr>
        </p:nvSpPr>
        <p:spPr>
          <a:noFill/>
        </p:spPr>
        <p:txBody>
          <a:bodyPr/>
          <a:lstStyle/>
          <a:p>
            <a:fld id="{CDCC2A1F-CA55-44CE-BF21-D690F1B16F4C}" type="slidenum">
              <a:rPr lang="en-US" smtClean="0"/>
              <a:pPr/>
              <a:t>18</a:t>
            </a:fld>
            <a:endParaRPr lang="en-US" smtClean="0"/>
          </a:p>
        </p:txBody>
      </p:sp>
      <p:pic>
        <p:nvPicPr>
          <p:cNvPr id="22531" name="Picture 7" descr="E:\Work\Samsung\zakat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Нижний колонтитул 1"/>
          <p:cNvSpPr>
            <a:spLocks noGrp="1"/>
          </p:cNvSpPr>
          <p:nvPr>
            <p:ph type="ftr" sz="quarter" idx="10"/>
          </p:nvPr>
        </p:nvSpPr>
        <p:spPr>
          <a:noFill/>
        </p:spPr>
        <p:txBody>
          <a:bodyPr/>
          <a:lstStyle/>
          <a:p>
            <a:fld id="{2AAF2E7D-DDA5-4E8E-AB47-7C3D818E700C}" type="slidenum">
              <a:rPr lang="en-US" smtClean="0"/>
              <a:pPr/>
              <a:t>19</a:t>
            </a:fld>
            <a:endParaRPr lang="en-US" smtClean="0"/>
          </a:p>
        </p:txBody>
      </p:sp>
      <p:pic>
        <p:nvPicPr>
          <p:cNvPr id="23555" name="Picture 1026" descr="E:\Work\Samsung\ddphoto0127.jpg"/>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txBox="1">
            <a:spLocks noChangeArrowheads="1"/>
          </p:cNvSpPr>
          <p:nvPr/>
        </p:nvSpPr>
        <p:spPr bwMode="auto">
          <a:xfrm>
            <a:off x="714375" y="1257300"/>
            <a:ext cx="7772400" cy="928688"/>
          </a:xfrm>
          <a:prstGeom prst="rect">
            <a:avLst/>
          </a:prstGeom>
          <a:noFill/>
          <a:ln w="9525">
            <a:noFill/>
            <a:miter lim="800000"/>
            <a:headEnd/>
            <a:tailEnd/>
          </a:ln>
        </p:spPr>
        <p:txBody>
          <a:bodyPr lIns="92075" tIns="46038" rIns="92075" bIns="46038" anchor="ctr"/>
          <a:lstStyle/>
          <a:p>
            <a:pPr algn="ctr" eaLnBrk="0" hangingPunct="0"/>
            <a:r>
              <a:rPr lang="en-US" sz="2800">
                <a:latin typeface="Verdana" pitchFamily="34" charset="0"/>
                <a:cs typeface="Tahoma" pitchFamily="34" charset="0"/>
              </a:rPr>
              <a:t>About</a:t>
            </a:r>
            <a:endParaRPr lang="en-US" sz="2800">
              <a:solidFill>
                <a:srgbClr val="CCFFCC"/>
              </a:solidFill>
            </a:endParaRPr>
          </a:p>
        </p:txBody>
      </p:sp>
      <p:sp>
        <p:nvSpPr>
          <p:cNvPr id="6147" name="Rectangle 3"/>
          <p:cNvSpPr txBox="1">
            <a:spLocks noChangeArrowheads="1"/>
          </p:cNvSpPr>
          <p:nvPr/>
        </p:nvSpPr>
        <p:spPr bwMode="auto">
          <a:xfrm>
            <a:off x="785813" y="2200275"/>
            <a:ext cx="7772400" cy="3657600"/>
          </a:xfrm>
          <a:prstGeom prst="rect">
            <a:avLst/>
          </a:prstGeom>
          <a:noFill/>
          <a:ln w="9525">
            <a:noFill/>
            <a:miter lim="800000"/>
            <a:headEnd/>
            <a:tailEnd/>
          </a:ln>
        </p:spPr>
        <p:txBody>
          <a:bodyPr lIns="92075" tIns="46038" rIns="92075" bIns="46038"/>
          <a:lstStyle/>
          <a:p>
            <a:pPr marL="342900" indent="-342900" eaLnBrk="0" hangingPunct="0">
              <a:lnSpc>
                <a:spcPct val="90000"/>
              </a:lnSpc>
              <a:spcBef>
                <a:spcPct val="20000"/>
              </a:spcBef>
              <a:buFontTx/>
              <a:buChar char="•"/>
            </a:pPr>
            <a:r>
              <a:rPr lang="en-US">
                <a:latin typeface="Verdana" pitchFamily="34" charset="0"/>
              </a:rPr>
              <a:t>Created in 1991 and reorganized as JSC in 1997</a:t>
            </a:r>
            <a:endParaRPr lang="ru-RU">
              <a:latin typeface="Verdana" pitchFamily="34" charset="0"/>
            </a:endParaRPr>
          </a:p>
          <a:p>
            <a:pPr marL="342900" indent="-342900" eaLnBrk="0" hangingPunct="0">
              <a:lnSpc>
                <a:spcPct val="90000"/>
              </a:lnSpc>
              <a:spcBef>
                <a:spcPct val="20000"/>
              </a:spcBef>
              <a:buFontTx/>
              <a:buChar char="•"/>
            </a:pPr>
            <a:r>
              <a:rPr lang="en-US">
                <a:latin typeface="Verdana" pitchFamily="34" charset="0"/>
              </a:rPr>
              <a:t>Private company, 12 shareholders</a:t>
            </a:r>
            <a:r>
              <a:rPr lang="ru-RU">
                <a:latin typeface="Verdana" pitchFamily="34" charset="0"/>
              </a:rPr>
              <a:t>  </a:t>
            </a:r>
          </a:p>
          <a:p>
            <a:pPr marL="342900" indent="-342900" eaLnBrk="0" hangingPunct="0">
              <a:lnSpc>
                <a:spcPct val="90000"/>
              </a:lnSpc>
              <a:spcBef>
                <a:spcPct val="20000"/>
              </a:spcBef>
              <a:buFontTx/>
              <a:buChar char="•"/>
            </a:pPr>
            <a:r>
              <a:rPr lang="en-US">
                <a:latin typeface="Verdana" pitchFamily="34" charset="0"/>
              </a:rPr>
              <a:t>About 80 employees</a:t>
            </a:r>
          </a:p>
          <a:p>
            <a:pPr marL="342900" indent="-342900" eaLnBrk="0" hangingPunct="0">
              <a:lnSpc>
                <a:spcPct val="90000"/>
              </a:lnSpc>
              <a:spcBef>
                <a:spcPct val="20000"/>
              </a:spcBef>
              <a:buFontTx/>
              <a:buChar char="•"/>
            </a:pPr>
            <a:r>
              <a:rPr lang="en-US">
                <a:latin typeface="Verdana" pitchFamily="34" charset="0"/>
              </a:rPr>
              <a:t>Areas:</a:t>
            </a:r>
          </a:p>
          <a:p>
            <a:pPr marL="342900" indent="-342900" eaLnBrk="0" hangingPunct="0">
              <a:lnSpc>
                <a:spcPct val="90000"/>
              </a:lnSpc>
              <a:spcBef>
                <a:spcPct val="20000"/>
              </a:spcBef>
            </a:pPr>
            <a:r>
              <a:rPr lang="en-US">
                <a:latin typeface="Verdana" pitchFamily="34" charset="0"/>
              </a:rPr>
              <a:t>	</a:t>
            </a:r>
            <a:r>
              <a:rPr lang="ru-RU">
                <a:latin typeface="Verdana" pitchFamily="34" charset="0"/>
              </a:rPr>
              <a:t>	</a:t>
            </a:r>
            <a:r>
              <a:rPr lang="en-US">
                <a:latin typeface="Verdana" pitchFamily="34" charset="0"/>
              </a:rPr>
              <a:t>Development, implementation and manufacturing of software and software/hardware systems for VR, simulation, multimedia, computer games.</a:t>
            </a:r>
          </a:p>
        </p:txBody>
      </p:sp>
      <p:sp>
        <p:nvSpPr>
          <p:cNvPr id="5" name="Rectangle 2"/>
          <p:cNvSpPr>
            <a:spLocks noGrp="1" noChangeArrowheads="1"/>
          </p:cNvSpPr>
          <p:nvPr>
            <p:ph type="title"/>
          </p:nvPr>
        </p:nvSpPr>
        <p:spPr>
          <a:xfrm>
            <a:off x="684213" y="214313"/>
            <a:ext cx="7772400" cy="1071562"/>
          </a:xfrm>
        </p:spPr>
        <p:txBody>
          <a:bodyPr/>
          <a:lstStyle/>
          <a:p>
            <a:pPr>
              <a:defRPr/>
            </a:pPr>
            <a:r>
              <a:rPr lang="en-US" sz="3600" b="1" dirty="0" smtClean="0">
                <a:solidFill>
                  <a:schemeClr val="tx1"/>
                </a:solidFill>
                <a:latin typeface="Verdana" pitchFamily="34" charset="0"/>
              </a:rPr>
              <a:t>JSC "</a:t>
            </a:r>
            <a:r>
              <a:rPr lang="en-US" sz="3600" b="1" dirty="0" err="1" smtClean="0">
                <a:solidFill>
                  <a:schemeClr val="tx1"/>
                </a:solidFill>
                <a:latin typeface="Verdana" pitchFamily="34" charset="0"/>
              </a:rPr>
              <a:t>SoftLab</a:t>
            </a:r>
            <a:r>
              <a:rPr lang="en-US" sz="3600" b="1" dirty="0" smtClean="0">
                <a:solidFill>
                  <a:schemeClr val="tx1"/>
                </a:solidFill>
                <a:latin typeface="Verdana" pitchFamily="34" charset="0"/>
              </a:rPr>
              <a:t>-NSK"</a:t>
            </a:r>
            <a:endParaRPr lang="en-US" sz="2000" dirty="0" smtClean="0">
              <a:solidFill>
                <a:schemeClr val="tx1"/>
              </a:solidFill>
              <a:effectLst>
                <a:outerShdw blurRad="38100" dist="38100" dir="2700000" algn="tl">
                  <a:srgbClr val="C0C0C0"/>
                </a:outerShdw>
              </a:effectLst>
              <a:latin typeface="Verdana" pitchFamily="34" charset="0"/>
            </a:endParaRPr>
          </a:p>
        </p:txBody>
      </p:sp>
      <p:sp>
        <p:nvSpPr>
          <p:cNvPr id="6149"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rPr>
              <a:t>COMPUTER GAMES</a:t>
            </a:r>
          </a:p>
        </p:txBody>
      </p:sp>
      <p:sp>
        <p:nvSpPr>
          <p:cNvPr id="24580" name="Rectangle 6"/>
          <p:cNvSpPr>
            <a:spLocks noGrp="1" noChangeArrowheads="1"/>
          </p:cNvSpPr>
          <p:nvPr>
            <p:ph type="body" idx="4294967295"/>
          </p:nvPr>
        </p:nvSpPr>
        <p:spPr>
          <a:xfrm>
            <a:off x="211138" y="2389188"/>
            <a:ext cx="8789987" cy="2825750"/>
          </a:xfrm>
        </p:spPr>
        <p:txBody>
          <a:bodyPr/>
          <a:lstStyle/>
          <a:p>
            <a:pPr>
              <a:spcBef>
                <a:spcPct val="0"/>
              </a:spcBef>
              <a:buFontTx/>
              <a:buNone/>
            </a:pPr>
            <a:r>
              <a:rPr lang="en-US" sz="2400" smtClean="0">
                <a:solidFill>
                  <a:schemeClr val="tx1"/>
                </a:solidFill>
                <a:latin typeface="Verdana" pitchFamily="34" charset="0"/>
              </a:rPr>
              <a:t>        Hard Truck II has been sold in more than 2,000,000 copies worldwide, and for several months after the release stayed in the top 20 selling computer entertainment software titles in America (according to NPD TRSTS REPORTS)</a:t>
            </a:r>
          </a:p>
          <a:p>
            <a:pPr>
              <a:spcBef>
                <a:spcPct val="0"/>
              </a:spcBef>
              <a:buFontTx/>
              <a:buNone/>
            </a:pPr>
            <a:r>
              <a:rPr lang="en-US" sz="2400" smtClean="0">
                <a:solidFill>
                  <a:schemeClr val="tx1"/>
                </a:solidFill>
                <a:latin typeface="Verdana" pitchFamily="34" charset="0"/>
              </a:rPr>
              <a:t>       The sales still go on.</a:t>
            </a:r>
            <a:endParaRPr lang="ru-RU" sz="2400" smtClean="0">
              <a:solidFill>
                <a:schemeClr val="tx1"/>
              </a:solidFill>
              <a:latin typeface="Verdana" pitchFamily="34" charset="0"/>
            </a:endParaRPr>
          </a:p>
          <a:p>
            <a:pPr>
              <a:spcBef>
                <a:spcPct val="0"/>
              </a:spcBef>
              <a:buFontTx/>
              <a:buNone/>
            </a:pPr>
            <a:r>
              <a:rPr lang="ru-RU" sz="2400" smtClean="0">
                <a:solidFill>
                  <a:schemeClr val="tx1"/>
                </a:solidFill>
                <a:latin typeface="Verdana" pitchFamily="34" charset="0"/>
              </a:rPr>
              <a:t>		</a:t>
            </a:r>
          </a:p>
        </p:txBody>
      </p:sp>
      <p:sp>
        <p:nvSpPr>
          <p:cNvPr id="24581"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www.rignroll.com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Нижний колонтитул 1"/>
          <p:cNvSpPr>
            <a:spLocks noGrp="1"/>
          </p:cNvSpPr>
          <p:nvPr>
            <p:ph type="ftr" sz="quarter" idx="10"/>
          </p:nvPr>
        </p:nvSpPr>
        <p:spPr>
          <a:noFill/>
        </p:spPr>
        <p:txBody>
          <a:bodyPr/>
          <a:lstStyle/>
          <a:p>
            <a:fld id="{FAE7015F-8500-4635-9BA7-656B17DDA5DD}" type="slidenum">
              <a:rPr lang="en-US" smtClean="0"/>
              <a:pPr/>
              <a:t>21</a:t>
            </a:fld>
            <a:endParaRPr lang="en-US" smtClean="0"/>
          </a:p>
        </p:txBody>
      </p:sp>
      <p:pic>
        <p:nvPicPr>
          <p:cNvPr id="25603"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ea typeface="+mj-ea"/>
                <a:cs typeface="+mj-cs"/>
              </a:rPr>
              <a:t>COMPUTER GAMES</a:t>
            </a:r>
          </a:p>
        </p:txBody>
      </p:sp>
      <p:sp>
        <p:nvSpPr>
          <p:cNvPr id="26628" name="Rectangle 6"/>
          <p:cNvSpPr>
            <a:spLocks noGrp="1" noChangeArrowheads="1"/>
          </p:cNvSpPr>
          <p:nvPr>
            <p:ph type="body" idx="4294967295"/>
          </p:nvPr>
        </p:nvSpPr>
        <p:spPr>
          <a:xfrm>
            <a:off x="428625" y="1652588"/>
            <a:ext cx="8064500" cy="4248150"/>
          </a:xfrm>
        </p:spPr>
        <p:txBody>
          <a:bodyPr/>
          <a:lstStyle/>
          <a:p>
            <a:pPr>
              <a:lnSpc>
                <a:spcPct val="80000"/>
              </a:lnSpc>
              <a:buFontTx/>
              <a:buNone/>
            </a:pPr>
            <a:r>
              <a:rPr lang="ru-RU" sz="2400" smtClean="0">
                <a:solidFill>
                  <a:schemeClr val="tx1"/>
                </a:solidFill>
                <a:latin typeface="Verdana" pitchFamily="34" charset="0"/>
              </a:rPr>
              <a:t>		</a:t>
            </a:r>
            <a:r>
              <a:rPr lang="en-US" sz="2400" smtClean="0">
                <a:solidFill>
                  <a:schemeClr val="tx1"/>
                </a:solidFill>
                <a:latin typeface="Verdana" pitchFamily="34" charset="0"/>
              </a:rPr>
              <a:t>In Q4 2009 the sequel was released. The title is </a:t>
            </a:r>
            <a:r>
              <a:rPr lang="ru-RU" sz="2400" smtClean="0">
                <a:solidFill>
                  <a:schemeClr val="tx1"/>
                </a:solidFill>
                <a:latin typeface="Verdana" pitchFamily="34" charset="0"/>
              </a:rPr>
              <a:t>«Дальнобойщики 3»</a:t>
            </a:r>
            <a:r>
              <a:rPr lang="en-US" sz="2400" smtClean="0">
                <a:solidFill>
                  <a:schemeClr val="tx1"/>
                </a:solidFill>
                <a:latin typeface="Verdana" pitchFamily="34" charset="0"/>
              </a:rPr>
              <a:t> for the Russian market and “Rig’n’Roll” for US market.</a:t>
            </a:r>
            <a:endParaRPr lang="ru-RU" sz="2400" smtClean="0">
              <a:solidFill>
                <a:schemeClr val="tx1"/>
              </a:solidFill>
              <a:latin typeface="Verdana" pitchFamily="34" charset="0"/>
            </a:endParaRPr>
          </a:p>
          <a:p>
            <a:pPr>
              <a:lnSpc>
                <a:spcPct val="80000"/>
              </a:lnSpc>
              <a:buFontTx/>
              <a:buNone/>
            </a:pPr>
            <a:endParaRPr lang="ru-RU" sz="2400" smtClean="0">
              <a:solidFill>
                <a:schemeClr val="tx1"/>
              </a:solidFill>
              <a:latin typeface="Verdana" pitchFamily="34" charset="0"/>
            </a:endParaRPr>
          </a:p>
          <a:p>
            <a:pPr>
              <a:lnSpc>
                <a:spcPct val="80000"/>
              </a:lnSpc>
              <a:buFontTx/>
              <a:buNone/>
            </a:pPr>
            <a:r>
              <a:rPr lang="ru-RU" sz="2400" smtClean="0">
                <a:solidFill>
                  <a:schemeClr val="tx1"/>
                </a:solidFill>
                <a:latin typeface="Verdana" pitchFamily="34" charset="0"/>
              </a:rPr>
              <a:t>		</a:t>
            </a:r>
            <a:r>
              <a:rPr lang="en-US" sz="2400" smtClean="0">
                <a:solidFill>
                  <a:schemeClr val="tx1"/>
                </a:solidFill>
                <a:latin typeface="Verdana" pitchFamily="34" charset="0"/>
              </a:rPr>
              <a:t>There are more than 2000 kilometers of California roads in the game. The game is a combination of truck racing, simulation and economic strategy.</a:t>
            </a:r>
          </a:p>
          <a:p>
            <a:pPr>
              <a:lnSpc>
                <a:spcPct val="80000"/>
              </a:lnSpc>
              <a:buFontTx/>
              <a:buNone/>
            </a:pPr>
            <a:endParaRPr lang="en-US" sz="2400" smtClean="0">
              <a:solidFill>
                <a:schemeClr val="tx1"/>
              </a:solidFill>
              <a:latin typeface="Verdana" pitchFamily="34" charset="0"/>
            </a:endParaRPr>
          </a:p>
          <a:p>
            <a:pPr>
              <a:lnSpc>
                <a:spcPct val="80000"/>
              </a:lnSpc>
              <a:buFontTx/>
              <a:buNone/>
            </a:pPr>
            <a:r>
              <a:rPr lang="en-US" sz="2400" smtClean="0">
                <a:solidFill>
                  <a:schemeClr val="tx1"/>
                </a:solidFill>
                <a:latin typeface="Verdana" pitchFamily="34" charset="0"/>
              </a:rPr>
              <a:t>		The US and European releases are scheduled for Q3 2010.</a:t>
            </a:r>
          </a:p>
          <a:p>
            <a:pPr>
              <a:lnSpc>
                <a:spcPct val="80000"/>
              </a:lnSpc>
              <a:buFontTx/>
              <a:buNone/>
            </a:pPr>
            <a:r>
              <a:rPr lang="ru-RU" sz="2400" b="1" smtClean="0">
                <a:solidFill>
                  <a:schemeClr val="tx1"/>
                </a:solidFill>
                <a:latin typeface="Verdana" pitchFamily="34" charset="0"/>
              </a:rPr>
              <a:t> </a:t>
            </a:r>
            <a:endParaRPr lang="en-US" sz="2400" smtClean="0">
              <a:solidFill>
                <a:schemeClr val="tx1"/>
              </a:solidFill>
              <a:latin typeface="Verdana" pitchFamily="34" charset="0"/>
            </a:endParaRPr>
          </a:p>
        </p:txBody>
      </p:sp>
      <p:sp>
        <p:nvSpPr>
          <p:cNvPr id="26629"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www.rignroll.com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Нижний колонтитул 1"/>
          <p:cNvSpPr>
            <a:spLocks noGrp="1"/>
          </p:cNvSpPr>
          <p:nvPr>
            <p:ph type="ftr" sz="quarter" idx="10"/>
          </p:nvPr>
        </p:nvSpPr>
        <p:spPr>
          <a:noFill/>
        </p:spPr>
        <p:txBody>
          <a:bodyPr/>
          <a:lstStyle/>
          <a:p>
            <a:fld id="{1E82767C-D8B0-4817-8534-2FB2F77C2745}" type="slidenum">
              <a:rPr lang="en-US" smtClean="0"/>
              <a:pPr/>
              <a:t>23</a:t>
            </a:fld>
            <a:endParaRPr lang="en-US" smtClean="0"/>
          </a:p>
        </p:txBody>
      </p:sp>
      <p:pic>
        <p:nvPicPr>
          <p:cNvPr id="27651" name="Picture 4" descr="C:\Documents and Settings\bel\Desktop\RNR_200704_4farfar_01.jpg"/>
          <p:cNvPicPr>
            <a:picLocks noChangeAspect="1" noChangeArrowheads="1"/>
          </p:cNvPicPr>
          <p:nvPr/>
        </p:nvPicPr>
        <p:blipFill>
          <a:blip r:embed="rId3"/>
          <a:srcRect/>
          <a:stretch>
            <a:fillRect/>
          </a:stretch>
        </p:blipFill>
        <p:spPr bwMode="auto">
          <a:xfrm>
            <a:off x="0" y="0"/>
            <a:ext cx="9286875" cy="696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ижний колонтитул 3"/>
          <p:cNvSpPr>
            <a:spLocks noGrp="1"/>
          </p:cNvSpPr>
          <p:nvPr>
            <p:ph type="ftr" sz="quarter" idx="10"/>
          </p:nvPr>
        </p:nvSpPr>
        <p:spPr>
          <a:noFill/>
        </p:spPr>
        <p:txBody>
          <a:bodyPr/>
          <a:lstStyle/>
          <a:p>
            <a:fld id="{AE4C33F5-74A2-49EA-94A1-EE995153A96C}" type="slidenum">
              <a:rPr lang="en-US" smtClean="0"/>
              <a:pPr/>
              <a:t>24</a:t>
            </a:fld>
            <a:endParaRPr lang="en-US" smtClean="0"/>
          </a:p>
        </p:txBody>
      </p:sp>
      <p:sp>
        <p:nvSpPr>
          <p:cNvPr id="28675" name="Rectangle 4"/>
          <p:cNvSpPr>
            <a:spLocks noChangeArrowheads="1"/>
          </p:cNvSpPr>
          <p:nvPr/>
        </p:nvSpPr>
        <p:spPr bwMode="auto">
          <a:xfrm>
            <a:off x="0" y="2500313"/>
            <a:ext cx="9144000" cy="639762"/>
          </a:xfrm>
          <a:prstGeom prst="rect">
            <a:avLst/>
          </a:prstGeom>
          <a:noFill/>
          <a:ln w="9525">
            <a:noFill/>
            <a:miter lim="800000"/>
            <a:headEnd/>
            <a:tailEnd/>
          </a:ln>
        </p:spPr>
        <p:txBody>
          <a:bodyPr lIns="92075" tIns="46038" rIns="92075" bIns="46038">
            <a:spAutoFit/>
          </a:bodyPr>
          <a:lstStyle/>
          <a:p>
            <a:pPr eaLnBrk="0" hangingPunct="0"/>
            <a:r>
              <a:rPr lang="en-US" sz="1200"/>
              <a:t> </a:t>
            </a:r>
          </a:p>
          <a:p>
            <a:pPr eaLnBrk="0" hangingPunct="0"/>
            <a:endParaRPr lang="en-US" sz="1200"/>
          </a:p>
        </p:txBody>
      </p:sp>
      <p:pic>
        <p:nvPicPr>
          <p:cNvPr id="28676" name="Picture 6" descr="SLVR_RnR_screen0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Нижний колонтитул 3"/>
          <p:cNvSpPr>
            <a:spLocks noGrp="1"/>
          </p:cNvSpPr>
          <p:nvPr>
            <p:ph type="ftr" sz="quarter" idx="10"/>
          </p:nvPr>
        </p:nvSpPr>
        <p:spPr>
          <a:noFill/>
        </p:spPr>
        <p:txBody>
          <a:bodyPr/>
          <a:lstStyle/>
          <a:p>
            <a:fld id="{64E83CC9-B031-4E62-BDDC-EF26FD818B07}" type="slidenum">
              <a:rPr lang="en-US" smtClean="0"/>
              <a:pPr/>
              <a:t>25</a:t>
            </a:fld>
            <a:endParaRPr lang="en-US" smtClean="0"/>
          </a:p>
        </p:txBody>
      </p:sp>
      <p:sp>
        <p:nvSpPr>
          <p:cNvPr id="29699" name="Rectangle 7"/>
          <p:cNvSpPr>
            <a:spLocks noGrp="1" noChangeArrowheads="1"/>
          </p:cNvSpPr>
          <p:nvPr>
            <p:ph type="body" idx="1"/>
          </p:nvPr>
        </p:nvSpPr>
        <p:spPr/>
        <p:txBody>
          <a:bodyPr/>
          <a:lstStyle/>
          <a:p>
            <a:endParaRPr lang="ru-RU" smtClean="0"/>
          </a:p>
        </p:txBody>
      </p:sp>
      <p:pic>
        <p:nvPicPr>
          <p:cNvPr id="29700" name="Picture 6" descr="SLVR_RnR_screen0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Нижний колонтитул 3"/>
          <p:cNvSpPr>
            <a:spLocks noGrp="1"/>
          </p:cNvSpPr>
          <p:nvPr>
            <p:ph type="ftr" sz="quarter" idx="10"/>
          </p:nvPr>
        </p:nvSpPr>
        <p:spPr>
          <a:noFill/>
        </p:spPr>
        <p:txBody>
          <a:bodyPr/>
          <a:lstStyle/>
          <a:p>
            <a:fld id="{4105AE0B-8046-49FF-B483-D49A8EBC3487}" type="slidenum">
              <a:rPr lang="en-US" smtClean="0"/>
              <a:pPr/>
              <a:t>26</a:t>
            </a:fld>
            <a:endParaRPr lang="en-US" smtClean="0"/>
          </a:p>
        </p:txBody>
      </p:sp>
      <p:pic>
        <p:nvPicPr>
          <p:cNvPr id="30723" name="Picture 5" descr="SLVR_RnR_screen0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LVR_RnR_screen0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LVR_RnR_screen03"/>
          <p:cNvPicPr>
            <a:picLocks noChangeAspect="1" noChangeArrowheads="1"/>
          </p:cNvPicPr>
          <p:nvPr/>
        </p:nvPicPr>
        <p:blipFill>
          <a:blip r:embed="rId2"/>
          <a:srcRect/>
          <a:stretch>
            <a:fillRect/>
          </a:stretch>
        </p:blipFill>
        <p:spPr bwMode="auto">
          <a:xfrm>
            <a:off x="0"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3795" name="Rectangle 2"/>
          <p:cNvSpPr txBox="1">
            <a:spLocks noChangeArrowheads="1"/>
          </p:cNvSpPr>
          <p:nvPr/>
        </p:nvSpPr>
        <p:spPr bwMode="auto">
          <a:xfrm>
            <a:off x="684213" y="260350"/>
            <a:ext cx="7559675" cy="1014413"/>
          </a:xfrm>
          <a:prstGeom prst="rect">
            <a:avLst/>
          </a:prstGeom>
          <a:noFill/>
          <a:ln w="9525">
            <a:noFill/>
            <a:miter lim="800000"/>
            <a:headEnd/>
            <a:tailEnd/>
          </a:ln>
        </p:spPr>
        <p:txBody>
          <a:bodyPr/>
          <a:lstStyle/>
          <a:p>
            <a:r>
              <a:rPr lang="en-US" b="1">
                <a:latin typeface="Verdana" pitchFamily="34" charset="0"/>
              </a:rPr>
              <a:t>Virtual Reality:</a:t>
            </a:r>
          </a:p>
          <a:p>
            <a:r>
              <a:rPr lang="en-US">
                <a:latin typeface="Verdana" pitchFamily="34" charset="0"/>
              </a:rPr>
              <a:t>Games for mobile phones.  “Drive a Ball“</a:t>
            </a:r>
            <a:endParaRPr lang="ru-RU">
              <a:latin typeface="Verdana" pitchFamily="34" charset="0"/>
            </a:endParaRPr>
          </a:p>
        </p:txBody>
      </p:sp>
      <p:sp>
        <p:nvSpPr>
          <p:cNvPr id="33796"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pic>
        <p:nvPicPr>
          <p:cNvPr id="33797" name="Picture 2" descr="\\Srv2\develop.gme\PROJECTS\Casual Games\!Drive a Ball\ScreenShots\DriveABall_Screenshots2011nov14nosh\sh2.jpg"/>
          <p:cNvPicPr>
            <a:picLocks noChangeAspect="1" noChangeArrowheads="1"/>
          </p:cNvPicPr>
          <p:nvPr/>
        </p:nvPicPr>
        <p:blipFill>
          <a:blip r:embed="rId4"/>
          <a:srcRect/>
          <a:stretch>
            <a:fillRect/>
          </a:stretch>
        </p:blipFill>
        <p:spPr bwMode="auto">
          <a:xfrm>
            <a:off x="755650" y="1370013"/>
            <a:ext cx="7691438" cy="4624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4" descr="SL_back_Structur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a:spLocks noGrp="1" noChangeArrowheads="1"/>
          </p:cNvSpPr>
          <p:nvPr>
            <p:ph type="title"/>
          </p:nvPr>
        </p:nvSpPr>
        <p:spPr>
          <a:xfrm>
            <a:off x="684213" y="214313"/>
            <a:ext cx="7772400" cy="1071562"/>
          </a:xfrm>
        </p:spPr>
        <p:txBody>
          <a:bodyPr/>
          <a:lstStyle/>
          <a:p>
            <a:pPr>
              <a:defRPr/>
            </a:pPr>
            <a:r>
              <a:rPr lang="en-US" sz="3600" b="1" dirty="0" smtClean="0">
                <a:solidFill>
                  <a:schemeClr val="tx1"/>
                </a:solidFill>
                <a:latin typeface="Verdana" pitchFamily="34" charset="0"/>
              </a:rPr>
              <a:t>JSC "</a:t>
            </a:r>
            <a:r>
              <a:rPr lang="en-US" sz="3600" b="1" dirty="0" err="1" smtClean="0">
                <a:solidFill>
                  <a:schemeClr val="tx1"/>
                </a:solidFill>
                <a:latin typeface="Verdana" pitchFamily="34" charset="0"/>
              </a:rPr>
              <a:t>SoftLab</a:t>
            </a:r>
            <a:r>
              <a:rPr lang="en-US" sz="3600" b="1" dirty="0" smtClean="0">
                <a:solidFill>
                  <a:schemeClr val="tx1"/>
                </a:solidFill>
                <a:latin typeface="Verdana" pitchFamily="34" charset="0"/>
              </a:rPr>
              <a:t>-NSK"</a:t>
            </a:r>
            <a:endParaRPr lang="en-US" sz="2000" dirty="0" smtClean="0">
              <a:solidFill>
                <a:schemeClr val="tx1"/>
              </a:solidFill>
              <a:effectLst>
                <a:outerShdw blurRad="38100" dist="38100" dir="2700000" algn="tl">
                  <a:srgbClr val="C0C0C0"/>
                </a:outerShdw>
              </a:effectLst>
              <a:latin typeface="Verdana" pitchFamily="34" charset="0"/>
            </a:endParaRPr>
          </a:p>
        </p:txBody>
      </p:sp>
      <p:sp>
        <p:nvSpPr>
          <p:cNvPr id="7172" name="Text Box 60"/>
          <p:cNvSpPr txBox="1">
            <a:spLocks noChangeArrowheads="1"/>
          </p:cNvSpPr>
          <p:nvPr/>
        </p:nvSpPr>
        <p:spPr bwMode="auto">
          <a:xfrm>
            <a:off x="3203575" y="1484313"/>
            <a:ext cx="2835275" cy="3968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000">
                <a:solidFill>
                  <a:srgbClr val="003300"/>
                </a:solidFill>
                <a:latin typeface="Verdana" pitchFamily="34" charset="0"/>
              </a:rPr>
              <a:t>General Director</a:t>
            </a:r>
          </a:p>
        </p:txBody>
      </p:sp>
      <p:sp>
        <p:nvSpPr>
          <p:cNvPr id="7173" name="Text Box 60"/>
          <p:cNvSpPr txBox="1">
            <a:spLocks noChangeArrowheads="1"/>
          </p:cNvSpPr>
          <p:nvPr/>
        </p:nvSpPr>
        <p:spPr bwMode="auto">
          <a:xfrm>
            <a:off x="3143250" y="2814638"/>
            <a:ext cx="2835275" cy="40005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000">
                <a:solidFill>
                  <a:srgbClr val="003300"/>
                </a:solidFill>
                <a:latin typeface="Verdana" pitchFamily="34" charset="0"/>
              </a:rPr>
              <a:t>Head office</a:t>
            </a:r>
          </a:p>
        </p:txBody>
      </p:sp>
      <p:sp>
        <p:nvSpPr>
          <p:cNvPr id="7174" name="Text Box 60"/>
          <p:cNvSpPr txBox="1">
            <a:spLocks noChangeArrowheads="1"/>
          </p:cNvSpPr>
          <p:nvPr/>
        </p:nvSpPr>
        <p:spPr bwMode="auto">
          <a:xfrm>
            <a:off x="611188" y="3860800"/>
            <a:ext cx="2786062" cy="3968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000">
                <a:solidFill>
                  <a:srgbClr val="003300"/>
                </a:solidFill>
                <a:latin typeface="Verdana" pitchFamily="34" charset="0"/>
              </a:rPr>
              <a:t>Head of department</a:t>
            </a:r>
          </a:p>
        </p:txBody>
      </p:sp>
      <p:sp>
        <p:nvSpPr>
          <p:cNvPr id="7175" name="Text Box 63"/>
          <p:cNvSpPr txBox="1">
            <a:spLocks noChangeArrowheads="1"/>
          </p:cNvSpPr>
          <p:nvPr/>
        </p:nvSpPr>
        <p:spPr bwMode="auto">
          <a:xfrm>
            <a:off x="714375" y="5000625"/>
            <a:ext cx="2514600" cy="708025"/>
          </a:xfrm>
          <a:prstGeom prst="rect">
            <a:avLst/>
          </a:prstGeom>
          <a:noFill/>
          <a:ln w="12700">
            <a:noFill/>
            <a:miter lim="800000"/>
            <a:headEnd type="none" w="sm" len="sm"/>
            <a:tailEnd type="none" w="sm" len="sm"/>
          </a:ln>
        </p:spPr>
        <p:txBody>
          <a:bodyPr>
            <a:spAutoFit/>
          </a:bodyPr>
          <a:lstStyle/>
          <a:p>
            <a:pPr algn="ctr" eaLnBrk="0" hangingPunct="0"/>
            <a:r>
              <a:rPr lang="en-US" sz="2000">
                <a:solidFill>
                  <a:srgbClr val="003300"/>
                </a:solidFill>
                <a:latin typeface="Verdana" pitchFamily="34" charset="0"/>
              </a:rPr>
              <a:t>Virtual Reality </a:t>
            </a:r>
          </a:p>
          <a:p>
            <a:pPr algn="ctr" eaLnBrk="0" hangingPunct="0"/>
            <a:r>
              <a:rPr lang="en-US" sz="2000">
                <a:solidFill>
                  <a:srgbClr val="003300"/>
                </a:solidFill>
                <a:latin typeface="Verdana" pitchFamily="34" charset="0"/>
              </a:rPr>
              <a:t>department</a:t>
            </a:r>
          </a:p>
        </p:txBody>
      </p:sp>
      <p:sp>
        <p:nvSpPr>
          <p:cNvPr id="7176" name="Text Box 60"/>
          <p:cNvSpPr txBox="1">
            <a:spLocks noChangeArrowheads="1"/>
          </p:cNvSpPr>
          <p:nvPr/>
        </p:nvSpPr>
        <p:spPr bwMode="auto">
          <a:xfrm>
            <a:off x="5795963" y="3860800"/>
            <a:ext cx="2786062" cy="3968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000">
                <a:solidFill>
                  <a:srgbClr val="003300"/>
                </a:solidFill>
                <a:latin typeface="Verdana" pitchFamily="34" charset="0"/>
              </a:rPr>
              <a:t>Head of department</a:t>
            </a:r>
          </a:p>
        </p:txBody>
      </p:sp>
      <p:sp>
        <p:nvSpPr>
          <p:cNvPr id="7177" name="Text Box 63"/>
          <p:cNvSpPr txBox="1">
            <a:spLocks noChangeArrowheads="1"/>
          </p:cNvSpPr>
          <p:nvPr/>
        </p:nvSpPr>
        <p:spPr bwMode="auto">
          <a:xfrm>
            <a:off x="5915025" y="5006975"/>
            <a:ext cx="2514600" cy="708025"/>
          </a:xfrm>
          <a:prstGeom prst="rect">
            <a:avLst/>
          </a:prstGeom>
          <a:noFill/>
          <a:ln w="12700">
            <a:noFill/>
            <a:miter lim="800000"/>
            <a:headEnd type="none" w="sm" len="sm"/>
            <a:tailEnd type="none" w="sm" len="sm"/>
          </a:ln>
        </p:spPr>
        <p:txBody>
          <a:bodyPr>
            <a:spAutoFit/>
          </a:bodyPr>
          <a:lstStyle/>
          <a:p>
            <a:pPr algn="ctr" eaLnBrk="0" hangingPunct="0"/>
            <a:r>
              <a:rPr lang="en-US" sz="2000">
                <a:solidFill>
                  <a:srgbClr val="003300"/>
                </a:solidFill>
                <a:latin typeface="Verdana" pitchFamily="34" charset="0"/>
              </a:rPr>
              <a:t>Multimedia department</a:t>
            </a:r>
          </a:p>
        </p:txBody>
      </p:sp>
      <p:sp>
        <p:nvSpPr>
          <p:cNvPr id="7178"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2800" b="1" dirty="0">
                <a:latin typeface="Verdana" pitchFamily="34" charset="0"/>
              </a:rPr>
              <a:t>E-learning &amp; Virtual Communications</a:t>
            </a:r>
            <a:endParaRPr lang="en-US" sz="2800" b="1" kern="0" dirty="0">
              <a:latin typeface="Verdana" pitchFamily="34" charset="0"/>
              <a:ea typeface="+mj-ea"/>
              <a:cs typeface="+mj-cs"/>
            </a:endParaRPr>
          </a:p>
        </p:txBody>
      </p:sp>
      <p:sp>
        <p:nvSpPr>
          <p:cNvPr id="34820" name="Rectangle 6"/>
          <p:cNvSpPr>
            <a:spLocks noGrp="1" noChangeArrowheads="1"/>
          </p:cNvSpPr>
          <p:nvPr>
            <p:ph type="body" sz="half" idx="2"/>
          </p:nvPr>
        </p:nvSpPr>
        <p:spPr>
          <a:xfrm>
            <a:off x="4140200" y="2205038"/>
            <a:ext cx="5003800" cy="4114800"/>
          </a:xfrm>
        </p:spPr>
        <p:txBody>
          <a:bodyPr/>
          <a:lstStyle/>
          <a:p>
            <a:pPr>
              <a:lnSpc>
                <a:spcPct val="80000"/>
              </a:lnSpc>
              <a:buFontTx/>
              <a:buNone/>
            </a:pPr>
            <a:r>
              <a:rPr lang="ru-RU" sz="2400" smtClean="0">
                <a:solidFill>
                  <a:schemeClr val="tx1"/>
                </a:solidFill>
                <a:latin typeface="Verdana" pitchFamily="34" charset="0"/>
              </a:rPr>
              <a:t>		</a:t>
            </a:r>
            <a:endParaRPr lang="en-US" sz="2400" smtClean="0">
              <a:solidFill>
                <a:schemeClr val="tx1"/>
              </a:solidFill>
              <a:latin typeface="Verdana" pitchFamily="34" charset="0"/>
            </a:endParaRPr>
          </a:p>
          <a:p>
            <a:pPr>
              <a:lnSpc>
                <a:spcPct val="80000"/>
              </a:lnSpc>
              <a:buFontTx/>
              <a:buNone/>
            </a:pPr>
            <a:r>
              <a:rPr lang="en-US" sz="2400" smtClean="0">
                <a:solidFill>
                  <a:schemeClr val="tx1"/>
                </a:solidFill>
                <a:latin typeface="Verdana" pitchFamily="34" charset="0"/>
              </a:rPr>
              <a:t>	</a:t>
            </a:r>
            <a:r>
              <a:rPr lang="en-US" sz="2000" smtClean="0">
                <a:solidFill>
                  <a:schemeClr val="tx1"/>
                </a:solidFill>
                <a:latin typeface="Verdana" pitchFamily="34" charset="0"/>
                <a:ea typeface="Verdana" pitchFamily="34" charset="0"/>
                <a:cs typeface="Verdana" pitchFamily="34" charset="0"/>
              </a:rPr>
              <a:t>We develop VR-based distance education and online communication systems, to enable geographically distant users - tutors, students, corporate staff, to attend the classes in virtual environment, thus taking  distant education to a whole new level where it approaches the traditional education in quality.</a:t>
            </a:r>
            <a:endParaRPr lang="ru-RU" sz="2000" smtClean="0">
              <a:solidFill>
                <a:schemeClr val="tx1"/>
              </a:solidFill>
              <a:latin typeface="Verdana" pitchFamily="34" charset="0"/>
              <a:ea typeface="Verdana" pitchFamily="34" charset="0"/>
              <a:cs typeface="Verdana" pitchFamily="34" charset="0"/>
            </a:endParaRPr>
          </a:p>
          <a:p>
            <a:pPr>
              <a:lnSpc>
                <a:spcPct val="80000"/>
              </a:lnSpc>
              <a:buFontTx/>
              <a:buNone/>
            </a:pPr>
            <a:endParaRPr lang="en-US" sz="2400" smtClean="0">
              <a:solidFill>
                <a:schemeClr val="tx1"/>
              </a:solidFill>
              <a:latin typeface="Verdana" pitchFamily="34" charset="0"/>
              <a:ea typeface="Verdana" pitchFamily="34" charset="0"/>
              <a:cs typeface="Verdana" pitchFamily="34" charset="0"/>
            </a:endParaRPr>
          </a:p>
        </p:txBody>
      </p:sp>
      <p:sp>
        <p:nvSpPr>
          <p:cNvPr id="34821"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pic>
        <p:nvPicPr>
          <p:cNvPr id="34822" name="Содержимое 3" descr="Avatars.jpg"/>
          <p:cNvPicPr>
            <a:picLocks noGrp="1" noChangeAspect="1"/>
          </p:cNvPicPr>
          <p:nvPr>
            <p:ph type="clipArt" sz="half" idx="1"/>
          </p:nvPr>
        </p:nvPicPr>
        <p:blipFill>
          <a:blip r:embed="rId4"/>
          <a:srcRect/>
          <a:stretch>
            <a:fillRect/>
          </a:stretch>
        </p:blipFill>
        <p:spPr>
          <a:xfrm>
            <a:off x="609600" y="2565400"/>
            <a:ext cx="3808413" cy="251936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2800" b="1" dirty="0">
                <a:latin typeface="Verdana" pitchFamily="34" charset="0"/>
              </a:rPr>
              <a:t>E-learning &amp; Virtual Communications</a:t>
            </a:r>
            <a:endParaRPr lang="en-US" sz="2800" b="1" kern="0" dirty="0">
              <a:latin typeface="Verdana" pitchFamily="34" charset="0"/>
              <a:ea typeface="+mj-ea"/>
              <a:cs typeface="+mj-cs"/>
            </a:endParaRPr>
          </a:p>
        </p:txBody>
      </p:sp>
      <p:sp>
        <p:nvSpPr>
          <p:cNvPr id="35844" name="Rectangle 6"/>
          <p:cNvSpPr>
            <a:spLocks noGrp="1" noChangeArrowheads="1"/>
          </p:cNvSpPr>
          <p:nvPr>
            <p:ph type="body" sz="half" idx="2"/>
          </p:nvPr>
        </p:nvSpPr>
        <p:spPr>
          <a:xfrm>
            <a:off x="4572000" y="1905000"/>
            <a:ext cx="4572000" cy="4114800"/>
          </a:xfrm>
        </p:spPr>
        <p:txBody>
          <a:bodyPr/>
          <a:lstStyle/>
          <a:p>
            <a:pPr>
              <a:lnSpc>
                <a:spcPct val="80000"/>
              </a:lnSpc>
              <a:buFontTx/>
              <a:buNone/>
            </a:pPr>
            <a:r>
              <a:rPr lang="ru-RU" sz="2400" smtClean="0">
                <a:solidFill>
                  <a:schemeClr val="tx1"/>
                </a:solidFill>
                <a:latin typeface="Verdana" pitchFamily="34" charset="0"/>
              </a:rPr>
              <a:t>		</a:t>
            </a:r>
            <a:endParaRPr lang="en-US" sz="2400" smtClean="0">
              <a:solidFill>
                <a:schemeClr val="tx1"/>
              </a:solidFill>
              <a:latin typeface="Verdana" pitchFamily="34" charset="0"/>
            </a:endParaRPr>
          </a:p>
          <a:p>
            <a:pPr>
              <a:buFontTx/>
              <a:buNone/>
            </a:pPr>
            <a:r>
              <a:rPr lang="en-US" sz="2400" smtClean="0">
                <a:solidFill>
                  <a:schemeClr val="tx1"/>
                </a:solidFill>
                <a:latin typeface="Verdana" pitchFamily="34" charset="0"/>
              </a:rPr>
              <a:t>	</a:t>
            </a:r>
            <a:r>
              <a:rPr lang="en-US" sz="2000" smtClean="0">
                <a:solidFill>
                  <a:schemeClr val="tx1"/>
                </a:solidFill>
                <a:latin typeface="Verdana" pitchFamily="34" charset="0"/>
                <a:ea typeface="Verdana" pitchFamily="34" charset="0"/>
                <a:cs typeface="Verdana" pitchFamily="34" charset="0"/>
              </a:rPr>
              <a:t>The participants of a virtual meeting are represented by their custom 3D avatars and are able to move, converse with each other, gesticulate and interact with objects in the virtual world.</a:t>
            </a:r>
          </a:p>
        </p:txBody>
      </p:sp>
      <p:sp>
        <p:nvSpPr>
          <p:cNvPr id="35845"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pic>
        <p:nvPicPr>
          <p:cNvPr id="35846" name="Рисунок 5" descr="3VOS.jpg"/>
          <p:cNvPicPr>
            <a:picLocks noGrp="1" noChangeAspect="1"/>
          </p:cNvPicPr>
          <p:nvPr>
            <p:ph type="clipArt" sz="half" idx="1"/>
          </p:nvPr>
        </p:nvPicPr>
        <p:blipFill>
          <a:blip r:embed="rId4"/>
          <a:srcRect/>
          <a:stretch>
            <a:fillRect/>
          </a:stretch>
        </p:blipFill>
        <p:spPr>
          <a:xfrm>
            <a:off x="611188" y="2420938"/>
            <a:ext cx="4191000" cy="252095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2800" b="1" dirty="0">
                <a:latin typeface="Verdana" pitchFamily="34" charset="0"/>
              </a:rPr>
              <a:t>E-learning &amp; Virtual Communications</a:t>
            </a:r>
            <a:endParaRPr lang="en-US" sz="2800" b="1" kern="0" dirty="0">
              <a:latin typeface="Verdana" pitchFamily="34" charset="0"/>
              <a:ea typeface="+mj-ea"/>
              <a:cs typeface="+mj-cs"/>
            </a:endParaRPr>
          </a:p>
        </p:txBody>
      </p:sp>
      <p:sp>
        <p:nvSpPr>
          <p:cNvPr id="36868" name="Rectangle 3"/>
          <p:cNvSpPr>
            <a:spLocks noChangeArrowheads="1"/>
          </p:cNvSpPr>
          <p:nvPr/>
        </p:nvSpPr>
        <p:spPr bwMode="auto">
          <a:xfrm>
            <a:off x="6034088" y="6272213"/>
            <a:ext cx="3109912" cy="708025"/>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a:p>
            <a:endParaRPr lang="en-US" sz="2000">
              <a:latin typeface="Verdana" pitchFamily="34" charset="0"/>
            </a:endParaRPr>
          </a:p>
        </p:txBody>
      </p:sp>
      <p:pic>
        <p:nvPicPr>
          <p:cNvPr id="36869" name="Picture 26" descr="II - 2.png"/>
          <p:cNvPicPr>
            <a:picLocks noGrp="1" noChangeAspect="1" noChangeArrowheads="1"/>
          </p:cNvPicPr>
          <p:nvPr>
            <p:ph/>
          </p:nvPr>
        </p:nvPicPr>
        <p:blipFill>
          <a:blip r:embed="rId4"/>
          <a:srcRect/>
          <a:stretch>
            <a:fillRect/>
          </a:stretch>
        </p:blipFill>
        <p:spPr>
          <a:xfrm>
            <a:off x="395288" y="1341438"/>
            <a:ext cx="8534400" cy="48006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SL_back_VR_ISS.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7891" name="Содержимое 2"/>
          <p:cNvSpPr>
            <a:spLocks noGrp="1"/>
          </p:cNvSpPr>
          <p:nvPr>
            <p:ph idx="1"/>
          </p:nvPr>
        </p:nvSpPr>
        <p:spPr>
          <a:xfrm>
            <a:off x="571500" y="1385888"/>
            <a:ext cx="8072438" cy="1143000"/>
          </a:xfrm>
        </p:spPr>
        <p:txBody>
          <a:bodyPr/>
          <a:lstStyle/>
          <a:p>
            <a:pPr algn="ctr">
              <a:lnSpc>
                <a:spcPct val="70000"/>
              </a:lnSpc>
              <a:buFontTx/>
              <a:buNone/>
            </a:pPr>
            <a:r>
              <a:rPr lang="en-US" sz="2800" smtClean="0">
                <a:solidFill>
                  <a:schemeClr val="tx1"/>
                </a:solidFill>
                <a:latin typeface="Verdana" pitchFamily="34" charset="0"/>
              </a:rPr>
              <a:t>We are looking for business partners and customers in the following areas</a:t>
            </a:r>
            <a:r>
              <a:rPr lang="ru-RU" sz="2800" smtClean="0">
                <a:solidFill>
                  <a:schemeClr val="tx1"/>
                </a:solidFill>
                <a:latin typeface="Verdana" pitchFamily="34" charset="0"/>
              </a:rPr>
              <a:t>:</a:t>
            </a:r>
          </a:p>
        </p:txBody>
      </p:sp>
      <p:sp>
        <p:nvSpPr>
          <p:cNvPr id="37892" name="Rectangle 5"/>
          <p:cNvSpPr>
            <a:spLocks noChangeArrowheads="1"/>
          </p:cNvSpPr>
          <p:nvPr/>
        </p:nvSpPr>
        <p:spPr bwMode="auto">
          <a:xfrm>
            <a:off x="4443413" y="2141538"/>
            <a:ext cx="4373562" cy="2862262"/>
          </a:xfrm>
          <a:prstGeom prst="rect">
            <a:avLst/>
          </a:prstGeom>
          <a:noFill/>
          <a:ln w="9525">
            <a:noFill/>
            <a:miter lim="800000"/>
            <a:headEnd/>
            <a:tailEnd/>
          </a:ln>
        </p:spPr>
        <p:txBody>
          <a:bodyPr anchor="ctr">
            <a:spAutoFit/>
          </a:bodyPr>
          <a:lstStyle/>
          <a:p>
            <a:pPr eaLnBrk="0" hangingPunct="0">
              <a:lnSpc>
                <a:spcPct val="90000"/>
              </a:lnSpc>
            </a:pPr>
            <a:r>
              <a:rPr lang="ru-RU" sz="2000" b="1">
                <a:latin typeface="Verdana" pitchFamily="34" charset="0"/>
                <a:ea typeface="Calibri" pitchFamily="34" charset="0"/>
                <a:cs typeface="MyriadPro-Cond" charset="-52"/>
              </a:rPr>
              <a:t>1. </a:t>
            </a:r>
            <a:r>
              <a:rPr lang="en-US" sz="2000" b="1">
                <a:latin typeface="Verdana" pitchFamily="34" charset="0"/>
                <a:ea typeface="Calibri" pitchFamily="34" charset="0"/>
                <a:cs typeface="MyriadPro-Cond" charset="-52"/>
              </a:rPr>
              <a:t>Simulator trainers</a:t>
            </a:r>
            <a:endParaRPr lang="ru-RU" sz="2000" b="1">
              <a:latin typeface="Verdana" pitchFamily="34" charset="0"/>
              <a:ea typeface="Calibri" pitchFamily="34" charset="0"/>
              <a:cs typeface="MyriadPro-Cond" charset="-52"/>
            </a:endParaRPr>
          </a:p>
          <a:p>
            <a:pPr eaLnBrk="0" hangingPunct="0">
              <a:lnSpc>
                <a:spcPct val="90000"/>
              </a:lnSpc>
            </a:pPr>
            <a:r>
              <a:rPr lang="en-US" sz="2000">
                <a:latin typeface="Verdana" pitchFamily="34" charset="0"/>
                <a:ea typeface="Calibri" pitchFamily="34" charset="0"/>
                <a:cs typeface="MyriadPro-Cond" charset="-52"/>
              </a:rPr>
              <a:t>    a</a:t>
            </a:r>
            <a:r>
              <a:rPr lang="ru-RU" sz="2000">
                <a:latin typeface="Verdana" pitchFamily="34" charset="0"/>
                <a:ea typeface="Calibri" pitchFamily="34" charset="0"/>
                <a:cs typeface="MyriadPro-Cond" charset="-52"/>
              </a:rPr>
              <a:t>) </a:t>
            </a:r>
            <a:r>
              <a:rPr lang="en-US" sz="2000">
                <a:latin typeface="Verdana" pitchFamily="34" charset="0"/>
                <a:ea typeface="Calibri" pitchFamily="34" charset="0"/>
                <a:cs typeface="MyriadPro-Cond" charset="-52"/>
              </a:rPr>
              <a:t>Trainers for ground transportation</a:t>
            </a:r>
            <a:endParaRPr lang="ru-RU" sz="2000">
              <a:latin typeface="Verdana" pitchFamily="34" charset="0"/>
              <a:ea typeface="Calibri" pitchFamily="34" charset="0"/>
              <a:cs typeface="MyriadPro-Cond" charset="-52"/>
            </a:endParaRPr>
          </a:p>
          <a:p>
            <a:pPr eaLnBrk="0" hangingPunct="0">
              <a:lnSpc>
                <a:spcPct val="90000"/>
              </a:lnSpc>
            </a:pPr>
            <a:r>
              <a:rPr lang="en-US" sz="2000">
                <a:latin typeface="Verdana" pitchFamily="34" charset="0"/>
                <a:ea typeface="Calibri" pitchFamily="34" charset="0"/>
                <a:cs typeface="MyriadPro-Cond" charset="-52"/>
              </a:rPr>
              <a:t>    b</a:t>
            </a:r>
            <a:r>
              <a:rPr lang="ru-RU" sz="2000">
                <a:latin typeface="Verdana" pitchFamily="34" charset="0"/>
                <a:ea typeface="Calibri" pitchFamily="34" charset="0"/>
                <a:cs typeface="MyriadPro-Cond" charset="-52"/>
              </a:rPr>
              <a:t>) </a:t>
            </a:r>
            <a:r>
              <a:rPr lang="en-US" sz="2000">
                <a:latin typeface="Verdana" pitchFamily="34" charset="0"/>
                <a:ea typeface="Calibri" pitchFamily="34" charset="0"/>
                <a:cs typeface="MyriadPro-Cond" charset="-52"/>
              </a:rPr>
              <a:t>Trainers for special or rescue missions in potentially hazardous/dangerous industrial environments.</a:t>
            </a:r>
            <a:endParaRPr lang="ru-RU" sz="2000">
              <a:latin typeface="Verdana" pitchFamily="34" charset="0"/>
              <a:ea typeface="Calibri" pitchFamily="34" charset="0"/>
              <a:cs typeface="MyriadPro-Cond" charset="-52"/>
            </a:endParaRPr>
          </a:p>
          <a:p>
            <a:pPr eaLnBrk="0" hangingPunct="0">
              <a:lnSpc>
                <a:spcPct val="90000"/>
              </a:lnSpc>
            </a:pPr>
            <a:r>
              <a:rPr lang="en-US" sz="2000">
                <a:latin typeface="Verdana" pitchFamily="34" charset="0"/>
                <a:ea typeface="Calibri" pitchFamily="34" charset="0"/>
                <a:cs typeface="MyriadPro-Cond" charset="-52"/>
              </a:rPr>
              <a:t>    c</a:t>
            </a:r>
            <a:r>
              <a:rPr lang="ru-RU" sz="2000">
                <a:latin typeface="Verdana" pitchFamily="34" charset="0"/>
                <a:ea typeface="Calibri" pitchFamily="34" charset="0"/>
                <a:cs typeface="MyriadPro-Cond" charset="-52"/>
              </a:rPr>
              <a:t>) </a:t>
            </a:r>
            <a:r>
              <a:rPr lang="en-US" sz="2000">
                <a:latin typeface="Verdana" pitchFamily="34" charset="0"/>
                <a:ea typeface="Calibri" pitchFamily="34" charset="0"/>
                <a:cs typeface="MyriadPro-Cond" charset="-52"/>
              </a:rPr>
              <a:t>Situational trainers for experts making decisions based on analysis of 3D information. </a:t>
            </a:r>
            <a:endParaRPr lang="ru-RU" sz="2000">
              <a:latin typeface="Verdana" pitchFamily="34" charset="0"/>
              <a:ea typeface="Calibri" pitchFamily="34" charset="0"/>
              <a:cs typeface="MyriadPro-Cond" charset="-52"/>
            </a:endParaRPr>
          </a:p>
        </p:txBody>
      </p:sp>
      <p:sp>
        <p:nvSpPr>
          <p:cNvPr id="10" name="Rectangle 2"/>
          <p:cNvSpPr txBox="1">
            <a:spLocks noChangeArrowheads="1"/>
          </p:cNvSpPr>
          <p:nvPr/>
        </p:nvSpPr>
        <p:spPr>
          <a:xfrm>
            <a:off x="214313" y="414338"/>
            <a:ext cx="8643937" cy="714375"/>
          </a:xfrm>
          <a:prstGeom prst="rect">
            <a:avLst/>
          </a:prstGeom>
        </p:spPr>
        <p:txBody>
          <a:bodyPr/>
          <a:lstStyle/>
          <a:p>
            <a:pPr eaLnBrk="0" hangingPunct="0">
              <a:defRPr/>
            </a:pPr>
            <a:r>
              <a:rPr lang="en-US" sz="3200" b="1" kern="0" dirty="0">
                <a:latin typeface="Verdana" pitchFamily="34" charset="0"/>
                <a:ea typeface="+mj-ea"/>
                <a:cs typeface="+mj-cs"/>
              </a:rPr>
              <a:t>Virtual Reality</a:t>
            </a:r>
          </a:p>
        </p:txBody>
      </p:sp>
      <p:pic>
        <p:nvPicPr>
          <p:cNvPr id="37894" name="Picture 11" descr="Схема.JPG"/>
          <p:cNvPicPr>
            <a:picLocks noChangeAspect="1"/>
          </p:cNvPicPr>
          <p:nvPr/>
        </p:nvPicPr>
        <p:blipFill>
          <a:blip r:embed="rId3"/>
          <a:srcRect/>
          <a:stretch>
            <a:fillRect/>
          </a:stretch>
        </p:blipFill>
        <p:spPr bwMode="auto">
          <a:xfrm>
            <a:off x="500063" y="2268538"/>
            <a:ext cx="3714750" cy="2571750"/>
          </a:xfrm>
          <a:prstGeom prst="rect">
            <a:avLst/>
          </a:prstGeom>
          <a:noFill/>
          <a:ln w="9525">
            <a:noFill/>
            <a:miter lim="800000"/>
            <a:headEnd/>
            <a:tailEnd/>
          </a:ln>
        </p:spPr>
      </p:pic>
      <p:sp>
        <p:nvSpPr>
          <p:cNvPr id="37895"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L_back_VR_ISS.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ctangle 2"/>
          <p:cNvSpPr txBox="1">
            <a:spLocks noChangeArrowheads="1"/>
          </p:cNvSpPr>
          <p:nvPr/>
        </p:nvSpPr>
        <p:spPr>
          <a:xfrm>
            <a:off x="214313" y="414338"/>
            <a:ext cx="8643937" cy="714375"/>
          </a:xfrm>
          <a:prstGeom prst="rect">
            <a:avLst/>
          </a:prstGeom>
        </p:spPr>
        <p:txBody>
          <a:bodyPr/>
          <a:lstStyle/>
          <a:p>
            <a:pPr eaLnBrk="0" hangingPunct="0">
              <a:defRPr/>
            </a:pPr>
            <a:r>
              <a:rPr lang="en-US" sz="3200" b="1" kern="0" dirty="0">
                <a:latin typeface="Verdana" pitchFamily="34" charset="0"/>
                <a:ea typeface="+mj-ea"/>
                <a:cs typeface="+mj-cs"/>
              </a:rPr>
              <a:t>Virtual Reality</a:t>
            </a:r>
          </a:p>
        </p:txBody>
      </p:sp>
      <p:sp>
        <p:nvSpPr>
          <p:cNvPr id="38916" name="Содержимое 2"/>
          <p:cNvSpPr>
            <a:spLocks noGrp="1"/>
          </p:cNvSpPr>
          <p:nvPr>
            <p:ph idx="1"/>
          </p:nvPr>
        </p:nvSpPr>
        <p:spPr>
          <a:xfrm>
            <a:off x="4286250" y="1614488"/>
            <a:ext cx="4643438" cy="4357687"/>
          </a:xfrm>
        </p:spPr>
        <p:txBody>
          <a:bodyPr/>
          <a:lstStyle/>
          <a:p>
            <a:pPr>
              <a:lnSpc>
                <a:spcPct val="90000"/>
              </a:lnSpc>
              <a:buFontTx/>
              <a:buNone/>
            </a:pPr>
            <a:r>
              <a:rPr lang="en-US" sz="2000" b="1" smtClean="0">
                <a:solidFill>
                  <a:schemeClr val="tx1"/>
                </a:solidFill>
                <a:latin typeface="Verdana" pitchFamily="34" charset="0"/>
              </a:rPr>
              <a:t>2</a:t>
            </a:r>
            <a:r>
              <a:rPr lang="ru-RU" sz="2000" b="1" smtClean="0">
                <a:solidFill>
                  <a:schemeClr val="tx1"/>
                </a:solidFill>
                <a:latin typeface="Verdana" pitchFamily="34" charset="0"/>
              </a:rPr>
              <a:t>. </a:t>
            </a:r>
            <a:r>
              <a:rPr lang="en-US" sz="2000" b="1" smtClean="0">
                <a:solidFill>
                  <a:schemeClr val="tx1"/>
                </a:solidFill>
                <a:latin typeface="Verdana" pitchFamily="34" charset="0"/>
              </a:rPr>
              <a:t>VR-based presentation or entertainment centers,  information, education systems </a:t>
            </a:r>
            <a:r>
              <a:rPr lang="ru-RU" sz="2000" b="1" smtClean="0">
                <a:solidFill>
                  <a:schemeClr val="tx1"/>
                </a:solidFill>
                <a:latin typeface="Verdana" pitchFamily="34" charset="0"/>
              </a:rPr>
              <a:t> </a:t>
            </a:r>
            <a:r>
              <a:rPr lang="ru-RU" sz="2000" smtClean="0">
                <a:solidFill>
                  <a:schemeClr val="tx1"/>
                </a:solidFill>
                <a:latin typeface="Verdana" pitchFamily="34" charset="0"/>
              </a:rPr>
              <a:t>(</a:t>
            </a:r>
            <a:r>
              <a:rPr lang="en-US" sz="2000" smtClean="0">
                <a:solidFill>
                  <a:schemeClr val="tx1"/>
                </a:solidFill>
                <a:latin typeface="Verdana" pitchFamily="34" charset="0"/>
              </a:rPr>
              <a:t> virtual museums, parks, large city traffic simulations</a:t>
            </a:r>
            <a:r>
              <a:rPr lang="ru-RU" sz="2000" smtClean="0">
                <a:solidFill>
                  <a:schemeClr val="tx1"/>
                </a:solidFill>
                <a:latin typeface="Verdana" pitchFamily="34" charset="0"/>
              </a:rPr>
              <a:t>, </a:t>
            </a:r>
            <a:r>
              <a:rPr lang="en-US" sz="2000" smtClean="0">
                <a:solidFill>
                  <a:schemeClr val="tx1"/>
                </a:solidFill>
                <a:latin typeface="Verdana" pitchFamily="34" charset="0"/>
              </a:rPr>
              <a:t>3D assembly charts etc.)</a:t>
            </a:r>
            <a:r>
              <a:rPr lang="ru-RU" sz="2000" smtClean="0">
                <a:solidFill>
                  <a:schemeClr val="tx1"/>
                </a:solidFill>
                <a:latin typeface="Verdana" pitchFamily="34" charset="0"/>
              </a:rPr>
              <a:t> </a:t>
            </a:r>
          </a:p>
          <a:p>
            <a:pPr>
              <a:lnSpc>
                <a:spcPct val="90000"/>
              </a:lnSpc>
              <a:buFontTx/>
              <a:buNone/>
            </a:pPr>
            <a:r>
              <a:rPr lang="en-US" sz="2000" b="1" smtClean="0">
                <a:solidFill>
                  <a:schemeClr val="tx1"/>
                </a:solidFill>
                <a:latin typeface="Verdana" pitchFamily="34" charset="0"/>
              </a:rPr>
              <a:t>3</a:t>
            </a:r>
            <a:r>
              <a:rPr lang="ru-RU" sz="2000" b="1" smtClean="0">
                <a:solidFill>
                  <a:schemeClr val="tx1"/>
                </a:solidFill>
                <a:latin typeface="Verdana" pitchFamily="34" charset="0"/>
              </a:rPr>
              <a:t>. </a:t>
            </a:r>
            <a:r>
              <a:rPr lang="en-US" sz="2000" b="1" smtClean="0">
                <a:solidFill>
                  <a:schemeClr val="tx1"/>
                </a:solidFill>
                <a:latin typeface="Verdana" pitchFamily="34" charset="0"/>
              </a:rPr>
              <a:t>Computer games of different genres and for different platforms </a:t>
            </a:r>
          </a:p>
          <a:p>
            <a:pPr>
              <a:lnSpc>
                <a:spcPct val="90000"/>
              </a:lnSpc>
              <a:buFontTx/>
              <a:buNone/>
            </a:pPr>
            <a:r>
              <a:rPr lang="en-US" sz="2000" b="1" smtClean="0">
                <a:solidFill>
                  <a:schemeClr val="tx1"/>
                </a:solidFill>
                <a:latin typeface="Verdana" pitchFamily="34" charset="0"/>
              </a:rPr>
              <a:t>    </a:t>
            </a:r>
            <a:r>
              <a:rPr lang="en-US" sz="2000" smtClean="0">
                <a:solidFill>
                  <a:schemeClr val="tx1"/>
                </a:solidFill>
                <a:latin typeface="Verdana" pitchFamily="34" charset="0"/>
              </a:rPr>
              <a:t>(PC, mobile, online, social … )</a:t>
            </a:r>
            <a:endParaRPr lang="ru-RU" sz="2000" b="1" smtClean="0">
              <a:solidFill>
                <a:schemeClr val="tx1"/>
              </a:solidFill>
              <a:latin typeface="Verdana" pitchFamily="34" charset="0"/>
            </a:endParaRPr>
          </a:p>
        </p:txBody>
      </p:sp>
      <p:sp>
        <p:nvSpPr>
          <p:cNvPr id="38917" name="Нижний колонтитул 3"/>
          <p:cNvSpPr>
            <a:spLocks noGrp="1"/>
          </p:cNvSpPr>
          <p:nvPr>
            <p:ph type="ftr" sz="quarter" idx="10"/>
          </p:nvPr>
        </p:nvSpPr>
        <p:spPr>
          <a:noFill/>
        </p:spPr>
        <p:txBody>
          <a:bodyPr/>
          <a:lstStyle/>
          <a:p>
            <a:fld id="{C476167F-9D51-434F-A580-CEC0992E2E19}" type="slidenum">
              <a:rPr lang="en-US" smtClean="0"/>
              <a:pPr/>
              <a:t>34</a:t>
            </a:fld>
            <a:endParaRPr lang="en-US" smtClean="0"/>
          </a:p>
        </p:txBody>
      </p:sp>
      <p:pic>
        <p:nvPicPr>
          <p:cNvPr id="38918" name="Picture 9" descr="Render 2-s.jpg"/>
          <p:cNvPicPr>
            <a:picLocks noChangeAspect="1"/>
          </p:cNvPicPr>
          <p:nvPr/>
        </p:nvPicPr>
        <p:blipFill>
          <a:blip r:embed="rId3"/>
          <a:srcRect/>
          <a:stretch>
            <a:fillRect/>
          </a:stretch>
        </p:blipFill>
        <p:spPr bwMode="auto">
          <a:xfrm>
            <a:off x="500063" y="1701800"/>
            <a:ext cx="3692525" cy="2659063"/>
          </a:xfrm>
          <a:prstGeom prst="rect">
            <a:avLst/>
          </a:prstGeom>
          <a:noFill/>
          <a:ln w="9525">
            <a:noFill/>
            <a:miter lim="800000"/>
            <a:headEnd/>
            <a:tailEnd/>
          </a:ln>
        </p:spPr>
      </p:pic>
      <p:sp>
        <p:nvSpPr>
          <p:cNvPr id="38919"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SL_back_VR_ISS.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 name="Rectangle 2"/>
          <p:cNvSpPr txBox="1">
            <a:spLocks noChangeArrowheads="1"/>
          </p:cNvSpPr>
          <p:nvPr/>
        </p:nvSpPr>
        <p:spPr>
          <a:xfrm>
            <a:off x="214313" y="414338"/>
            <a:ext cx="8643937" cy="714375"/>
          </a:xfrm>
          <a:prstGeom prst="rect">
            <a:avLst/>
          </a:prstGeom>
        </p:spPr>
        <p:txBody>
          <a:bodyPr/>
          <a:lstStyle/>
          <a:p>
            <a:pPr eaLnBrk="0" hangingPunct="0">
              <a:defRPr/>
            </a:pPr>
            <a:r>
              <a:rPr lang="en-US" sz="3200" b="1" kern="0" dirty="0">
                <a:latin typeface="Verdana" pitchFamily="34" charset="0"/>
                <a:ea typeface="+mj-ea"/>
                <a:cs typeface="+mj-cs"/>
              </a:rPr>
              <a:t>Virtual Reality</a:t>
            </a:r>
          </a:p>
        </p:txBody>
      </p:sp>
      <p:sp>
        <p:nvSpPr>
          <p:cNvPr id="39940" name="Содержимое 2"/>
          <p:cNvSpPr>
            <a:spLocks noGrp="1"/>
          </p:cNvSpPr>
          <p:nvPr>
            <p:ph idx="1"/>
          </p:nvPr>
        </p:nvSpPr>
        <p:spPr>
          <a:xfrm>
            <a:off x="4329113" y="1512888"/>
            <a:ext cx="4429125" cy="4357687"/>
          </a:xfrm>
        </p:spPr>
        <p:txBody>
          <a:bodyPr/>
          <a:lstStyle/>
          <a:p>
            <a:pPr>
              <a:lnSpc>
                <a:spcPct val="80000"/>
              </a:lnSpc>
              <a:buFontTx/>
              <a:buNone/>
            </a:pPr>
            <a:r>
              <a:rPr lang="en-US" sz="2000" b="1" smtClean="0">
                <a:solidFill>
                  <a:schemeClr val="tx1"/>
                </a:solidFill>
                <a:latin typeface="Verdana" pitchFamily="34" charset="0"/>
              </a:rPr>
              <a:t>4</a:t>
            </a:r>
            <a:r>
              <a:rPr lang="ru-RU" sz="2000" b="1" smtClean="0">
                <a:solidFill>
                  <a:schemeClr val="tx1"/>
                </a:solidFill>
                <a:latin typeface="Verdana" pitchFamily="34" charset="0"/>
              </a:rPr>
              <a:t>. </a:t>
            </a:r>
            <a:r>
              <a:rPr lang="en-US" sz="2000" b="1" smtClean="0">
                <a:solidFill>
                  <a:schemeClr val="tx1"/>
                </a:solidFill>
                <a:latin typeface="Verdana" pitchFamily="34" charset="0"/>
              </a:rPr>
              <a:t>Road safety</a:t>
            </a:r>
            <a:r>
              <a:rPr lang="ru-RU" sz="2000" smtClean="0">
                <a:solidFill>
                  <a:schemeClr val="tx1"/>
                </a:solidFill>
                <a:latin typeface="Verdana" pitchFamily="34" charset="0"/>
              </a:rPr>
              <a:t>:</a:t>
            </a:r>
          </a:p>
          <a:p>
            <a:pPr>
              <a:lnSpc>
                <a:spcPct val="80000"/>
              </a:lnSpc>
              <a:buFontTx/>
              <a:buChar char="-"/>
            </a:pPr>
            <a:r>
              <a:rPr lang="en-US" sz="2000" smtClean="0">
                <a:solidFill>
                  <a:schemeClr val="tx1"/>
                </a:solidFill>
                <a:latin typeface="Verdana" pitchFamily="34" charset="0"/>
              </a:rPr>
              <a:t>Traffic prediction and control</a:t>
            </a:r>
            <a:r>
              <a:rPr lang="ru-RU" sz="2000" smtClean="0">
                <a:solidFill>
                  <a:schemeClr val="tx1"/>
                </a:solidFill>
                <a:latin typeface="Verdana" pitchFamily="34" charset="0"/>
              </a:rPr>
              <a:t>,</a:t>
            </a:r>
          </a:p>
          <a:p>
            <a:pPr>
              <a:lnSpc>
                <a:spcPct val="80000"/>
              </a:lnSpc>
              <a:buFontTx/>
              <a:buNone/>
            </a:pPr>
            <a:r>
              <a:rPr lang="ru-RU" sz="2000" smtClean="0">
                <a:solidFill>
                  <a:schemeClr val="tx1"/>
                </a:solidFill>
                <a:latin typeface="Verdana" pitchFamily="34" charset="0"/>
              </a:rPr>
              <a:t>-	</a:t>
            </a:r>
            <a:r>
              <a:rPr lang="en-US" sz="2000" smtClean="0">
                <a:solidFill>
                  <a:schemeClr val="tx1"/>
                </a:solidFill>
                <a:latin typeface="Verdana" pitchFamily="34" charset="0"/>
              </a:rPr>
              <a:t>Vehicle monitoring</a:t>
            </a:r>
            <a:r>
              <a:rPr lang="ru-RU" sz="2000" smtClean="0">
                <a:solidFill>
                  <a:schemeClr val="tx1"/>
                </a:solidFill>
                <a:latin typeface="Verdana" pitchFamily="34" charset="0"/>
              </a:rPr>
              <a:t>,</a:t>
            </a:r>
          </a:p>
          <a:p>
            <a:pPr>
              <a:lnSpc>
                <a:spcPct val="80000"/>
              </a:lnSpc>
              <a:buFontTx/>
              <a:buNone/>
            </a:pPr>
            <a:r>
              <a:rPr lang="ru-RU" sz="2000" smtClean="0">
                <a:solidFill>
                  <a:schemeClr val="tx1"/>
                </a:solidFill>
                <a:latin typeface="Verdana" pitchFamily="34" charset="0"/>
              </a:rPr>
              <a:t>- 	</a:t>
            </a:r>
            <a:r>
              <a:rPr lang="en-US" sz="2000" smtClean="0">
                <a:solidFill>
                  <a:schemeClr val="tx1"/>
                </a:solidFill>
                <a:latin typeface="Verdana" pitchFamily="34" charset="0"/>
              </a:rPr>
              <a:t>Vehicle attitude logging and analysis</a:t>
            </a:r>
            <a:r>
              <a:rPr lang="ru-RU" sz="2000" smtClean="0">
                <a:solidFill>
                  <a:schemeClr val="tx1"/>
                </a:solidFill>
                <a:latin typeface="Verdana" pitchFamily="34" charset="0"/>
              </a:rPr>
              <a:t>,</a:t>
            </a:r>
          </a:p>
          <a:p>
            <a:pPr>
              <a:lnSpc>
                <a:spcPct val="80000"/>
              </a:lnSpc>
              <a:buFontTx/>
              <a:buNone/>
            </a:pPr>
            <a:r>
              <a:rPr lang="ru-RU" sz="2000" smtClean="0">
                <a:solidFill>
                  <a:schemeClr val="tx1"/>
                </a:solidFill>
                <a:latin typeface="Verdana" pitchFamily="34" charset="0"/>
              </a:rPr>
              <a:t>- 	</a:t>
            </a:r>
            <a:r>
              <a:rPr lang="en-US" sz="2000" smtClean="0">
                <a:solidFill>
                  <a:schemeClr val="tx1"/>
                </a:solidFill>
                <a:latin typeface="Verdana" pitchFamily="34" charset="0"/>
              </a:rPr>
              <a:t>Detection of dangerous or inadequate driving</a:t>
            </a:r>
            <a:r>
              <a:rPr lang="ru-RU" sz="2000" smtClean="0">
                <a:solidFill>
                  <a:schemeClr val="tx1"/>
                </a:solidFill>
                <a:latin typeface="Verdana" pitchFamily="34" charset="0"/>
              </a:rPr>
              <a:t>.</a:t>
            </a:r>
          </a:p>
        </p:txBody>
      </p:sp>
      <p:pic>
        <p:nvPicPr>
          <p:cNvPr id="39941" name="Рисунок 4" descr="Эскиз - ДЕНЬ ЯСНО.jpg"/>
          <p:cNvPicPr>
            <a:picLocks noChangeAspect="1"/>
          </p:cNvPicPr>
          <p:nvPr/>
        </p:nvPicPr>
        <p:blipFill>
          <a:blip r:embed="rId3"/>
          <a:srcRect/>
          <a:stretch>
            <a:fillRect/>
          </a:stretch>
        </p:blipFill>
        <p:spPr bwMode="auto">
          <a:xfrm>
            <a:off x="587375" y="1543050"/>
            <a:ext cx="3427413" cy="2143125"/>
          </a:xfrm>
          <a:prstGeom prst="rect">
            <a:avLst/>
          </a:prstGeom>
          <a:noFill/>
          <a:ln w="9525">
            <a:noFill/>
            <a:miter lim="800000"/>
            <a:headEnd/>
            <a:tailEnd/>
          </a:ln>
        </p:spPr>
      </p:pic>
      <p:pic>
        <p:nvPicPr>
          <p:cNvPr id="39942" name="Рисунок 5" descr="Эскиз - НОЧЬ ЯСНО.jpg"/>
          <p:cNvPicPr>
            <a:picLocks noChangeAspect="1"/>
          </p:cNvPicPr>
          <p:nvPr/>
        </p:nvPicPr>
        <p:blipFill>
          <a:blip r:embed="rId4"/>
          <a:srcRect/>
          <a:stretch>
            <a:fillRect/>
          </a:stretch>
        </p:blipFill>
        <p:spPr bwMode="auto">
          <a:xfrm>
            <a:off x="587375" y="3784600"/>
            <a:ext cx="3427413" cy="2143125"/>
          </a:xfrm>
          <a:prstGeom prst="rect">
            <a:avLst/>
          </a:prstGeom>
          <a:noFill/>
          <a:ln w="9525">
            <a:noFill/>
            <a:miter lim="800000"/>
            <a:headEnd/>
            <a:tailEnd/>
          </a:ln>
        </p:spPr>
      </p:pic>
      <p:sp>
        <p:nvSpPr>
          <p:cNvPr id="39943"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42938" y="1285875"/>
            <a:ext cx="7772400" cy="4786313"/>
          </a:xfrm>
          <a:prstGeom prst="rect">
            <a:avLst/>
          </a:prstGeom>
          <a:noFill/>
          <a:ln w="9525">
            <a:noFill/>
            <a:miter lim="800000"/>
            <a:headEnd/>
            <a:tailEnd/>
          </a:ln>
        </p:spPr>
        <p:txBody>
          <a:bodyPr lIns="92075" tIns="46038" rIns="92075" bIns="46038" anchor="ctr"/>
          <a:lstStyle/>
          <a:p>
            <a:pPr algn="ctr" eaLnBrk="0" hangingPunct="0">
              <a:defRPr/>
            </a:pPr>
            <a:r>
              <a:rPr lang="en-US" sz="2800">
                <a:latin typeface="Verdana" pitchFamily="34" charset="0"/>
              </a:rPr>
              <a:t>Michael Schadrin, </a:t>
            </a:r>
          </a:p>
          <a:p>
            <a:pPr algn="ctr" eaLnBrk="0" hangingPunct="0">
              <a:defRPr/>
            </a:pPr>
            <a:r>
              <a:rPr lang="en-US" sz="2800">
                <a:latin typeface="Verdana" pitchFamily="34" charset="0"/>
              </a:rPr>
              <a:t>Head of Multimedia department</a:t>
            </a:r>
            <a:r>
              <a:rPr lang="ru-RU" sz="2800">
                <a:latin typeface="Verdana" pitchFamily="34" charset="0"/>
              </a:rPr>
              <a:t/>
            </a:r>
            <a:br>
              <a:rPr lang="ru-RU" sz="2800">
                <a:latin typeface="Verdana" pitchFamily="34" charset="0"/>
              </a:rPr>
            </a:br>
            <a:r>
              <a:rPr lang="en-US" sz="2800">
                <a:effectLst>
                  <a:outerShdw blurRad="38100" dist="38100" dir="2700000" algn="tl">
                    <a:srgbClr val="C0C0C0"/>
                  </a:outerShdw>
                </a:effectLst>
                <a:latin typeface="Verdana" pitchFamily="34" charset="0"/>
              </a:rPr>
              <a:t/>
            </a:r>
            <a:br>
              <a:rPr lang="en-US" sz="2800">
                <a:effectLst>
                  <a:outerShdw blurRad="38100" dist="38100" dir="2700000" algn="tl">
                    <a:srgbClr val="C0C0C0"/>
                  </a:outerShdw>
                </a:effectLst>
                <a:latin typeface="Verdana" pitchFamily="34" charset="0"/>
              </a:rPr>
            </a:br>
            <a:r>
              <a:rPr lang="en-US" sz="2800">
                <a:effectLst>
                  <a:outerShdw blurRad="38100" dist="38100" dir="2700000" algn="tl">
                    <a:srgbClr val="C0C0C0"/>
                  </a:outerShdw>
                </a:effectLst>
                <a:latin typeface="Verdana" pitchFamily="34" charset="0"/>
              </a:rPr>
              <a:t>mikesha</a:t>
            </a:r>
            <a:r>
              <a:rPr lang="en-US" sz="2800">
                <a:latin typeface="Verdana" pitchFamily="34" charset="0"/>
              </a:rPr>
              <a:t>@sl.iae.nsk.su</a:t>
            </a:r>
            <a:br>
              <a:rPr lang="en-US" sz="2800">
                <a:latin typeface="Verdana" pitchFamily="34" charset="0"/>
              </a:rPr>
            </a:br>
            <a:r>
              <a:rPr lang="en-US" sz="2800">
                <a:latin typeface="Verdana" pitchFamily="34" charset="0"/>
              </a:rPr>
              <a:t>www.softlab-nsk.com </a:t>
            </a:r>
            <a:endParaRPr lang="en-US" sz="2800">
              <a:effectLst>
                <a:outerShdw blurRad="38100" dist="38100" dir="2700000" algn="tl">
                  <a:srgbClr val="C0C0C0"/>
                </a:outerShdw>
              </a:effectLst>
              <a:latin typeface="Verdana" pitchFamily="34" charset="0"/>
            </a:endParaRPr>
          </a:p>
        </p:txBody>
      </p:sp>
      <p:sp>
        <p:nvSpPr>
          <p:cNvPr id="6" name="Rectangle 2"/>
          <p:cNvSpPr>
            <a:spLocks noGrp="1" noChangeArrowheads="1"/>
          </p:cNvSpPr>
          <p:nvPr>
            <p:ph type="title" idx="4294967295"/>
          </p:nvPr>
        </p:nvSpPr>
        <p:spPr>
          <a:xfrm>
            <a:off x="684213" y="214313"/>
            <a:ext cx="7772400" cy="1071562"/>
          </a:xfrm>
        </p:spPr>
        <p:txBody>
          <a:bodyPr/>
          <a:lstStyle/>
          <a:p>
            <a:pPr>
              <a:defRPr/>
            </a:pPr>
            <a:r>
              <a:rPr lang="en-US" sz="3600" b="1" dirty="0" smtClean="0">
                <a:solidFill>
                  <a:schemeClr val="tx1"/>
                </a:solidFill>
                <a:latin typeface="Verdana" pitchFamily="34" charset="0"/>
              </a:rPr>
              <a:t>JSC "</a:t>
            </a:r>
            <a:r>
              <a:rPr lang="en-US" sz="3600" b="1" dirty="0" err="1" smtClean="0">
                <a:solidFill>
                  <a:schemeClr val="tx1"/>
                </a:solidFill>
                <a:latin typeface="Verdana" pitchFamily="34" charset="0"/>
              </a:rPr>
              <a:t>SoftLab</a:t>
            </a:r>
            <a:r>
              <a:rPr lang="en-US" sz="3600" b="1" dirty="0" smtClean="0">
                <a:solidFill>
                  <a:schemeClr val="tx1"/>
                </a:solidFill>
                <a:latin typeface="Verdana" pitchFamily="34" charset="0"/>
              </a:rPr>
              <a:t>-NSK"</a:t>
            </a:r>
            <a:endParaRPr lang="en-US" sz="2000" dirty="0" smtClean="0">
              <a:solidFill>
                <a:schemeClr val="tx1"/>
              </a:solidFill>
              <a:effectLst>
                <a:outerShdw blurRad="38100" dist="38100" dir="2700000" algn="tl">
                  <a:srgbClr val="C0C0C0"/>
                </a:outerShdw>
              </a:effectLst>
              <a:latin typeface="Verdana" pitchFamily="34" charset="0"/>
            </a:endParaRPr>
          </a:p>
        </p:txBody>
      </p:sp>
      <p:sp>
        <p:nvSpPr>
          <p:cNvPr id="40964"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ransition>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1987" name="Нижний колонтитул 4"/>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B0EF25A7-D517-44F8-9E77-7ADC476AF0A5}" type="slidenum">
              <a:rPr lang="en-US" sz="1400">
                <a:solidFill>
                  <a:srgbClr val="CCFFCC"/>
                </a:solidFill>
              </a:rPr>
              <a:pPr algn="ctr" eaLnBrk="0" hangingPunct="0"/>
              <a:t>37</a:t>
            </a:fld>
            <a:endParaRPr lang="en-US" sz="1400">
              <a:solidFill>
                <a:srgbClr val="CCFFCC"/>
              </a:solidFill>
            </a:endParaRPr>
          </a:p>
        </p:txBody>
      </p:sp>
      <p:sp>
        <p:nvSpPr>
          <p:cNvPr id="41988" name="Rectangle 3"/>
          <p:cNvSpPr>
            <a:spLocks noGrp="1" noChangeArrowheads="1"/>
          </p:cNvSpPr>
          <p:nvPr>
            <p:ph type="body" sz="half" idx="4294967295"/>
          </p:nvPr>
        </p:nvSpPr>
        <p:spPr>
          <a:xfrm>
            <a:off x="3114675" y="1857375"/>
            <a:ext cx="6029325" cy="2012950"/>
          </a:xfrm>
        </p:spPr>
        <p:txBody>
          <a:bodyPr/>
          <a:lstStyle/>
          <a:p>
            <a:r>
              <a:rPr lang="en-US" sz="2800" smtClean="0">
                <a:solidFill>
                  <a:schemeClr val="tx1"/>
                </a:solidFill>
                <a:latin typeface="Verdana" pitchFamily="34" charset="0"/>
              </a:rPr>
              <a:t>1991 – first realtime video playback system</a:t>
            </a:r>
          </a:p>
          <a:p>
            <a:r>
              <a:rPr lang="en-US" sz="2800" smtClean="0">
                <a:solidFill>
                  <a:schemeClr val="tx1"/>
                </a:solidFill>
                <a:latin typeface="Verdana" pitchFamily="34" charset="0"/>
              </a:rPr>
              <a:t>1993 - professional video playback system “Phoenix”</a:t>
            </a:r>
          </a:p>
        </p:txBody>
      </p:sp>
      <p:pic>
        <p:nvPicPr>
          <p:cNvPr id="41989" name="Picture 6" descr="http://www.softlab-nsk.com/Pro/phoenix.jpg"/>
          <p:cNvPicPr>
            <a:picLocks noChangeAspect="1" noChangeArrowheads="1"/>
          </p:cNvPicPr>
          <p:nvPr/>
        </p:nvPicPr>
        <p:blipFill>
          <a:blip r:embed="rId4"/>
          <a:srcRect/>
          <a:stretch>
            <a:fillRect/>
          </a:stretch>
        </p:blipFill>
        <p:spPr bwMode="auto">
          <a:xfrm>
            <a:off x="1000125" y="2071688"/>
            <a:ext cx="2000250" cy="1500187"/>
          </a:xfrm>
          <a:prstGeom prst="rect">
            <a:avLst/>
          </a:prstGeom>
          <a:noFill/>
          <a:ln w="9525">
            <a:noFill/>
            <a:miter lim="800000"/>
            <a:headEnd/>
            <a:tailEnd/>
          </a:ln>
        </p:spPr>
      </p:pic>
      <p:sp>
        <p:nvSpPr>
          <p:cNvPr id="41990" name="Rectangle 3"/>
          <p:cNvSpPr txBox="1">
            <a:spLocks noChangeArrowheads="1"/>
          </p:cNvSpPr>
          <p:nvPr/>
        </p:nvSpPr>
        <p:spPr bwMode="auto">
          <a:xfrm>
            <a:off x="1143000" y="4071938"/>
            <a:ext cx="4643438" cy="1285875"/>
          </a:xfrm>
          <a:prstGeom prst="rect">
            <a:avLst/>
          </a:prstGeom>
          <a:noFill/>
          <a:ln w="9525">
            <a:noFill/>
            <a:miter lim="800000"/>
            <a:headEnd/>
            <a:tailEnd/>
          </a:ln>
        </p:spPr>
        <p:txBody>
          <a:bodyPr lIns="92075" tIns="46038" rIns="92075" bIns="46038"/>
          <a:lstStyle/>
          <a:p>
            <a:pPr marL="342900" indent="-342900" eaLnBrk="0" hangingPunct="0">
              <a:spcBef>
                <a:spcPct val="20000"/>
              </a:spcBef>
              <a:buFontTx/>
              <a:buChar char="•"/>
            </a:pPr>
            <a:r>
              <a:rPr lang="en-US" sz="2800">
                <a:latin typeface="Verdana" pitchFamily="34" charset="0"/>
              </a:rPr>
              <a:t>1998 – started </a:t>
            </a:r>
            <a:br>
              <a:rPr lang="en-US" sz="2800">
                <a:latin typeface="Verdana" pitchFamily="34" charset="0"/>
              </a:rPr>
            </a:br>
            <a:r>
              <a:rPr lang="en-US" sz="2800">
                <a:latin typeface="Verdana" pitchFamily="34" charset="0"/>
              </a:rPr>
              <a:t>mass-production </a:t>
            </a:r>
            <a:br>
              <a:rPr lang="en-US" sz="2800">
                <a:latin typeface="Verdana" pitchFamily="34" charset="0"/>
              </a:rPr>
            </a:br>
            <a:r>
              <a:rPr lang="en-US" sz="2800">
                <a:latin typeface="Verdana" pitchFamily="34" charset="0"/>
              </a:rPr>
              <a:t>of “Forward” system</a:t>
            </a:r>
          </a:p>
        </p:txBody>
      </p:sp>
      <p:pic>
        <p:nvPicPr>
          <p:cNvPr id="41991" name="Picture 7" descr="forward1.JPG"/>
          <p:cNvPicPr>
            <a:picLocks noChangeAspect="1"/>
          </p:cNvPicPr>
          <p:nvPr/>
        </p:nvPicPr>
        <p:blipFill>
          <a:blip r:embed="rId5"/>
          <a:srcRect/>
          <a:stretch>
            <a:fillRect/>
          </a:stretch>
        </p:blipFill>
        <p:spPr bwMode="auto">
          <a:xfrm>
            <a:off x="5643563" y="3857625"/>
            <a:ext cx="2714625" cy="2008188"/>
          </a:xfrm>
          <a:prstGeom prst="rect">
            <a:avLst/>
          </a:prstGeom>
          <a:noFill/>
          <a:ln w="9525">
            <a:noFill/>
            <a:miter lim="800000"/>
            <a:headEnd/>
            <a:tailEnd/>
          </a:ln>
        </p:spPr>
      </p:pic>
      <p:sp>
        <p:nvSpPr>
          <p:cNvPr id="41992"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3011" name="Нижний колонтитул 4"/>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15B25879-ADD2-434E-BC9C-53F2ED2DF0AD}" type="slidenum">
              <a:rPr lang="en-US" sz="1400">
                <a:solidFill>
                  <a:srgbClr val="CCFFCC"/>
                </a:solidFill>
              </a:rPr>
              <a:pPr algn="ctr" eaLnBrk="0" hangingPunct="0"/>
              <a:t>38</a:t>
            </a:fld>
            <a:endParaRPr lang="en-US" sz="1400">
              <a:solidFill>
                <a:srgbClr val="CCFFCC"/>
              </a:solidFill>
            </a:endParaRPr>
          </a:p>
        </p:txBody>
      </p:sp>
      <p:sp>
        <p:nvSpPr>
          <p:cNvPr id="43012"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grpSp>
        <p:nvGrpSpPr>
          <p:cNvPr id="43013" name="Group 6"/>
          <p:cNvGrpSpPr>
            <a:grpSpLocks noGrp="1"/>
          </p:cNvGrpSpPr>
          <p:nvPr>
            <p:ph type="body" sz="half" idx="4294967295"/>
          </p:nvPr>
        </p:nvGrpSpPr>
        <p:grpSpPr bwMode="auto">
          <a:xfrm>
            <a:off x="1214438" y="1520825"/>
            <a:ext cx="6975475" cy="4051300"/>
            <a:chOff x="1428750" y="2214563"/>
            <a:chExt cx="6185886" cy="3458579"/>
          </a:xfrm>
        </p:grpSpPr>
        <p:pic>
          <p:nvPicPr>
            <p:cNvPr id="43014" name="Picture 7" descr="TA1.png"/>
            <p:cNvPicPr>
              <a:picLocks noChangeAspect="1"/>
            </p:cNvPicPr>
            <p:nvPr/>
          </p:nvPicPr>
          <p:blipFill>
            <a:blip r:embed="rId4"/>
            <a:srcRect/>
            <a:stretch>
              <a:fillRect/>
            </a:stretch>
          </p:blipFill>
          <p:spPr bwMode="auto">
            <a:xfrm>
              <a:off x="1571625" y="2214563"/>
              <a:ext cx="5807075" cy="3143250"/>
            </a:xfrm>
            <a:prstGeom prst="rect">
              <a:avLst/>
            </a:prstGeom>
            <a:noFill/>
            <a:ln w="9525">
              <a:noFill/>
              <a:miter lim="800000"/>
              <a:headEnd/>
              <a:tailEnd/>
            </a:ln>
          </p:spPr>
        </p:pic>
        <p:sp>
          <p:nvSpPr>
            <p:cNvPr id="43015" name="TextBox 8"/>
            <p:cNvSpPr txBox="1">
              <a:spLocks noChangeArrowheads="1"/>
            </p:cNvSpPr>
            <p:nvPr/>
          </p:nvSpPr>
          <p:spPr bwMode="auto">
            <a:xfrm>
              <a:off x="3429000" y="4714875"/>
              <a:ext cx="2348536" cy="709489"/>
            </a:xfrm>
            <a:prstGeom prst="rect">
              <a:avLst/>
            </a:prstGeom>
            <a:noFill/>
            <a:ln w="9525">
              <a:noFill/>
              <a:miter lim="800000"/>
              <a:headEnd/>
              <a:tailEnd/>
            </a:ln>
          </p:spPr>
          <p:txBody>
            <a:bodyPr wrap="none">
              <a:spAutoFit/>
            </a:bodyPr>
            <a:lstStyle/>
            <a:p>
              <a:pPr algn="ctr"/>
              <a:r>
                <a:rPr lang="en-US">
                  <a:latin typeface="Arial" pitchFamily="34" charset="0"/>
                  <a:cs typeface="Arial" pitchFamily="34" charset="0"/>
                </a:rPr>
                <a:t>Broadcast Server </a:t>
              </a:r>
            </a:p>
            <a:p>
              <a:pPr algn="ctr"/>
              <a:r>
                <a:rPr lang="en-US">
                  <a:latin typeface="Arial" pitchFamily="34" charset="0"/>
                  <a:cs typeface="Arial" pitchFamily="34" charset="0"/>
                </a:rPr>
                <a:t>Forward</a:t>
              </a:r>
              <a:r>
                <a:rPr lang="ru-RU">
                  <a:latin typeface="Arial" pitchFamily="34" charset="0"/>
                  <a:cs typeface="Arial" pitchFamily="34" charset="0"/>
                </a:rPr>
                <a:t>  </a:t>
              </a:r>
            </a:p>
          </p:txBody>
        </p:sp>
        <p:sp>
          <p:nvSpPr>
            <p:cNvPr id="43016" name="TextBox 9"/>
            <p:cNvSpPr txBox="1">
              <a:spLocks noChangeArrowheads="1"/>
            </p:cNvSpPr>
            <p:nvPr/>
          </p:nvSpPr>
          <p:spPr bwMode="auto">
            <a:xfrm>
              <a:off x="1428750" y="5357813"/>
              <a:ext cx="1153088" cy="315329"/>
            </a:xfrm>
            <a:prstGeom prst="rect">
              <a:avLst/>
            </a:prstGeom>
            <a:noFill/>
            <a:ln w="9525">
              <a:noFill/>
              <a:miter lim="800000"/>
              <a:headEnd/>
              <a:tailEnd/>
            </a:ln>
          </p:spPr>
          <p:txBody>
            <a:bodyPr wrap="none">
              <a:spAutoFit/>
            </a:bodyPr>
            <a:lstStyle/>
            <a:p>
              <a:pPr algn="ctr"/>
              <a:r>
                <a:rPr lang="en-US" sz="1800">
                  <a:latin typeface="Arial" pitchFamily="34" charset="0"/>
                  <a:cs typeface="Arial" pitchFamily="34" charset="0"/>
                </a:rPr>
                <a:t>Live Inputs</a:t>
              </a:r>
              <a:endParaRPr lang="ru-RU" sz="1800">
                <a:latin typeface="Arial" pitchFamily="34" charset="0"/>
                <a:cs typeface="Arial" pitchFamily="34" charset="0"/>
              </a:endParaRPr>
            </a:p>
          </p:txBody>
        </p:sp>
        <p:sp>
          <p:nvSpPr>
            <p:cNvPr id="43017" name="TextBox 10"/>
            <p:cNvSpPr txBox="1">
              <a:spLocks noChangeArrowheads="1"/>
            </p:cNvSpPr>
            <p:nvPr/>
          </p:nvSpPr>
          <p:spPr bwMode="auto">
            <a:xfrm>
              <a:off x="6215063" y="3773488"/>
              <a:ext cx="1399573" cy="315297"/>
            </a:xfrm>
            <a:prstGeom prst="rect">
              <a:avLst/>
            </a:prstGeom>
            <a:noFill/>
            <a:ln w="9525">
              <a:noFill/>
              <a:miter lim="800000"/>
              <a:headEnd/>
              <a:tailEnd/>
            </a:ln>
          </p:spPr>
          <p:txBody>
            <a:bodyPr wrap="none">
              <a:spAutoFit/>
            </a:bodyPr>
            <a:lstStyle/>
            <a:p>
              <a:pPr algn="ctr"/>
              <a:r>
                <a:rPr lang="en-US" sz="1800">
                  <a:latin typeface="Arial" pitchFamily="34" charset="0"/>
                  <a:cs typeface="Arial" pitchFamily="34" charset="0"/>
                </a:rPr>
                <a:t>Broadcast TV</a:t>
              </a:r>
              <a:endParaRPr lang="ru-RU" sz="1800">
                <a:latin typeface="Arial" pitchFamily="34" charset="0"/>
                <a:cs typeface="Arial" pitchFamily="34" charset="0"/>
              </a:endParaRPr>
            </a:p>
          </p:txBody>
        </p:sp>
        <p:sp>
          <p:nvSpPr>
            <p:cNvPr id="43018" name="TextBox 11"/>
            <p:cNvSpPr txBox="1">
              <a:spLocks noChangeArrowheads="1"/>
            </p:cNvSpPr>
            <p:nvPr/>
          </p:nvSpPr>
          <p:spPr bwMode="auto">
            <a:xfrm>
              <a:off x="6500813" y="5357813"/>
              <a:ext cx="891539" cy="315329"/>
            </a:xfrm>
            <a:prstGeom prst="rect">
              <a:avLst/>
            </a:prstGeom>
            <a:noFill/>
            <a:ln w="9525">
              <a:noFill/>
              <a:miter lim="800000"/>
              <a:headEnd/>
              <a:tailEnd/>
            </a:ln>
          </p:spPr>
          <p:txBody>
            <a:bodyPr wrap="none">
              <a:spAutoFit/>
            </a:bodyPr>
            <a:lstStyle/>
            <a:p>
              <a:pPr algn="ctr"/>
              <a:r>
                <a:rPr lang="en-US" sz="1800">
                  <a:latin typeface="Arial" pitchFamily="34" charset="0"/>
                  <a:cs typeface="Arial" pitchFamily="34" charset="0"/>
                </a:rPr>
                <a:t>Preview</a:t>
              </a:r>
              <a:endParaRPr lang="ru-RU" sz="180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4035"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grpSp>
        <p:nvGrpSpPr>
          <p:cNvPr id="44036" name="Group 16"/>
          <p:cNvGrpSpPr>
            <a:grpSpLocks/>
          </p:cNvGrpSpPr>
          <p:nvPr/>
        </p:nvGrpSpPr>
        <p:grpSpPr bwMode="auto">
          <a:xfrm>
            <a:off x="714375" y="1285875"/>
            <a:ext cx="3937000" cy="4562475"/>
            <a:chOff x="571472" y="1643050"/>
            <a:chExt cx="4011298" cy="4633883"/>
          </a:xfrm>
        </p:grpSpPr>
        <p:pic>
          <p:nvPicPr>
            <p:cNvPr id="44039" name="Picture 6" descr="TA2.png"/>
            <p:cNvPicPr>
              <a:picLocks noChangeAspect="1"/>
            </p:cNvPicPr>
            <p:nvPr/>
          </p:nvPicPr>
          <p:blipFill>
            <a:blip r:embed="rId4"/>
            <a:srcRect/>
            <a:stretch>
              <a:fillRect/>
            </a:stretch>
          </p:blipFill>
          <p:spPr bwMode="auto">
            <a:xfrm>
              <a:off x="642910" y="1643050"/>
              <a:ext cx="3846426" cy="4633883"/>
            </a:xfrm>
            <a:prstGeom prst="rect">
              <a:avLst/>
            </a:prstGeom>
            <a:noFill/>
            <a:ln w="9525">
              <a:noFill/>
              <a:miter lim="800000"/>
              <a:headEnd/>
              <a:tailEnd/>
            </a:ln>
          </p:spPr>
        </p:pic>
        <p:sp>
          <p:nvSpPr>
            <p:cNvPr id="7" name="TextBox 6"/>
            <p:cNvSpPr txBox="1"/>
            <p:nvPr/>
          </p:nvSpPr>
          <p:spPr>
            <a:xfrm>
              <a:off x="571472" y="2000240"/>
              <a:ext cx="612228" cy="857256"/>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Video </a:t>
              </a:r>
            </a:p>
            <a:p>
              <a:pPr algn="ctr">
                <a:lnSpc>
                  <a:spcPct val="75000"/>
                </a:lnSpc>
                <a:defRPr/>
              </a:pPr>
              <a:r>
                <a:rPr lang="en-US" sz="1800" dirty="0">
                  <a:latin typeface="Arial" pitchFamily="34" charset="0"/>
                  <a:cs typeface="Arial" pitchFamily="34" charset="0"/>
                </a:rPr>
                <a:t>Inputs</a:t>
              </a:r>
              <a:endParaRPr lang="ru-RU" sz="1800" dirty="0">
                <a:latin typeface="Arial" pitchFamily="34" charset="0"/>
                <a:cs typeface="Arial" pitchFamily="34" charset="0"/>
              </a:endParaRPr>
            </a:p>
          </p:txBody>
        </p:sp>
        <p:sp>
          <p:nvSpPr>
            <p:cNvPr id="8" name="TextBox 7"/>
            <p:cNvSpPr txBox="1"/>
            <p:nvPr/>
          </p:nvSpPr>
          <p:spPr>
            <a:xfrm>
              <a:off x="3971195" y="2000240"/>
              <a:ext cx="611574" cy="928694"/>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Video Outputs</a:t>
              </a:r>
              <a:endParaRPr lang="ru-RU" sz="1800" dirty="0">
                <a:latin typeface="Arial" pitchFamily="34" charset="0"/>
                <a:cs typeface="Arial" pitchFamily="34" charset="0"/>
              </a:endParaRPr>
            </a:p>
          </p:txBody>
        </p:sp>
        <p:sp>
          <p:nvSpPr>
            <p:cNvPr id="9" name="TextBox 8"/>
            <p:cNvSpPr txBox="1"/>
            <p:nvPr/>
          </p:nvSpPr>
          <p:spPr>
            <a:xfrm>
              <a:off x="571472" y="5286388"/>
              <a:ext cx="611574" cy="857256"/>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Audio </a:t>
              </a:r>
            </a:p>
            <a:p>
              <a:pPr algn="ctr">
                <a:lnSpc>
                  <a:spcPct val="75000"/>
                </a:lnSpc>
                <a:defRPr/>
              </a:pPr>
              <a:r>
                <a:rPr lang="en-US" sz="1800" dirty="0">
                  <a:latin typeface="Arial" pitchFamily="34" charset="0"/>
                  <a:cs typeface="Arial" pitchFamily="34" charset="0"/>
                </a:rPr>
                <a:t>Inputs</a:t>
              </a:r>
              <a:endParaRPr lang="ru-RU" sz="1800" dirty="0">
                <a:latin typeface="Arial" pitchFamily="34" charset="0"/>
                <a:cs typeface="Arial" pitchFamily="34" charset="0"/>
              </a:endParaRPr>
            </a:p>
          </p:txBody>
        </p:sp>
        <p:sp>
          <p:nvSpPr>
            <p:cNvPr id="10" name="TextBox 9"/>
            <p:cNvSpPr txBox="1"/>
            <p:nvPr/>
          </p:nvSpPr>
          <p:spPr>
            <a:xfrm>
              <a:off x="3971196" y="5072074"/>
              <a:ext cx="611574" cy="928694"/>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Audio </a:t>
              </a:r>
            </a:p>
            <a:p>
              <a:pPr algn="ctr">
                <a:lnSpc>
                  <a:spcPct val="75000"/>
                </a:lnSpc>
                <a:defRPr/>
              </a:pPr>
              <a:r>
                <a:rPr lang="en-US" sz="1800" dirty="0">
                  <a:latin typeface="Arial" pitchFamily="34" charset="0"/>
                  <a:cs typeface="Arial" pitchFamily="34" charset="0"/>
                </a:rPr>
                <a:t>Outputs</a:t>
              </a:r>
              <a:endParaRPr lang="ru-RU" sz="1800" dirty="0">
                <a:latin typeface="Arial" pitchFamily="34" charset="0"/>
                <a:cs typeface="Arial" pitchFamily="34" charset="0"/>
              </a:endParaRPr>
            </a:p>
          </p:txBody>
        </p:sp>
        <p:sp>
          <p:nvSpPr>
            <p:cNvPr id="11" name="TextBox 10"/>
            <p:cNvSpPr txBox="1"/>
            <p:nvPr/>
          </p:nvSpPr>
          <p:spPr>
            <a:xfrm>
              <a:off x="571472" y="4143380"/>
              <a:ext cx="611574" cy="857256"/>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GPI </a:t>
              </a:r>
            </a:p>
            <a:p>
              <a:pPr algn="ctr">
                <a:lnSpc>
                  <a:spcPct val="75000"/>
                </a:lnSpc>
                <a:defRPr/>
              </a:pPr>
              <a:r>
                <a:rPr lang="en-US" sz="1800" dirty="0">
                  <a:latin typeface="Arial" pitchFamily="34" charset="0"/>
                  <a:cs typeface="Arial" pitchFamily="34" charset="0"/>
                </a:rPr>
                <a:t>Inputs</a:t>
              </a:r>
              <a:endParaRPr lang="ru-RU" sz="1800" dirty="0">
                <a:latin typeface="Arial" pitchFamily="34" charset="0"/>
                <a:cs typeface="Arial" pitchFamily="34" charset="0"/>
              </a:endParaRPr>
            </a:p>
          </p:txBody>
        </p:sp>
        <p:sp>
          <p:nvSpPr>
            <p:cNvPr id="12" name="TextBox 11"/>
            <p:cNvSpPr txBox="1"/>
            <p:nvPr/>
          </p:nvSpPr>
          <p:spPr>
            <a:xfrm>
              <a:off x="3971196" y="4071942"/>
              <a:ext cx="611574" cy="1000132"/>
            </a:xfrm>
            <a:prstGeom prst="rect">
              <a:avLst/>
            </a:prstGeom>
            <a:noFill/>
          </p:spPr>
          <p:txBody>
            <a:bodyPr vert="vert270">
              <a:spAutoFit/>
            </a:bodyPr>
            <a:lstStyle/>
            <a:p>
              <a:pPr algn="ctr">
                <a:lnSpc>
                  <a:spcPct val="75000"/>
                </a:lnSpc>
                <a:defRPr/>
              </a:pPr>
              <a:r>
                <a:rPr lang="en-US" sz="1800" dirty="0">
                  <a:latin typeface="Arial" pitchFamily="34" charset="0"/>
                  <a:cs typeface="Arial" pitchFamily="34" charset="0"/>
                </a:rPr>
                <a:t>GPI </a:t>
              </a:r>
            </a:p>
            <a:p>
              <a:pPr algn="ctr">
                <a:lnSpc>
                  <a:spcPct val="75000"/>
                </a:lnSpc>
                <a:defRPr/>
              </a:pPr>
              <a:r>
                <a:rPr lang="en-US" sz="1800" dirty="0">
                  <a:latin typeface="Arial" pitchFamily="34" charset="0"/>
                  <a:cs typeface="Arial" pitchFamily="34" charset="0"/>
                </a:rPr>
                <a:t>Outputs</a:t>
              </a:r>
              <a:endParaRPr lang="ru-RU" sz="1800" dirty="0">
                <a:latin typeface="Arial" pitchFamily="34" charset="0"/>
                <a:cs typeface="Arial" pitchFamily="34" charset="0"/>
              </a:endParaRPr>
            </a:p>
          </p:txBody>
        </p:sp>
      </p:grpSp>
      <p:pic>
        <p:nvPicPr>
          <p:cNvPr id="44037" name="Picture 15" descr="TA4.png"/>
          <p:cNvPicPr>
            <a:picLocks noChangeAspect="1"/>
          </p:cNvPicPr>
          <p:nvPr/>
        </p:nvPicPr>
        <p:blipFill>
          <a:blip r:embed="rId5"/>
          <a:srcRect/>
          <a:stretch>
            <a:fillRect/>
          </a:stretch>
        </p:blipFill>
        <p:spPr bwMode="auto">
          <a:xfrm>
            <a:off x="4786313" y="2990850"/>
            <a:ext cx="3711575" cy="2943225"/>
          </a:xfrm>
          <a:prstGeom prst="rect">
            <a:avLst/>
          </a:prstGeom>
          <a:noFill/>
          <a:ln w="9525">
            <a:noFill/>
            <a:miter lim="800000"/>
            <a:headEnd/>
            <a:tailEnd/>
          </a:ln>
        </p:spPr>
      </p:pic>
      <p:pic>
        <p:nvPicPr>
          <p:cNvPr id="44038" name="Picture 14" descr="TA3.png"/>
          <p:cNvPicPr>
            <a:picLocks noChangeAspect="1"/>
          </p:cNvPicPr>
          <p:nvPr/>
        </p:nvPicPr>
        <p:blipFill>
          <a:blip r:embed="rId6"/>
          <a:srcRect/>
          <a:stretch>
            <a:fillRect/>
          </a:stretch>
        </p:blipFill>
        <p:spPr bwMode="auto">
          <a:xfrm rot="587561">
            <a:off x="4935538" y="1231900"/>
            <a:ext cx="3227387"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42938" y="1285875"/>
            <a:ext cx="7772400" cy="4786313"/>
          </a:xfrm>
          <a:prstGeom prst="rect">
            <a:avLst/>
          </a:prstGeom>
          <a:noFill/>
          <a:ln w="9525">
            <a:noFill/>
            <a:miter lim="800000"/>
            <a:headEnd/>
            <a:tailEnd/>
          </a:ln>
        </p:spPr>
        <p:txBody>
          <a:bodyPr lIns="92075" tIns="46038" rIns="92075" bIns="46038" anchor="ctr"/>
          <a:lstStyle/>
          <a:p>
            <a:pPr algn="ctr" eaLnBrk="0" hangingPunct="0">
              <a:defRPr/>
            </a:pPr>
            <a:r>
              <a:rPr lang="en-US" sz="2800" kern="0" dirty="0" err="1">
                <a:latin typeface="Verdana" pitchFamily="34" charset="0"/>
                <a:ea typeface="+mj-ea"/>
                <a:cs typeface="+mj-cs"/>
              </a:rPr>
              <a:t>Vasily</a:t>
            </a:r>
            <a:r>
              <a:rPr lang="en-US" sz="2800" kern="0" dirty="0">
                <a:latin typeface="Verdana" pitchFamily="34" charset="0"/>
                <a:ea typeface="+mj-ea"/>
                <a:cs typeface="+mj-cs"/>
              </a:rPr>
              <a:t> </a:t>
            </a:r>
            <a:r>
              <a:rPr lang="en-US" sz="2800" kern="0" dirty="0" err="1">
                <a:latin typeface="Verdana" pitchFamily="34" charset="0"/>
                <a:ea typeface="+mj-ea"/>
                <a:cs typeface="+mj-cs"/>
              </a:rPr>
              <a:t>Bartosh</a:t>
            </a:r>
            <a:r>
              <a:rPr lang="en-US" sz="2800" kern="0" dirty="0">
                <a:latin typeface="Verdana" pitchFamily="34" charset="0"/>
                <a:ea typeface="+mj-ea"/>
                <a:cs typeface="+mj-cs"/>
              </a:rPr>
              <a:t>, </a:t>
            </a:r>
          </a:p>
          <a:p>
            <a:pPr algn="ctr" eaLnBrk="0" hangingPunct="0">
              <a:defRPr/>
            </a:pPr>
            <a:r>
              <a:rPr lang="en-US" sz="2800" kern="0" dirty="0">
                <a:latin typeface="Verdana" pitchFamily="34" charset="0"/>
                <a:ea typeface="+mj-ea"/>
                <a:cs typeface="+mj-cs"/>
              </a:rPr>
              <a:t>Head of Virtual Reality department</a:t>
            </a:r>
            <a:r>
              <a:rPr lang="ru-RU" sz="2800" kern="0" dirty="0">
                <a:latin typeface="Verdana" pitchFamily="34" charset="0"/>
                <a:ea typeface="+mj-ea"/>
                <a:cs typeface="+mj-cs"/>
              </a:rPr>
              <a:t/>
            </a:r>
            <a:br>
              <a:rPr lang="ru-RU" sz="2800" kern="0" dirty="0">
                <a:latin typeface="Verdana" pitchFamily="34" charset="0"/>
                <a:ea typeface="+mj-ea"/>
                <a:cs typeface="+mj-cs"/>
              </a:rPr>
            </a:br>
            <a:r>
              <a:rPr lang="en-US" sz="2800" kern="0" dirty="0">
                <a:effectLst>
                  <a:outerShdw blurRad="38100" dist="38100" dir="2700000" algn="tl">
                    <a:srgbClr val="C0C0C0"/>
                  </a:outerShdw>
                </a:effectLst>
                <a:latin typeface="Verdana" pitchFamily="34" charset="0"/>
                <a:ea typeface="+mj-ea"/>
                <a:cs typeface="+mj-cs"/>
              </a:rPr>
              <a:t/>
            </a:r>
            <a:br>
              <a:rPr lang="en-US" sz="2800" kern="0" dirty="0">
                <a:effectLst>
                  <a:outerShdw blurRad="38100" dist="38100" dir="2700000" algn="tl">
                    <a:srgbClr val="C0C0C0"/>
                  </a:outerShdw>
                </a:effectLst>
                <a:latin typeface="Verdana" pitchFamily="34" charset="0"/>
                <a:ea typeface="+mj-ea"/>
                <a:cs typeface="+mj-cs"/>
              </a:rPr>
            </a:br>
            <a:r>
              <a:rPr lang="en-US" sz="2800" kern="0" dirty="0">
                <a:effectLst>
                  <a:outerShdw blurRad="38100" dist="38100" dir="2700000" algn="tl">
                    <a:srgbClr val="C0C0C0"/>
                  </a:outerShdw>
                </a:effectLst>
                <a:latin typeface="Verdana" pitchFamily="34" charset="0"/>
                <a:ea typeface="+mj-ea"/>
                <a:cs typeface="+mj-cs"/>
              </a:rPr>
              <a:t>vas</a:t>
            </a:r>
            <a:r>
              <a:rPr lang="en-US" sz="2800" kern="0" dirty="0">
                <a:latin typeface="Verdana" pitchFamily="34" charset="0"/>
                <a:ea typeface="+mj-ea"/>
                <a:cs typeface="+mj-cs"/>
              </a:rPr>
              <a:t>@</a:t>
            </a:r>
            <a:r>
              <a:rPr lang="en-US" sz="2800" kern="0" dirty="0" err="1">
                <a:latin typeface="Verdana" pitchFamily="34" charset="0"/>
                <a:ea typeface="+mj-ea"/>
                <a:cs typeface="+mj-cs"/>
              </a:rPr>
              <a:t>sl.iae.nsk.su</a:t>
            </a:r>
            <a:r>
              <a:rPr lang="en-US" sz="2800" kern="0" dirty="0">
                <a:latin typeface="Verdana" pitchFamily="34" charset="0"/>
                <a:ea typeface="+mj-ea"/>
                <a:cs typeface="+mj-cs"/>
              </a:rPr>
              <a:t/>
            </a:r>
            <a:br>
              <a:rPr lang="en-US" sz="2800" kern="0" dirty="0">
                <a:latin typeface="Verdana" pitchFamily="34" charset="0"/>
                <a:ea typeface="+mj-ea"/>
                <a:cs typeface="+mj-cs"/>
              </a:rPr>
            </a:br>
            <a:r>
              <a:rPr lang="en-US" sz="2800" kern="0" dirty="0">
                <a:latin typeface="Verdana" pitchFamily="34" charset="0"/>
                <a:ea typeface="+mj-ea"/>
                <a:cs typeface="+mj-cs"/>
              </a:rPr>
              <a:t>www.softlab-nsk.com </a:t>
            </a:r>
            <a:endParaRPr lang="en-US" sz="2800" kern="0" dirty="0">
              <a:effectLst>
                <a:outerShdw blurRad="38100" dist="38100" dir="2700000" algn="tl">
                  <a:srgbClr val="C0C0C0"/>
                </a:outerShdw>
              </a:effectLst>
              <a:latin typeface="Verdana" pitchFamily="34" charset="0"/>
              <a:ea typeface="+mj-ea"/>
              <a:cs typeface="+mj-cs"/>
            </a:endParaRPr>
          </a:p>
        </p:txBody>
      </p:sp>
      <p:sp>
        <p:nvSpPr>
          <p:cNvPr id="6" name="Rectangle 2"/>
          <p:cNvSpPr>
            <a:spLocks noGrp="1" noChangeArrowheads="1"/>
          </p:cNvSpPr>
          <p:nvPr>
            <p:ph type="title"/>
          </p:nvPr>
        </p:nvSpPr>
        <p:spPr>
          <a:xfrm>
            <a:off x="684213" y="214313"/>
            <a:ext cx="7772400" cy="1071562"/>
          </a:xfrm>
        </p:spPr>
        <p:txBody>
          <a:bodyPr/>
          <a:lstStyle/>
          <a:p>
            <a:pPr>
              <a:defRPr/>
            </a:pPr>
            <a:r>
              <a:rPr lang="en-US" sz="3600" b="1" dirty="0" smtClean="0">
                <a:solidFill>
                  <a:schemeClr val="tx1"/>
                </a:solidFill>
                <a:latin typeface="Verdana" pitchFamily="34" charset="0"/>
              </a:rPr>
              <a:t>JSC "</a:t>
            </a:r>
            <a:r>
              <a:rPr lang="en-US" sz="3600" b="1" dirty="0" err="1" smtClean="0">
                <a:solidFill>
                  <a:schemeClr val="tx1"/>
                </a:solidFill>
                <a:latin typeface="Verdana" pitchFamily="34" charset="0"/>
              </a:rPr>
              <a:t>SoftLab</a:t>
            </a:r>
            <a:r>
              <a:rPr lang="en-US" sz="3600" b="1" dirty="0" smtClean="0">
                <a:solidFill>
                  <a:schemeClr val="tx1"/>
                </a:solidFill>
                <a:latin typeface="Verdana" pitchFamily="34" charset="0"/>
              </a:rPr>
              <a:t>-NSK"</a:t>
            </a:r>
            <a:endParaRPr lang="en-US" sz="2000" dirty="0" smtClean="0">
              <a:solidFill>
                <a:schemeClr val="tx1"/>
              </a:solidFill>
              <a:effectLst>
                <a:outerShdw blurRad="38100" dist="38100" dir="2700000" algn="tl">
                  <a:srgbClr val="C0C0C0"/>
                </a:outerShdw>
              </a:effectLst>
              <a:latin typeface="Verdana" pitchFamily="34" charset="0"/>
            </a:endParaRPr>
          </a:p>
        </p:txBody>
      </p:sp>
      <p:sp>
        <p:nvSpPr>
          <p:cNvPr id="8196"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5059" name="Rectangle 17"/>
          <p:cNvSpPr>
            <a:spLocks noChangeArrowheads="1"/>
          </p:cNvSpPr>
          <p:nvPr/>
        </p:nvSpPr>
        <p:spPr bwMode="auto">
          <a:xfrm>
            <a:off x="0" y="1268413"/>
            <a:ext cx="9144000" cy="4897437"/>
          </a:xfrm>
          <a:prstGeom prst="rect">
            <a:avLst/>
          </a:prstGeom>
          <a:solidFill>
            <a:schemeClr val="bg1"/>
          </a:solidFill>
          <a:ln w="12700" algn="ctr">
            <a:noFill/>
            <a:round/>
            <a:headEnd type="none" w="sm" len="sm"/>
            <a:tailEnd type="none" w="sm" len="sm"/>
          </a:ln>
        </p:spPr>
        <p:txBody>
          <a:bodyPr/>
          <a:lstStyle/>
          <a:p>
            <a:pPr eaLnBrk="0" hangingPunct="0"/>
            <a:endParaRPr lang="ru-RU"/>
          </a:p>
        </p:txBody>
      </p:sp>
      <p:sp>
        <p:nvSpPr>
          <p:cNvPr id="45060"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pic>
        <p:nvPicPr>
          <p:cNvPr id="45061" name="Picture 13" descr="fd422_2.jpg"/>
          <p:cNvPicPr>
            <a:picLocks noChangeAspect="1"/>
          </p:cNvPicPr>
          <p:nvPr/>
        </p:nvPicPr>
        <p:blipFill>
          <a:blip r:embed="rId4"/>
          <a:srcRect/>
          <a:stretch>
            <a:fillRect/>
          </a:stretch>
        </p:blipFill>
        <p:spPr bwMode="auto">
          <a:xfrm rot="368261">
            <a:off x="769938" y="3198813"/>
            <a:ext cx="2520950" cy="1752600"/>
          </a:xfrm>
          <a:prstGeom prst="rect">
            <a:avLst/>
          </a:prstGeom>
          <a:noFill/>
          <a:ln w="9525">
            <a:noFill/>
            <a:miter lim="800000"/>
            <a:headEnd/>
            <a:tailEnd/>
          </a:ln>
        </p:spPr>
      </p:pic>
      <p:pic>
        <p:nvPicPr>
          <p:cNvPr id="45062" name="Picture 14" descr="fd322_1.jpg"/>
          <p:cNvPicPr>
            <a:picLocks noChangeAspect="1"/>
          </p:cNvPicPr>
          <p:nvPr/>
        </p:nvPicPr>
        <p:blipFill>
          <a:blip r:embed="rId5"/>
          <a:srcRect/>
          <a:stretch>
            <a:fillRect/>
          </a:stretch>
        </p:blipFill>
        <p:spPr bwMode="auto">
          <a:xfrm rot="188072">
            <a:off x="6022975" y="2892425"/>
            <a:ext cx="2249488" cy="1727200"/>
          </a:xfrm>
          <a:prstGeom prst="rect">
            <a:avLst/>
          </a:prstGeom>
          <a:noFill/>
          <a:ln w="9525">
            <a:noFill/>
            <a:miter lim="800000"/>
            <a:headEnd/>
            <a:tailEnd/>
          </a:ln>
        </p:spPr>
      </p:pic>
      <p:pic>
        <p:nvPicPr>
          <p:cNvPr id="45063" name="Picture 14" descr="TA3.png"/>
          <p:cNvPicPr>
            <a:picLocks noChangeAspect="1"/>
          </p:cNvPicPr>
          <p:nvPr/>
        </p:nvPicPr>
        <p:blipFill>
          <a:blip r:embed="rId6"/>
          <a:srcRect/>
          <a:stretch>
            <a:fillRect/>
          </a:stretch>
        </p:blipFill>
        <p:spPr bwMode="auto">
          <a:xfrm>
            <a:off x="3203575" y="1268413"/>
            <a:ext cx="3613150" cy="2319337"/>
          </a:xfrm>
          <a:prstGeom prst="rect">
            <a:avLst/>
          </a:prstGeom>
          <a:noFill/>
          <a:ln w="9525">
            <a:noFill/>
            <a:miter lim="800000"/>
            <a:headEnd/>
            <a:tailEnd/>
          </a:ln>
        </p:spPr>
      </p:pic>
      <p:pic>
        <p:nvPicPr>
          <p:cNvPr id="45064" name="Picture 16" descr="dvm81_2.jpg"/>
          <p:cNvPicPr>
            <a:picLocks noChangeAspect="1"/>
          </p:cNvPicPr>
          <p:nvPr/>
        </p:nvPicPr>
        <p:blipFill>
          <a:blip r:embed="rId7"/>
          <a:srcRect/>
          <a:stretch>
            <a:fillRect/>
          </a:stretch>
        </p:blipFill>
        <p:spPr bwMode="auto">
          <a:xfrm>
            <a:off x="2195513" y="4652963"/>
            <a:ext cx="4811712" cy="1341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6083"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pic>
        <p:nvPicPr>
          <p:cNvPr id="46084" name="Picture 3"/>
          <p:cNvPicPr>
            <a:picLocks noChangeAspect="1" noChangeArrowheads="1"/>
          </p:cNvPicPr>
          <p:nvPr/>
        </p:nvPicPr>
        <p:blipFill>
          <a:blip r:embed="rId4"/>
          <a:srcRect/>
          <a:stretch>
            <a:fillRect/>
          </a:stretch>
        </p:blipFill>
        <p:spPr bwMode="auto">
          <a:xfrm>
            <a:off x="1285875" y="2071688"/>
            <a:ext cx="6873875" cy="3643312"/>
          </a:xfrm>
          <a:prstGeom prst="rect">
            <a:avLst/>
          </a:prstGeom>
          <a:noFill/>
          <a:ln w="9525">
            <a:noFill/>
            <a:miter lim="800000"/>
            <a:headEnd/>
            <a:tailEnd/>
          </a:ln>
        </p:spPr>
      </p:pic>
      <p:sp>
        <p:nvSpPr>
          <p:cNvPr id="6" name="Rectangle 3"/>
          <p:cNvSpPr txBox="1">
            <a:spLocks noChangeArrowheads="1"/>
          </p:cNvSpPr>
          <p:nvPr/>
        </p:nvSpPr>
        <p:spPr bwMode="auto">
          <a:xfrm>
            <a:off x="1500188" y="1428750"/>
            <a:ext cx="6429375" cy="642938"/>
          </a:xfrm>
          <a:prstGeom prst="rect">
            <a:avLst/>
          </a:prstGeom>
          <a:noFill/>
          <a:ln w="9525">
            <a:noFill/>
            <a:miter lim="800000"/>
            <a:headEnd/>
            <a:tailEnd/>
          </a:ln>
        </p:spPr>
        <p:txBody>
          <a:bodyPr lIns="92075" tIns="46038" rIns="92075" bIns="46038"/>
          <a:lstStyle/>
          <a:p>
            <a:pPr marL="342900" indent="-342900" algn="ctr" eaLnBrk="0" hangingPunct="0">
              <a:spcBef>
                <a:spcPct val="20000"/>
              </a:spcBef>
              <a:defRPr/>
            </a:pPr>
            <a:r>
              <a:rPr lang="en-US" sz="2800" kern="0" dirty="0">
                <a:latin typeface="Verdana" pitchFamily="34" charset="0"/>
              </a:rPr>
              <a:t>SCTE 30/35</a:t>
            </a:r>
          </a:p>
        </p:txBody>
      </p:sp>
      <p:grpSp>
        <p:nvGrpSpPr>
          <p:cNvPr id="2" name="Group 10"/>
          <p:cNvGrpSpPr>
            <a:grpSpLocks/>
          </p:cNvGrpSpPr>
          <p:nvPr/>
        </p:nvGrpSpPr>
        <p:grpSpPr bwMode="auto">
          <a:xfrm>
            <a:off x="3357563" y="2500313"/>
            <a:ext cx="2519362" cy="2519362"/>
            <a:chOff x="3312000" y="2169000"/>
            <a:chExt cx="2520000" cy="2520001"/>
          </a:xfrm>
        </p:grpSpPr>
        <p:cxnSp>
          <p:nvCxnSpPr>
            <p:cNvPr id="46087" name="Straight Connector 7"/>
            <p:cNvCxnSpPr>
              <a:cxnSpLocks noChangeShapeType="1"/>
            </p:cNvCxnSpPr>
            <p:nvPr/>
          </p:nvCxnSpPr>
          <p:spPr bwMode="auto">
            <a:xfrm rot="16200000" flipH="1">
              <a:off x="3312000" y="2169001"/>
              <a:ext cx="2520000" cy="2520000"/>
            </a:xfrm>
            <a:prstGeom prst="line">
              <a:avLst/>
            </a:prstGeom>
            <a:noFill/>
            <a:ln w="76200" algn="ctr">
              <a:solidFill>
                <a:srgbClr val="FF0000"/>
              </a:solidFill>
              <a:round/>
              <a:headEnd type="none" w="sm" len="sm"/>
              <a:tailEnd type="none" w="sm" len="sm"/>
            </a:ln>
          </p:spPr>
        </p:cxnSp>
        <p:cxnSp>
          <p:nvCxnSpPr>
            <p:cNvPr id="46088" name="Straight Connector 8"/>
            <p:cNvCxnSpPr>
              <a:cxnSpLocks noChangeShapeType="1"/>
            </p:cNvCxnSpPr>
            <p:nvPr/>
          </p:nvCxnSpPr>
          <p:spPr bwMode="auto">
            <a:xfrm rot="10800000" flipV="1">
              <a:off x="3312000" y="2169000"/>
              <a:ext cx="2520000" cy="2520000"/>
            </a:xfrm>
            <a:prstGeom prst="line">
              <a:avLst/>
            </a:prstGeom>
            <a:noFill/>
            <a:ln w="76200" algn="ctr">
              <a:solidFill>
                <a:srgbClr val="FF0000"/>
              </a:solidFill>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7107"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
        <p:nvSpPr>
          <p:cNvPr id="6" name="Rectangle 3"/>
          <p:cNvSpPr txBox="1">
            <a:spLocks noChangeArrowheads="1"/>
          </p:cNvSpPr>
          <p:nvPr/>
        </p:nvSpPr>
        <p:spPr bwMode="auto">
          <a:xfrm>
            <a:off x="1500188" y="1428750"/>
            <a:ext cx="6429375" cy="642938"/>
          </a:xfrm>
          <a:prstGeom prst="rect">
            <a:avLst/>
          </a:prstGeom>
          <a:noFill/>
          <a:ln w="9525">
            <a:noFill/>
            <a:miter lim="800000"/>
            <a:headEnd/>
            <a:tailEnd/>
          </a:ln>
        </p:spPr>
        <p:txBody>
          <a:bodyPr lIns="92075" tIns="46038" rIns="92075" bIns="46038"/>
          <a:lstStyle/>
          <a:p>
            <a:pPr marL="342900" indent="-342900" algn="ctr" eaLnBrk="0" hangingPunct="0">
              <a:spcBef>
                <a:spcPct val="20000"/>
              </a:spcBef>
              <a:defRPr/>
            </a:pPr>
            <a:r>
              <a:rPr lang="en-US" sz="2800" kern="0" dirty="0">
                <a:latin typeface="Verdana" pitchFamily="34" charset="0"/>
              </a:rPr>
              <a:t>Forward TS</a:t>
            </a:r>
          </a:p>
        </p:txBody>
      </p:sp>
      <p:sp>
        <p:nvSpPr>
          <p:cNvPr id="7" name="TextBox 6"/>
          <p:cNvSpPr txBox="1"/>
          <p:nvPr/>
        </p:nvSpPr>
        <p:spPr>
          <a:xfrm>
            <a:off x="1270000" y="2571750"/>
            <a:ext cx="928688" cy="714375"/>
          </a:xfrm>
          <a:prstGeom prst="rect">
            <a:avLst/>
          </a:prstGeom>
        </p:spPr>
        <p:style>
          <a:lnRef idx="2">
            <a:schemeClr val="dk1"/>
          </a:lnRef>
          <a:fillRef idx="1">
            <a:schemeClr val="lt1"/>
          </a:fillRef>
          <a:effectRef idx="0">
            <a:schemeClr val="dk1"/>
          </a:effectRef>
          <a:fontRef idx="minor">
            <a:schemeClr val="dk1"/>
          </a:fontRef>
        </p:style>
        <p:txBody>
          <a:bodyPr anchor="ctr" anchorCtr="1"/>
          <a:lstStyle/>
          <a:p>
            <a:pPr algn="ctr">
              <a:defRPr/>
            </a:pPr>
            <a:r>
              <a:rPr lang="en-US" sz="1800" dirty="0">
                <a:latin typeface="Arial" pitchFamily="34" charset="0"/>
                <a:cs typeface="Arial" pitchFamily="34" charset="0"/>
              </a:rPr>
              <a:t>Demux</a:t>
            </a:r>
            <a:endParaRPr lang="ru-RU" sz="1800" dirty="0">
              <a:latin typeface="Arial" pitchFamily="34" charset="0"/>
              <a:cs typeface="Arial" pitchFamily="34" charset="0"/>
            </a:endParaRPr>
          </a:p>
        </p:txBody>
      </p:sp>
      <p:sp>
        <p:nvSpPr>
          <p:cNvPr id="47110" name="TextBox 7"/>
          <p:cNvSpPr txBox="1">
            <a:spLocks noChangeArrowheads="1"/>
          </p:cNvSpPr>
          <p:nvPr/>
        </p:nvSpPr>
        <p:spPr bwMode="auto">
          <a:xfrm>
            <a:off x="735013" y="2571750"/>
            <a:ext cx="479425" cy="369888"/>
          </a:xfrm>
          <a:prstGeom prst="rect">
            <a:avLst/>
          </a:prstGeom>
          <a:noFill/>
          <a:ln w="9525">
            <a:noFill/>
            <a:miter lim="800000"/>
            <a:headEnd/>
            <a:tailEnd/>
          </a:ln>
        </p:spPr>
        <p:txBody>
          <a:bodyPr wrap="none">
            <a:spAutoFit/>
          </a:bodyPr>
          <a:lstStyle/>
          <a:p>
            <a:r>
              <a:rPr lang="en-US" sz="1800">
                <a:latin typeface="Arial" pitchFamily="34" charset="0"/>
                <a:cs typeface="Arial" pitchFamily="34" charset="0"/>
              </a:rPr>
              <a:t>TS</a:t>
            </a:r>
            <a:endParaRPr lang="ru-RU" sz="1800">
              <a:latin typeface="Arial" pitchFamily="34" charset="0"/>
              <a:cs typeface="Arial" pitchFamily="34" charset="0"/>
            </a:endParaRPr>
          </a:p>
        </p:txBody>
      </p:sp>
      <p:cxnSp>
        <p:nvCxnSpPr>
          <p:cNvPr id="9" name="Прямая со стрелкой 9"/>
          <p:cNvCxnSpPr/>
          <p:nvPr/>
        </p:nvCxnSpPr>
        <p:spPr>
          <a:xfrm>
            <a:off x="2214563" y="2786063"/>
            <a:ext cx="357187"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Прямая со стрелкой 11"/>
          <p:cNvCxnSpPr/>
          <p:nvPr/>
        </p:nvCxnSpPr>
        <p:spPr>
          <a:xfrm>
            <a:off x="3643313" y="2786063"/>
            <a:ext cx="357187"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555875" y="2349500"/>
            <a:ext cx="1071563" cy="1143000"/>
          </a:xfrm>
          <a:prstGeom prst="rect">
            <a:avLst/>
          </a:prstGeom>
        </p:spPr>
        <p:style>
          <a:lnRef idx="2">
            <a:schemeClr val="dk1"/>
          </a:lnRef>
          <a:fillRef idx="1">
            <a:schemeClr val="lt1"/>
          </a:fillRef>
          <a:effectRef idx="0">
            <a:schemeClr val="dk1"/>
          </a:effectRef>
          <a:fontRef idx="minor">
            <a:schemeClr val="dk1"/>
          </a:fontRef>
        </p:style>
        <p:txBody>
          <a:bodyPr anchor="ctr" anchorCtr="1"/>
          <a:lstStyle/>
          <a:p>
            <a:pPr algn="ctr">
              <a:defRPr/>
            </a:pPr>
            <a:r>
              <a:rPr lang="en-US" sz="1800" dirty="0">
                <a:latin typeface="Arial" pitchFamily="34" charset="0"/>
                <a:cs typeface="Arial" pitchFamily="34" charset="0"/>
              </a:rPr>
              <a:t>Video/ </a:t>
            </a:r>
            <a:r>
              <a:rPr lang="en-US" sz="1600" dirty="0">
                <a:latin typeface="Arial" pitchFamily="34" charset="0"/>
                <a:cs typeface="Arial" pitchFamily="34" charset="0"/>
              </a:rPr>
              <a:t>Audio</a:t>
            </a:r>
            <a:r>
              <a:rPr lang="en-US" sz="1800" dirty="0">
                <a:latin typeface="Arial" pitchFamily="34" charset="0"/>
                <a:cs typeface="Arial" pitchFamily="34" charset="0"/>
              </a:rPr>
              <a:t> Decoder</a:t>
            </a:r>
            <a:endParaRPr lang="ru-RU" sz="1800" dirty="0">
              <a:latin typeface="Arial" pitchFamily="34" charset="0"/>
              <a:cs typeface="Arial" pitchFamily="34" charset="0"/>
            </a:endParaRPr>
          </a:p>
        </p:txBody>
      </p:sp>
      <p:sp>
        <p:nvSpPr>
          <p:cNvPr id="12" name="TextBox 11"/>
          <p:cNvSpPr txBox="1"/>
          <p:nvPr/>
        </p:nvSpPr>
        <p:spPr>
          <a:xfrm>
            <a:off x="4000500" y="2357438"/>
            <a:ext cx="928688" cy="1143000"/>
          </a:xfrm>
          <a:prstGeom prst="rect">
            <a:avLst/>
          </a:prstGeom>
        </p:spPr>
        <p:style>
          <a:lnRef idx="2">
            <a:schemeClr val="dk1"/>
          </a:lnRef>
          <a:fillRef idx="1">
            <a:schemeClr val="lt1"/>
          </a:fillRef>
          <a:effectRef idx="0">
            <a:schemeClr val="dk1"/>
          </a:effectRef>
          <a:fontRef idx="minor">
            <a:schemeClr val="dk1"/>
          </a:fontRef>
        </p:style>
        <p:txBody>
          <a:bodyPr anchor="ctr" anchorCtr="1"/>
          <a:lstStyle/>
          <a:p>
            <a:pPr algn="ctr">
              <a:defRPr/>
            </a:pPr>
            <a:r>
              <a:rPr lang="en-US" sz="1800" dirty="0">
                <a:latin typeface="Arial" pitchFamily="34" charset="0"/>
                <a:cs typeface="Arial" pitchFamily="34" charset="0"/>
              </a:rPr>
              <a:t>Mixer</a:t>
            </a:r>
            <a:endParaRPr lang="ru-RU" sz="1800" dirty="0">
              <a:latin typeface="Arial" pitchFamily="34" charset="0"/>
              <a:cs typeface="Arial" pitchFamily="34" charset="0"/>
            </a:endParaRPr>
          </a:p>
        </p:txBody>
      </p:sp>
      <p:cxnSp>
        <p:nvCxnSpPr>
          <p:cNvPr id="13" name="Прямая со стрелкой 31"/>
          <p:cNvCxnSpPr/>
          <p:nvPr/>
        </p:nvCxnSpPr>
        <p:spPr>
          <a:xfrm>
            <a:off x="714375" y="2928938"/>
            <a:ext cx="571500"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Прямая со стрелкой 33"/>
          <p:cNvCxnSpPr/>
          <p:nvPr/>
        </p:nvCxnSpPr>
        <p:spPr>
          <a:xfrm>
            <a:off x="2214563" y="3141663"/>
            <a:ext cx="357187"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34"/>
          <p:cNvCxnSpPr/>
          <p:nvPr/>
        </p:nvCxnSpPr>
        <p:spPr>
          <a:xfrm>
            <a:off x="3643313" y="3141663"/>
            <a:ext cx="357187"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Прямая со стрелкой 35"/>
          <p:cNvCxnSpPr/>
          <p:nvPr/>
        </p:nvCxnSpPr>
        <p:spPr>
          <a:xfrm>
            <a:off x="4929188" y="2786063"/>
            <a:ext cx="357187"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7" name="Прямая со стрелкой 36"/>
          <p:cNvCxnSpPr/>
          <p:nvPr/>
        </p:nvCxnSpPr>
        <p:spPr>
          <a:xfrm>
            <a:off x="4929188" y="3141663"/>
            <a:ext cx="357187"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286375" y="2357438"/>
            <a:ext cx="1071563" cy="1143000"/>
          </a:xfrm>
          <a:prstGeom prst="rect">
            <a:avLst/>
          </a:prstGeom>
        </p:spPr>
        <p:style>
          <a:lnRef idx="2">
            <a:schemeClr val="dk1"/>
          </a:lnRef>
          <a:fillRef idx="1">
            <a:schemeClr val="lt1"/>
          </a:fillRef>
          <a:effectRef idx="0">
            <a:schemeClr val="dk1"/>
          </a:effectRef>
          <a:fontRef idx="minor">
            <a:schemeClr val="dk1"/>
          </a:fontRef>
        </p:style>
        <p:txBody>
          <a:bodyPr anchor="ctr" anchorCtr="1"/>
          <a:lstStyle/>
          <a:p>
            <a:pPr algn="ctr">
              <a:defRPr/>
            </a:pPr>
            <a:r>
              <a:rPr lang="en-US" sz="1800" dirty="0">
                <a:latin typeface="Arial" pitchFamily="34" charset="0"/>
                <a:cs typeface="Arial" pitchFamily="34" charset="0"/>
              </a:rPr>
              <a:t>Video/ Audio Encoder</a:t>
            </a:r>
            <a:endParaRPr lang="ru-RU" sz="1800" dirty="0">
              <a:latin typeface="Arial" pitchFamily="34" charset="0"/>
              <a:cs typeface="Arial" pitchFamily="34" charset="0"/>
            </a:endParaRPr>
          </a:p>
        </p:txBody>
      </p:sp>
      <p:sp>
        <p:nvSpPr>
          <p:cNvPr id="19" name="TextBox 18"/>
          <p:cNvSpPr txBox="1"/>
          <p:nvPr/>
        </p:nvSpPr>
        <p:spPr>
          <a:xfrm>
            <a:off x="6715125" y="2571750"/>
            <a:ext cx="928688" cy="785813"/>
          </a:xfrm>
          <a:prstGeom prst="rect">
            <a:avLst/>
          </a:prstGeom>
        </p:spPr>
        <p:style>
          <a:lnRef idx="2">
            <a:schemeClr val="dk1"/>
          </a:lnRef>
          <a:fillRef idx="1">
            <a:schemeClr val="lt1"/>
          </a:fillRef>
          <a:effectRef idx="0">
            <a:schemeClr val="dk1"/>
          </a:effectRef>
          <a:fontRef idx="minor">
            <a:schemeClr val="dk1"/>
          </a:fontRef>
        </p:style>
        <p:txBody>
          <a:bodyPr anchor="ctr" anchorCtr="1"/>
          <a:lstStyle/>
          <a:p>
            <a:pPr algn="ctr">
              <a:defRPr/>
            </a:pPr>
            <a:r>
              <a:rPr lang="en-US" sz="1800" dirty="0">
                <a:latin typeface="Arial" pitchFamily="34" charset="0"/>
                <a:cs typeface="Arial" pitchFamily="34" charset="0"/>
              </a:rPr>
              <a:t>Muxer</a:t>
            </a:r>
            <a:endParaRPr lang="ru-RU" sz="1800" dirty="0">
              <a:latin typeface="Arial" pitchFamily="34" charset="0"/>
              <a:cs typeface="Arial" pitchFamily="34" charset="0"/>
            </a:endParaRPr>
          </a:p>
        </p:txBody>
      </p:sp>
      <p:cxnSp>
        <p:nvCxnSpPr>
          <p:cNvPr id="20" name="Прямая со стрелкой 40"/>
          <p:cNvCxnSpPr/>
          <p:nvPr/>
        </p:nvCxnSpPr>
        <p:spPr>
          <a:xfrm>
            <a:off x="6357938" y="2786063"/>
            <a:ext cx="357187"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1" name="Прямая со стрелкой 41"/>
          <p:cNvCxnSpPr/>
          <p:nvPr/>
        </p:nvCxnSpPr>
        <p:spPr>
          <a:xfrm>
            <a:off x="6357938" y="3141663"/>
            <a:ext cx="357187"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7124" name="TextBox 21"/>
          <p:cNvSpPr txBox="1">
            <a:spLocks noChangeArrowheads="1"/>
          </p:cNvSpPr>
          <p:nvPr/>
        </p:nvSpPr>
        <p:spPr bwMode="auto">
          <a:xfrm>
            <a:off x="7664450" y="2559050"/>
            <a:ext cx="479425" cy="369888"/>
          </a:xfrm>
          <a:prstGeom prst="rect">
            <a:avLst/>
          </a:prstGeom>
          <a:noFill/>
          <a:ln w="9525">
            <a:noFill/>
            <a:miter lim="800000"/>
            <a:headEnd/>
            <a:tailEnd/>
          </a:ln>
        </p:spPr>
        <p:txBody>
          <a:bodyPr wrap="none">
            <a:spAutoFit/>
          </a:bodyPr>
          <a:lstStyle/>
          <a:p>
            <a:r>
              <a:rPr lang="en-US" sz="1800">
                <a:latin typeface="Arial" pitchFamily="34" charset="0"/>
                <a:cs typeface="Arial" pitchFamily="34" charset="0"/>
              </a:rPr>
              <a:t>TS</a:t>
            </a:r>
            <a:endParaRPr lang="ru-RU" sz="1800">
              <a:latin typeface="Arial" pitchFamily="34" charset="0"/>
              <a:cs typeface="Arial" pitchFamily="34" charset="0"/>
            </a:endParaRPr>
          </a:p>
        </p:txBody>
      </p:sp>
      <p:cxnSp>
        <p:nvCxnSpPr>
          <p:cNvPr id="23" name="Прямая со стрелкой 43"/>
          <p:cNvCxnSpPr/>
          <p:nvPr/>
        </p:nvCxnSpPr>
        <p:spPr>
          <a:xfrm>
            <a:off x="7643813" y="2916238"/>
            <a:ext cx="571500"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7126" name="Группа 48"/>
          <p:cNvGrpSpPr>
            <a:grpSpLocks/>
          </p:cNvGrpSpPr>
          <p:nvPr/>
        </p:nvGrpSpPr>
        <p:grpSpPr bwMode="auto">
          <a:xfrm>
            <a:off x="3214688" y="3502025"/>
            <a:ext cx="2500312" cy="2141538"/>
            <a:chOff x="3214678" y="3501232"/>
            <a:chExt cx="2500330" cy="2142346"/>
          </a:xfrm>
        </p:grpSpPr>
        <p:sp>
          <p:nvSpPr>
            <p:cNvPr id="25" name="TextBox 24"/>
            <p:cNvSpPr txBox="1"/>
            <p:nvPr/>
          </p:nvSpPr>
          <p:spPr>
            <a:xfrm>
              <a:off x="3214678" y="4500147"/>
              <a:ext cx="2500330" cy="1143431"/>
            </a:xfrm>
            <a:prstGeom prst="rect">
              <a:avLst/>
            </a:prstGeom>
          </p:spPr>
          <p:style>
            <a:lnRef idx="2">
              <a:schemeClr val="accent4"/>
            </a:lnRef>
            <a:fillRef idx="1">
              <a:schemeClr val="lt1"/>
            </a:fillRef>
            <a:effectRef idx="0">
              <a:schemeClr val="accent4"/>
            </a:effectRef>
            <a:fontRef idx="minor">
              <a:schemeClr val="dk1"/>
            </a:fontRef>
          </p:style>
          <p:txBody>
            <a:bodyPr anchor="ctr" anchorCtr="1"/>
            <a:lstStyle/>
            <a:p>
              <a:pPr algn="ctr">
                <a:defRPr/>
              </a:pPr>
              <a:r>
                <a:rPr lang="en-US" dirty="0"/>
                <a:t>Existing software</a:t>
              </a:r>
              <a:endParaRPr lang="ru-RU" dirty="0"/>
            </a:p>
          </p:txBody>
        </p:sp>
        <p:cxnSp>
          <p:nvCxnSpPr>
            <p:cNvPr id="26" name="Прямая со стрелкой 46"/>
            <p:cNvCxnSpPr>
              <a:stCxn id="25" idx="0"/>
              <a:endCxn id="12" idx="2"/>
            </p:cNvCxnSpPr>
            <p:nvPr/>
          </p:nvCxnSpPr>
          <p:spPr>
            <a:xfrm rot="5400000" flipH="1" flipV="1">
              <a:off x="3964591" y="4000690"/>
              <a:ext cx="1000502" cy="1588"/>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8131"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
        <p:nvSpPr>
          <p:cNvPr id="48132" name="Content Placeholder 8"/>
          <p:cNvSpPr txBox="1">
            <a:spLocks/>
          </p:cNvSpPr>
          <p:nvPr/>
        </p:nvSpPr>
        <p:spPr bwMode="auto">
          <a:xfrm>
            <a:off x="4286250" y="1643063"/>
            <a:ext cx="4143375" cy="1714500"/>
          </a:xfrm>
          <a:prstGeom prst="rect">
            <a:avLst/>
          </a:prstGeom>
          <a:noFill/>
          <a:ln w="9525">
            <a:noFill/>
            <a:miter lim="800000"/>
            <a:headEnd/>
            <a:tailEnd/>
          </a:ln>
        </p:spPr>
        <p:txBody>
          <a:bodyPr lIns="92075" tIns="46038" rIns="92075" bIns="46038"/>
          <a:lstStyle/>
          <a:p>
            <a:pPr marL="342900" indent="-342900" eaLnBrk="0" hangingPunct="0">
              <a:spcBef>
                <a:spcPct val="20000"/>
              </a:spcBef>
              <a:buFontTx/>
              <a:buChar char="•"/>
            </a:pPr>
            <a:r>
              <a:rPr lang="en-US"/>
              <a:t>Support for Weather Stations</a:t>
            </a:r>
          </a:p>
          <a:p>
            <a:pPr marL="342900" indent="-342900" eaLnBrk="0" hangingPunct="0">
              <a:spcBef>
                <a:spcPct val="20000"/>
              </a:spcBef>
              <a:buFontTx/>
              <a:buChar char="•"/>
            </a:pPr>
            <a:r>
              <a:rPr lang="en-US"/>
              <a:t>Telephone Polls</a:t>
            </a:r>
          </a:p>
          <a:p>
            <a:pPr marL="342900" indent="-342900" eaLnBrk="0" hangingPunct="0">
              <a:spcBef>
                <a:spcPct val="20000"/>
              </a:spcBef>
              <a:buFontTx/>
              <a:buChar char="•"/>
            </a:pPr>
            <a:r>
              <a:rPr lang="en-US"/>
              <a:t>Local Date &amp; Time</a:t>
            </a:r>
            <a:endParaRPr lang="ru-RU"/>
          </a:p>
        </p:txBody>
      </p:sp>
      <p:pic>
        <p:nvPicPr>
          <p:cNvPr id="48133" name="Picture 6" descr="http://www.softlab-nsk.com/forward/lessons/demo_atv.jpg"/>
          <p:cNvPicPr>
            <a:picLocks noChangeAspect="1" noChangeArrowheads="1"/>
          </p:cNvPicPr>
          <p:nvPr/>
        </p:nvPicPr>
        <p:blipFill>
          <a:blip r:embed="rId4"/>
          <a:srcRect/>
          <a:stretch>
            <a:fillRect/>
          </a:stretch>
        </p:blipFill>
        <p:spPr bwMode="auto">
          <a:xfrm>
            <a:off x="4429125" y="3286125"/>
            <a:ext cx="3214688" cy="2571750"/>
          </a:xfrm>
          <a:prstGeom prst="rect">
            <a:avLst/>
          </a:prstGeom>
          <a:noFill/>
          <a:ln w="28575">
            <a:solidFill>
              <a:srgbClr val="000099"/>
            </a:solidFill>
            <a:miter lim="800000"/>
            <a:headEnd/>
            <a:tailEnd/>
          </a:ln>
        </p:spPr>
      </p:pic>
      <p:pic>
        <p:nvPicPr>
          <p:cNvPr id="48134" name="Picture 10" descr="http://www.softlab-nsk.com/forward/lessons/demo_midnight.jpg"/>
          <p:cNvPicPr>
            <a:picLocks noChangeAspect="1" noChangeArrowheads="1"/>
          </p:cNvPicPr>
          <p:nvPr/>
        </p:nvPicPr>
        <p:blipFill>
          <a:blip r:embed="rId5"/>
          <a:srcRect/>
          <a:stretch>
            <a:fillRect/>
          </a:stretch>
        </p:blipFill>
        <p:spPr bwMode="auto">
          <a:xfrm>
            <a:off x="714375" y="1643063"/>
            <a:ext cx="3214688" cy="2571750"/>
          </a:xfrm>
          <a:prstGeom prst="rect">
            <a:avLst/>
          </a:prstGeom>
          <a:noFill/>
          <a:ln w="28575">
            <a:solidFill>
              <a:srgbClr val="000099"/>
            </a:solidFill>
            <a:miter lim="800000"/>
            <a:headEnd/>
            <a:tailEnd/>
          </a:ln>
        </p:spPr>
      </p:pic>
      <p:sp>
        <p:nvSpPr>
          <p:cNvPr id="18" name="Content Placeholder 8"/>
          <p:cNvSpPr txBox="1">
            <a:spLocks/>
          </p:cNvSpPr>
          <p:nvPr/>
        </p:nvSpPr>
        <p:spPr bwMode="auto">
          <a:xfrm>
            <a:off x="785813" y="4357688"/>
            <a:ext cx="3143250" cy="1828800"/>
          </a:xfrm>
          <a:prstGeom prst="rect">
            <a:avLst/>
          </a:prstGeom>
          <a:noFill/>
          <a:ln w="9525">
            <a:noFill/>
            <a:miter lim="800000"/>
            <a:headEnd/>
            <a:tailEnd/>
          </a:ln>
        </p:spPr>
        <p:txBody>
          <a:bodyPr lIns="92075" tIns="46038" rIns="92075" bIns="46038"/>
          <a:lstStyle/>
          <a:p>
            <a:pPr marL="342900" indent="-342900" eaLnBrk="0" hangingPunct="0">
              <a:spcBef>
                <a:spcPct val="20000"/>
              </a:spcBef>
              <a:buFontTx/>
              <a:buChar char="•"/>
              <a:defRPr/>
            </a:pPr>
            <a:r>
              <a:rPr lang="en-US" kern="0" dirty="0">
                <a:latin typeface="+mn-lt"/>
              </a:rPr>
              <a:t>SMS chat</a:t>
            </a:r>
          </a:p>
          <a:p>
            <a:pPr marL="342900" indent="-342900" eaLnBrk="0" hangingPunct="0">
              <a:spcBef>
                <a:spcPct val="20000"/>
              </a:spcBef>
              <a:buFontTx/>
              <a:buChar char="•"/>
              <a:defRPr/>
            </a:pPr>
            <a:r>
              <a:rPr lang="en-US" kern="0" dirty="0">
                <a:latin typeface="+mn-lt"/>
              </a:rPr>
              <a:t>RSS feed</a:t>
            </a:r>
          </a:p>
          <a:p>
            <a:pPr marL="342900" indent="-342900" eaLnBrk="0" hangingPunct="0">
              <a:spcBef>
                <a:spcPct val="20000"/>
              </a:spcBef>
              <a:buFontTx/>
              <a:buChar char="•"/>
              <a:defRPr/>
            </a:pPr>
            <a:r>
              <a:rPr lang="en-US" sz="2300" kern="0" dirty="0">
                <a:latin typeface="+mn-lt"/>
              </a:rPr>
              <a:t>Weather, text or picture from Web</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9155" name="Нижний колонтитул 3"/>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B0245C97-88F9-42FD-8DD1-88BD1140E833}" type="slidenum">
              <a:rPr lang="en-US" sz="1400">
                <a:solidFill>
                  <a:srgbClr val="CCFFCC"/>
                </a:solidFill>
              </a:rPr>
              <a:pPr algn="ctr" eaLnBrk="0" hangingPunct="0"/>
              <a:t>44</a:t>
            </a:fld>
            <a:endParaRPr lang="en-US" sz="1400">
              <a:solidFill>
                <a:srgbClr val="CCFFCC"/>
              </a:solidFill>
            </a:endParaRPr>
          </a:p>
        </p:txBody>
      </p:sp>
      <p:pic>
        <p:nvPicPr>
          <p:cNvPr id="49156" name="Picture 4" descr="Focus1.png"/>
          <p:cNvPicPr>
            <a:picLocks noChangeAspect="1"/>
          </p:cNvPicPr>
          <p:nvPr/>
        </p:nvPicPr>
        <p:blipFill>
          <a:blip r:embed="rId4"/>
          <a:srcRect/>
          <a:stretch>
            <a:fillRect/>
          </a:stretch>
        </p:blipFill>
        <p:spPr bwMode="auto">
          <a:xfrm>
            <a:off x="539750" y="1916113"/>
            <a:ext cx="4732338" cy="3786187"/>
          </a:xfrm>
          <a:prstGeom prst="rect">
            <a:avLst/>
          </a:prstGeom>
          <a:noFill/>
          <a:ln w="9525">
            <a:noFill/>
            <a:miter lim="800000"/>
            <a:headEnd/>
            <a:tailEnd/>
          </a:ln>
        </p:spPr>
      </p:pic>
      <p:pic>
        <p:nvPicPr>
          <p:cNvPr id="49157" name="Picture 5" descr="Focus2.png"/>
          <p:cNvPicPr>
            <a:picLocks noChangeAspect="1"/>
          </p:cNvPicPr>
          <p:nvPr/>
        </p:nvPicPr>
        <p:blipFill>
          <a:blip r:embed="rId5" cstate="print"/>
          <a:srcRect/>
          <a:stretch>
            <a:fillRect/>
          </a:stretch>
        </p:blipFill>
        <p:spPr bwMode="auto">
          <a:xfrm>
            <a:off x="5357813" y="2143125"/>
            <a:ext cx="3224212" cy="3643313"/>
          </a:xfrm>
          <a:prstGeom prst="rect">
            <a:avLst/>
          </a:prstGeom>
          <a:noFill/>
          <a:ln w="9525">
            <a:noFill/>
            <a:miter lim="800000"/>
            <a:headEnd/>
            <a:tailEnd/>
          </a:ln>
        </p:spPr>
      </p:pic>
      <p:sp>
        <p:nvSpPr>
          <p:cNvPr id="49158"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0179" name="Нижний колонтитул 4"/>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991D90B9-091D-4BDD-89CD-2A598EE786E9}" type="slidenum">
              <a:rPr lang="en-US" sz="1400">
                <a:solidFill>
                  <a:srgbClr val="CCFFCC"/>
                </a:solidFill>
              </a:rPr>
              <a:pPr algn="ctr" eaLnBrk="0" hangingPunct="0"/>
              <a:t>45</a:t>
            </a:fld>
            <a:endParaRPr lang="en-US" sz="1400">
              <a:solidFill>
                <a:srgbClr val="CCFFCC"/>
              </a:solidFill>
            </a:endParaRPr>
          </a:p>
        </p:txBody>
      </p:sp>
      <p:sp>
        <p:nvSpPr>
          <p:cNvPr id="50180" name="Rectangle 2"/>
          <p:cNvSpPr txBox="1">
            <a:spLocks noChangeArrowheads="1"/>
          </p:cNvSpPr>
          <p:nvPr/>
        </p:nvSpPr>
        <p:spPr bwMode="auto">
          <a:xfrm rot="10800000" flipV="1">
            <a:off x="6643688" y="4000500"/>
            <a:ext cx="2335212" cy="1941513"/>
          </a:xfrm>
          <a:prstGeom prst="rect">
            <a:avLst/>
          </a:prstGeom>
          <a:noFill/>
          <a:ln w="9525">
            <a:noFill/>
            <a:miter lim="800000"/>
            <a:headEnd/>
            <a:tailEnd/>
          </a:ln>
        </p:spPr>
        <p:txBody>
          <a:bodyPr/>
          <a:lstStyle/>
          <a:p>
            <a:pPr algn="ctr">
              <a:lnSpc>
                <a:spcPct val="80000"/>
              </a:lnSpc>
            </a:pPr>
            <a:r>
              <a:rPr lang="ru-RU" sz="1900">
                <a:solidFill>
                  <a:srgbClr val="CCFFCC"/>
                </a:solidFill>
              </a:rPr>
              <a:t/>
            </a:r>
            <a:br>
              <a:rPr lang="ru-RU" sz="1900">
                <a:solidFill>
                  <a:srgbClr val="CCFFCC"/>
                </a:solidFill>
              </a:rPr>
            </a:br>
            <a:r>
              <a:rPr lang="en-US" sz="1900">
                <a:latin typeface="Arial" pitchFamily="34" charset="0"/>
                <a:cs typeface="Arial" pitchFamily="34" charset="0"/>
              </a:rPr>
              <a:t>Virtual Studio “Focus” – basis for low-budget interactive TV production</a:t>
            </a:r>
            <a:endParaRPr lang="ru-RU" sz="1900">
              <a:solidFill>
                <a:srgbClr val="CCFFCC"/>
              </a:solidFill>
              <a:latin typeface="Arial" pitchFamily="34" charset="0"/>
              <a:cs typeface="Arial" pitchFamily="34" charset="0"/>
            </a:endParaRPr>
          </a:p>
        </p:txBody>
      </p:sp>
      <p:pic>
        <p:nvPicPr>
          <p:cNvPr id="50181" name="Picture 2" descr="D:\Bbm\РАБОТА\Marketing_materials\Selected_images\KTV-p1i01.tif"/>
          <p:cNvPicPr>
            <a:picLocks noChangeAspect="1" noChangeArrowheads="1"/>
          </p:cNvPicPr>
          <p:nvPr/>
        </p:nvPicPr>
        <p:blipFill>
          <a:blip r:embed="rId4"/>
          <a:srcRect/>
          <a:stretch>
            <a:fillRect/>
          </a:stretch>
        </p:blipFill>
        <p:spPr bwMode="auto">
          <a:xfrm>
            <a:off x="428625" y="1643063"/>
            <a:ext cx="3321050" cy="2214562"/>
          </a:xfrm>
          <a:prstGeom prst="rect">
            <a:avLst/>
          </a:prstGeom>
          <a:noFill/>
          <a:ln w="9525">
            <a:noFill/>
            <a:miter lim="800000"/>
            <a:headEnd/>
            <a:tailEnd/>
          </a:ln>
        </p:spPr>
      </p:pic>
      <p:pic>
        <p:nvPicPr>
          <p:cNvPr id="50182" name="Picture 3" descr="D:\Bbm\РАБОТА\Marketing_materials\Selected_images\Image21.jpg"/>
          <p:cNvPicPr>
            <a:picLocks noChangeAspect="1" noChangeArrowheads="1"/>
          </p:cNvPicPr>
          <p:nvPr/>
        </p:nvPicPr>
        <p:blipFill>
          <a:blip r:embed="rId5"/>
          <a:srcRect/>
          <a:stretch>
            <a:fillRect/>
          </a:stretch>
        </p:blipFill>
        <p:spPr bwMode="auto">
          <a:xfrm>
            <a:off x="4000500" y="1571625"/>
            <a:ext cx="2946400" cy="2214563"/>
          </a:xfrm>
          <a:prstGeom prst="rect">
            <a:avLst/>
          </a:prstGeom>
          <a:noFill/>
          <a:ln w="9525">
            <a:noFill/>
            <a:miter lim="800000"/>
            <a:headEnd/>
            <a:tailEnd/>
          </a:ln>
        </p:spPr>
      </p:pic>
      <p:pic>
        <p:nvPicPr>
          <p:cNvPr id="50183" name="Picture 4" descr="D:\Bbm\РАБОТА\Marketing_materials\Selected_images\teleregion_00027_001.jpg"/>
          <p:cNvPicPr>
            <a:picLocks noChangeAspect="1" noChangeArrowheads="1"/>
          </p:cNvPicPr>
          <p:nvPr/>
        </p:nvPicPr>
        <p:blipFill>
          <a:blip r:embed="rId6"/>
          <a:srcRect/>
          <a:stretch>
            <a:fillRect/>
          </a:stretch>
        </p:blipFill>
        <p:spPr bwMode="auto">
          <a:xfrm>
            <a:off x="500063" y="4000500"/>
            <a:ext cx="2808287" cy="2103438"/>
          </a:xfrm>
          <a:prstGeom prst="rect">
            <a:avLst/>
          </a:prstGeom>
          <a:noFill/>
          <a:ln w="9525">
            <a:noFill/>
            <a:miter lim="800000"/>
            <a:headEnd/>
            <a:tailEnd/>
          </a:ln>
        </p:spPr>
      </p:pic>
      <p:pic>
        <p:nvPicPr>
          <p:cNvPr id="50184" name="Picture 5" descr="D:\Bbm\РАБОТА\Marketing_materials\Selected_images\K9.bmp"/>
          <p:cNvPicPr>
            <a:picLocks noChangeAspect="1" noChangeArrowheads="1"/>
          </p:cNvPicPr>
          <p:nvPr/>
        </p:nvPicPr>
        <p:blipFill>
          <a:blip r:embed="rId7"/>
          <a:srcRect/>
          <a:stretch>
            <a:fillRect/>
          </a:stretch>
        </p:blipFill>
        <p:spPr bwMode="auto">
          <a:xfrm>
            <a:off x="3643313" y="4000500"/>
            <a:ext cx="2768600" cy="2095500"/>
          </a:xfrm>
          <a:prstGeom prst="rect">
            <a:avLst/>
          </a:prstGeom>
          <a:noFill/>
          <a:ln w="9525">
            <a:noFill/>
            <a:miter lim="800000"/>
            <a:headEnd/>
            <a:tailEnd/>
          </a:ln>
        </p:spPr>
      </p:pic>
      <p:sp>
        <p:nvSpPr>
          <p:cNvPr id="50185"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1203" name="Нижний колонтитул 3"/>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13F042F1-4350-455A-88EF-43A89CA5567B}" type="slidenum">
              <a:rPr lang="en-US" sz="1400">
                <a:solidFill>
                  <a:srgbClr val="CCFFCC"/>
                </a:solidFill>
              </a:rPr>
              <a:pPr algn="ctr" eaLnBrk="0" hangingPunct="0"/>
              <a:t>46</a:t>
            </a:fld>
            <a:endParaRPr lang="en-US" sz="1400">
              <a:solidFill>
                <a:srgbClr val="CCFFCC"/>
              </a:solidFill>
            </a:endParaRPr>
          </a:p>
        </p:txBody>
      </p:sp>
      <p:sp>
        <p:nvSpPr>
          <p:cNvPr id="51204" name="Rectangle 3"/>
          <p:cNvSpPr>
            <a:spLocks noGrp="1" noChangeArrowheads="1"/>
          </p:cNvSpPr>
          <p:nvPr>
            <p:ph type="body" idx="4294967295"/>
          </p:nvPr>
        </p:nvSpPr>
        <p:spPr>
          <a:xfrm>
            <a:off x="6858000" y="3714750"/>
            <a:ext cx="2035175" cy="2286000"/>
          </a:xfrm>
        </p:spPr>
        <p:txBody>
          <a:bodyPr/>
          <a:lstStyle/>
          <a:p>
            <a:pPr algn="ctr">
              <a:buFontTx/>
              <a:buNone/>
            </a:pPr>
            <a:r>
              <a:rPr lang="en-US" smtClean="0">
                <a:solidFill>
                  <a:schemeClr val="tx1"/>
                </a:solidFill>
                <a:latin typeface="Arial" pitchFamily="34" charset="0"/>
                <a:cs typeface="Arial" pitchFamily="34" charset="0"/>
              </a:rPr>
              <a:t>$10K </a:t>
            </a:r>
          </a:p>
          <a:p>
            <a:pPr algn="ctr">
              <a:buFontTx/>
              <a:buNone/>
            </a:pPr>
            <a:r>
              <a:rPr lang="en-US" smtClean="0">
                <a:solidFill>
                  <a:schemeClr val="tx1"/>
                </a:solidFill>
                <a:latin typeface="Arial" pitchFamily="34" charset="0"/>
                <a:cs typeface="Arial" pitchFamily="34" charset="0"/>
              </a:rPr>
              <a:t>looks like</a:t>
            </a:r>
          </a:p>
          <a:p>
            <a:pPr algn="ctr">
              <a:buFontTx/>
              <a:buNone/>
            </a:pPr>
            <a:r>
              <a:rPr lang="en-US" smtClean="0">
                <a:solidFill>
                  <a:schemeClr val="tx1"/>
                </a:solidFill>
                <a:latin typeface="Arial" pitchFamily="34" charset="0"/>
                <a:cs typeface="Arial" pitchFamily="34" charset="0"/>
              </a:rPr>
              <a:t>$1000K!</a:t>
            </a:r>
          </a:p>
        </p:txBody>
      </p:sp>
      <p:pic>
        <p:nvPicPr>
          <p:cNvPr id="51205" name="Picture 2" descr="D:\SoftLab\Семинар Сони Нск 2008_06\DSC_0513.JPG"/>
          <p:cNvPicPr>
            <a:picLocks noChangeAspect="1" noChangeArrowheads="1"/>
          </p:cNvPicPr>
          <p:nvPr/>
        </p:nvPicPr>
        <p:blipFill>
          <a:blip r:embed="rId4"/>
          <a:srcRect/>
          <a:stretch>
            <a:fillRect/>
          </a:stretch>
        </p:blipFill>
        <p:spPr bwMode="auto">
          <a:xfrm>
            <a:off x="428625" y="1357313"/>
            <a:ext cx="3151188" cy="2362200"/>
          </a:xfrm>
          <a:prstGeom prst="rect">
            <a:avLst/>
          </a:prstGeom>
          <a:noFill/>
          <a:ln w="9525">
            <a:noFill/>
            <a:miter lim="800000"/>
            <a:headEnd/>
            <a:tailEnd/>
          </a:ln>
        </p:spPr>
      </p:pic>
      <p:pic>
        <p:nvPicPr>
          <p:cNvPr id="51206" name="Picture 2" descr="D:\Bbm\РАБОТА\Marketing_materials\Selected_images\Image60.jpg"/>
          <p:cNvPicPr>
            <a:picLocks noChangeAspect="1" noChangeArrowheads="1"/>
          </p:cNvPicPr>
          <p:nvPr/>
        </p:nvPicPr>
        <p:blipFill>
          <a:blip r:embed="rId5"/>
          <a:srcRect/>
          <a:stretch>
            <a:fillRect/>
          </a:stretch>
        </p:blipFill>
        <p:spPr bwMode="auto">
          <a:xfrm>
            <a:off x="3714750" y="1357313"/>
            <a:ext cx="3214688" cy="2355850"/>
          </a:xfrm>
          <a:prstGeom prst="rect">
            <a:avLst/>
          </a:prstGeom>
          <a:noFill/>
          <a:ln w="9525">
            <a:noFill/>
            <a:miter lim="800000"/>
            <a:headEnd/>
            <a:tailEnd/>
          </a:ln>
        </p:spPr>
      </p:pic>
      <p:pic>
        <p:nvPicPr>
          <p:cNvPr id="51207" name="Picture 3" descr="D:\Bbm\РАБОТА\Marketing_materials\Selected_images\Image126.jpg"/>
          <p:cNvPicPr>
            <a:picLocks noChangeAspect="1" noChangeArrowheads="1"/>
          </p:cNvPicPr>
          <p:nvPr/>
        </p:nvPicPr>
        <p:blipFill>
          <a:blip r:embed="rId6"/>
          <a:srcRect/>
          <a:stretch>
            <a:fillRect/>
          </a:stretch>
        </p:blipFill>
        <p:spPr bwMode="auto">
          <a:xfrm>
            <a:off x="428625" y="3786188"/>
            <a:ext cx="3074988" cy="2319337"/>
          </a:xfrm>
          <a:prstGeom prst="rect">
            <a:avLst/>
          </a:prstGeom>
          <a:noFill/>
          <a:ln w="9525">
            <a:noFill/>
            <a:miter lim="800000"/>
            <a:headEnd/>
            <a:tailEnd/>
          </a:ln>
        </p:spPr>
      </p:pic>
      <p:pic>
        <p:nvPicPr>
          <p:cNvPr id="51208" name="Picture 4" descr="D:\Bbm\РАБОТА\Marketing_materials\Selected_images\K1.bmp"/>
          <p:cNvPicPr>
            <a:picLocks noChangeAspect="1" noChangeArrowheads="1"/>
          </p:cNvPicPr>
          <p:nvPr/>
        </p:nvPicPr>
        <p:blipFill>
          <a:blip r:embed="rId7"/>
          <a:srcRect/>
          <a:stretch>
            <a:fillRect/>
          </a:stretch>
        </p:blipFill>
        <p:spPr bwMode="auto">
          <a:xfrm>
            <a:off x="3786188" y="3770313"/>
            <a:ext cx="3000375" cy="2312987"/>
          </a:xfrm>
          <a:prstGeom prst="rect">
            <a:avLst/>
          </a:prstGeom>
          <a:noFill/>
          <a:ln w="9525">
            <a:noFill/>
            <a:miter lim="800000"/>
            <a:headEnd/>
            <a:tailEnd/>
          </a:ln>
        </p:spPr>
      </p:pic>
      <p:sp>
        <p:nvSpPr>
          <p:cNvPr id="51209"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2227" name="Нижний колонтитул 3"/>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B3FB9BFA-E6E0-48AD-A99C-D4A529D11770}" type="slidenum">
              <a:rPr lang="en-US" sz="1400">
                <a:solidFill>
                  <a:srgbClr val="CCFFCC"/>
                </a:solidFill>
              </a:rPr>
              <a:pPr algn="ctr" eaLnBrk="0" hangingPunct="0"/>
              <a:t>47</a:t>
            </a:fld>
            <a:endParaRPr lang="en-US" sz="1400">
              <a:solidFill>
                <a:srgbClr val="CCFFCC"/>
              </a:solidFill>
            </a:endParaRPr>
          </a:p>
        </p:txBody>
      </p:sp>
      <p:sp>
        <p:nvSpPr>
          <p:cNvPr id="52228" name="Rectangle 3"/>
          <p:cNvSpPr>
            <a:spLocks noGrp="1" noChangeArrowheads="1"/>
          </p:cNvSpPr>
          <p:nvPr>
            <p:ph type="body" idx="4294967295"/>
          </p:nvPr>
        </p:nvSpPr>
        <p:spPr>
          <a:xfrm>
            <a:off x="6429375" y="1571625"/>
            <a:ext cx="2571750" cy="4171950"/>
          </a:xfrm>
        </p:spPr>
        <p:txBody>
          <a:bodyPr/>
          <a:lstStyle/>
          <a:p>
            <a:pPr>
              <a:lnSpc>
                <a:spcPct val="90000"/>
              </a:lnSpc>
              <a:buFontTx/>
              <a:buNone/>
            </a:pPr>
            <a:r>
              <a:rPr lang="en-US" sz="2400" smtClean="0">
                <a:solidFill>
                  <a:schemeClr val="tx1"/>
                </a:solidFill>
                <a:latin typeface="Arial" pitchFamily="34" charset="0"/>
                <a:cs typeface="Arial" pitchFamily="34" charset="0"/>
              </a:rPr>
              <a:t>“Focus” – unique and recognizable production at the same time… </a:t>
            </a:r>
          </a:p>
        </p:txBody>
      </p:sp>
      <p:pic>
        <p:nvPicPr>
          <p:cNvPr id="52229" name="Picture 2" descr="D:\Bbm\РАБОТА\Marketing_materials\Selected_images\Dome_2.jpg"/>
          <p:cNvPicPr>
            <a:picLocks noChangeAspect="1" noChangeArrowheads="1"/>
          </p:cNvPicPr>
          <p:nvPr/>
        </p:nvPicPr>
        <p:blipFill>
          <a:blip r:embed="rId4"/>
          <a:srcRect/>
          <a:stretch>
            <a:fillRect/>
          </a:stretch>
        </p:blipFill>
        <p:spPr bwMode="auto">
          <a:xfrm>
            <a:off x="142875" y="1357313"/>
            <a:ext cx="3014663" cy="2260600"/>
          </a:xfrm>
          <a:prstGeom prst="rect">
            <a:avLst/>
          </a:prstGeom>
          <a:noFill/>
          <a:ln w="9525">
            <a:noFill/>
            <a:miter lim="800000"/>
            <a:headEnd/>
            <a:tailEnd/>
          </a:ln>
        </p:spPr>
      </p:pic>
      <p:pic>
        <p:nvPicPr>
          <p:cNvPr id="52230" name="Picture 3" descr="D:\Bbm\РАБОТА\Marketing_materials\Selected_images\Mir_2.jpg"/>
          <p:cNvPicPr>
            <a:picLocks noChangeAspect="1" noChangeArrowheads="1"/>
          </p:cNvPicPr>
          <p:nvPr/>
        </p:nvPicPr>
        <p:blipFill>
          <a:blip r:embed="rId5"/>
          <a:srcRect/>
          <a:stretch>
            <a:fillRect/>
          </a:stretch>
        </p:blipFill>
        <p:spPr bwMode="auto">
          <a:xfrm>
            <a:off x="142875" y="3714750"/>
            <a:ext cx="3000375" cy="2443163"/>
          </a:xfrm>
          <a:prstGeom prst="rect">
            <a:avLst/>
          </a:prstGeom>
          <a:noFill/>
          <a:ln w="9525">
            <a:noFill/>
            <a:miter lim="800000"/>
            <a:headEnd/>
            <a:tailEnd/>
          </a:ln>
        </p:spPr>
      </p:pic>
      <p:pic>
        <p:nvPicPr>
          <p:cNvPr id="52231" name="Picture 4" descr="D:\Bbm\РАБОТА\Marketing_materials\Selected_images\News1910_2.jpg"/>
          <p:cNvPicPr>
            <a:picLocks noChangeAspect="1" noChangeArrowheads="1"/>
          </p:cNvPicPr>
          <p:nvPr/>
        </p:nvPicPr>
        <p:blipFill>
          <a:blip r:embed="rId6"/>
          <a:srcRect/>
          <a:stretch>
            <a:fillRect/>
          </a:stretch>
        </p:blipFill>
        <p:spPr bwMode="auto">
          <a:xfrm>
            <a:off x="3357563" y="1357313"/>
            <a:ext cx="3000375" cy="2251075"/>
          </a:xfrm>
          <a:prstGeom prst="rect">
            <a:avLst/>
          </a:prstGeom>
          <a:noFill/>
          <a:ln w="9525">
            <a:noFill/>
            <a:miter lim="800000"/>
            <a:headEnd/>
            <a:tailEnd/>
          </a:ln>
        </p:spPr>
      </p:pic>
      <p:pic>
        <p:nvPicPr>
          <p:cNvPr id="52232" name="Picture 6" descr="D:\Bbm\РАБОТА\Marketing_materials\Selected_images\Image92.jpg"/>
          <p:cNvPicPr>
            <a:picLocks noChangeAspect="1" noChangeArrowheads="1"/>
          </p:cNvPicPr>
          <p:nvPr/>
        </p:nvPicPr>
        <p:blipFill>
          <a:blip r:embed="rId7"/>
          <a:srcRect/>
          <a:stretch>
            <a:fillRect/>
          </a:stretch>
        </p:blipFill>
        <p:spPr bwMode="auto">
          <a:xfrm>
            <a:off x="3357563" y="3643313"/>
            <a:ext cx="3159125" cy="2400300"/>
          </a:xfrm>
          <a:prstGeom prst="rect">
            <a:avLst/>
          </a:prstGeom>
          <a:noFill/>
          <a:ln w="9525">
            <a:noFill/>
            <a:miter lim="800000"/>
            <a:headEnd/>
            <a:tailEnd/>
          </a:ln>
        </p:spPr>
      </p:pic>
      <p:sp>
        <p:nvSpPr>
          <p:cNvPr id="52233"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3251" name="Нижний колонтитул 3"/>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5236539B-E5EC-4DB9-9F6B-A5CEDCF48565}" type="slidenum">
              <a:rPr lang="en-US" sz="1400">
                <a:solidFill>
                  <a:srgbClr val="CCFFCC"/>
                </a:solidFill>
              </a:rPr>
              <a:pPr algn="ctr" eaLnBrk="0" hangingPunct="0"/>
              <a:t>48</a:t>
            </a:fld>
            <a:endParaRPr lang="en-US" sz="1400">
              <a:solidFill>
                <a:srgbClr val="CCFFCC"/>
              </a:solidFill>
            </a:endParaRPr>
          </a:p>
        </p:txBody>
      </p:sp>
      <p:sp>
        <p:nvSpPr>
          <p:cNvPr id="53252" name="Rectangle 3"/>
          <p:cNvSpPr>
            <a:spLocks noGrp="1" noChangeArrowheads="1"/>
          </p:cNvSpPr>
          <p:nvPr>
            <p:ph type="body" idx="4294967295"/>
          </p:nvPr>
        </p:nvSpPr>
        <p:spPr>
          <a:xfrm>
            <a:off x="6443663" y="2205038"/>
            <a:ext cx="2447925" cy="3597275"/>
          </a:xfrm>
        </p:spPr>
        <p:txBody>
          <a:bodyPr/>
          <a:lstStyle/>
          <a:p>
            <a:pPr>
              <a:lnSpc>
                <a:spcPct val="90000"/>
              </a:lnSpc>
              <a:buFontTx/>
              <a:buNone/>
            </a:pPr>
            <a:r>
              <a:rPr lang="en-US" sz="2400" smtClean="0">
                <a:solidFill>
                  <a:schemeClr val="tx1"/>
                </a:solidFill>
                <a:latin typeface="Arial" pitchFamily="34" charset="0"/>
                <a:cs typeface="Arial" pitchFamily="34" charset="0"/>
              </a:rPr>
              <a:t>	We produce full set of computer components for integrated solutions </a:t>
            </a:r>
            <a:br>
              <a:rPr lang="en-US" sz="2400" smtClean="0">
                <a:solidFill>
                  <a:schemeClr val="tx1"/>
                </a:solidFill>
                <a:latin typeface="Arial" pitchFamily="34" charset="0"/>
                <a:cs typeface="Arial" pitchFamily="34" charset="0"/>
              </a:rPr>
            </a:br>
            <a:r>
              <a:rPr lang="en-US" sz="2400" smtClean="0">
                <a:solidFill>
                  <a:schemeClr val="tx1"/>
                </a:solidFill>
                <a:latin typeface="Arial" pitchFamily="34" charset="0"/>
                <a:cs typeface="Arial" pitchFamily="34" charset="0"/>
              </a:rPr>
              <a:t>for IPTV, Cable and other studios</a:t>
            </a:r>
          </a:p>
        </p:txBody>
      </p:sp>
      <p:pic>
        <p:nvPicPr>
          <p:cNvPr id="53253" name="Picture 2" descr="D:\Bbm\РАБОТА\Marketing_materials\Selected_images\SANY0124.JPG"/>
          <p:cNvPicPr>
            <a:picLocks noChangeAspect="1" noChangeArrowheads="1"/>
          </p:cNvPicPr>
          <p:nvPr/>
        </p:nvPicPr>
        <p:blipFill>
          <a:blip r:embed="rId4"/>
          <a:srcRect/>
          <a:stretch>
            <a:fillRect/>
          </a:stretch>
        </p:blipFill>
        <p:spPr bwMode="auto">
          <a:xfrm>
            <a:off x="214313" y="1643063"/>
            <a:ext cx="3143250" cy="2357437"/>
          </a:xfrm>
          <a:prstGeom prst="rect">
            <a:avLst/>
          </a:prstGeom>
          <a:noFill/>
          <a:ln w="9525">
            <a:noFill/>
            <a:miter lim="800000"/>
            <a:headEnd/>
            <a:tailEnd/>
          </a:ln>
        </p:spPr>
      </p:pic>
      <p:pic>
        <p:nvPicPr>
          <p:cNvPr id="53254" name="Picture 2" descr="D:\Bbm\РАБОТА\Marketing_materials\Selected_images\DSCN3480.JPG"/>
          <p:cNvPicPr>
            <a:picLocks noChangeAspect="1" noChangeArrowheads="1"/>
          </p:cNvPicPr>
          <p:nvPr/>
        </p:nvPicPr>
        <p:blipFill>
          <a:blip r:embed="rId5"/>
          <a:srcRect/>
          <a:stretch>
            <a:fillRect/>
          </a:stretch>
        </p:blipFill>
        <p:spPr bwMode="auto">
          <a:xfrm>
            <a:off x="3643313" y="3929063"/>
            <a:ext cx="2763837" cy="2071687"/>
          </a:xfrm>
          <a:prstGeom prst="rect">
            <a:avLst/>
          </a:prstGeom>
          <a:noFill/>
          <a:ln w="9525">
            <a:noFill/>
            <a:miter lim="800000"/>
            <a:headEnd/>
            <a:tailEnd/>
          </a:ln>
        </p:spPr>
      </p:pic>
      <p:pic>
        <p:nvPicPr>
          <p:cNvPr id="53255" name="Picture 4" descr="D:\Bbm\РАБОТА\Marketing_materials\Selected_images\DSCN3482.JPG"/>
          <p:cNvPicPr>
            <a:picLocks noChangeAspect="1" noChangeArrowheads="1"/>
          </p:cNvPicPr>
          <p:nvPr/>
        </p:nvPicPr>
        <p:blipFill>
          <a:blip r:embed="rId6"/>
          <a:srcRect/>
          <a:stretch>
            <a:fillRect/>
          </a:stretch>
        </p:blipFill>
        <p:spPr bwMode="auto">
          <a:xfrm>
            <a:off x="3643313" y="1714500"/>
            <a:ext cx="2863850" cy="2147888"/>
          </a:xfrm>
          <a:prstGeom prst="rect">
            <a:avLst/>
          </a:prstGeom>
          <a:noFill/>
          <a:ln w="9525">
            <a:noFill/>
            <a:miter lim="800000"/>
            <a:headEnd/>
            <a:tailEnd/>
          </a:ln>
        </p:spPr>
      </p:pic>
      <p:pic>
        <p:nvPicPr>
          <p:cNvPr id="53256" name="Picture 3" descr="D:\Bbm\РАБОТА\Marketing_materials\Selected_images\JEJU_IPTV_2007_02_03.jpg"/>
          <p:cNvPicPr>
            <a:picLocks noChangeAspect="1" noChangeArrowheads="1"/>
          </p:cNvPicPr>
          <p:nvPr/>
        </p:nvPicPr>
        <p:blipFill>
          <a:blip r:embed="rId7"/>
          <a:srcRect/>
          <a:stretch>
            <a:fillRect/>
          </a:stretch>
        </p:blipFill>
        <p:spPr bwMode="auto">
          <a:xfrm>
            <a:off x="214313" y="4071938"/>
            <a:ext cx="2857500" cy="1928812"/>
          </a:xfrm>
          <a:prstGeom prst="rect">
            <a:avLst/>
          </a:prstGeom>
          <a:noFill/>
          <a:ln w="9525">
            <a:noFill/>
            <a:miter lim="800000"/>
            <a:headEnd/>
            <a:tailEnd/>
          </a:ln>
        </p:spPr>
      </p:pic>
      <p:sp>
        <p:nvSpPr>
          <p:cNvPr id="53257" name="Rectangle 2"/>
          <p:cNvSpPr>
            <a:spLocks noGrp="1" noChangeArrowheads="1"/>
          </p:cNvSpPr>
          <p:nvPr>
            <p:ph type="title" idx="4294967295"/>
          </p:nvPr>
        </p:nvSpPr>
        <p:spPr>
          <a:xfrm>
            <a:off x="0" y="357188"/>
            <a:ext cx="3357563" cy="785812"/>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5" name="Нижний колонтитул 1"/>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FFC5CB4F-6A61-4853-9FD2-90F9C31028AE}" type="slidenum">
              <a:rPr lang="en-US" sz="1400">
                <a:solidFill>
                  <a:srgbClr val="CCFFCC"/>
                </a:solidFill>
              </a:rPr>
              <a:pPr algn="ctr" eaLnBrk="0" hangingPunct="0"/>
              <a:t>49</a:t>
            </a:fld>
            <a:endParaRPr lang="en-US" sz="1400">
              <a:solidFill>
                <a:srgbClr val="CCFFCC"/>
              </a:solidFill>
            </a:endParaRPr>
          </a:p>
        </p:txBody>
      </p:sp>
      <p:sp>
        <p:nvSpPr>
          <p:cNvPr id="54276" name="Text Box 3"/>
          <p:cNvSpPr txBox="1">
            <a:spLocks noChangeArrowheads="1"/>
          </p:cNvSpPr>
          <p:nvPr/>
        </p:nvSpPr>
        <p:spPr bwMode="auto">
          <a:xfrm>
            <a:off x="1524000" y="2209800"/>
            <a:ext cx="5943600" cy="457200"/>
          </a:xfrm>
          <a:prstGeom prst="rect">
            <a:avLst/>
          </a:prstGeom>
          <a:noFill/>
          <a:ln w="12700">
            <a:noFill/>
            <a:miter lim="800000"/>
            <a:headEnd type="none" w="sm" len="sm"/>
            <a:tailEnd type="none" w="sm" len="sm"/>
          </a:ln>
        </p:spPr>
        <p:txBody>
          <a:bodyPr>
            <a:spAutoFit/>
          </a:bodyPr>
          <a:lstStyle/>
          <a:p>
            <a:pPr eaLnBrk="0" hangingPunct="0">
              <a:spcBef>
                <a:spcPct val="50000"/>
              </a:spcBef>
            </a:pPr>
            <a:endParaRPr lang="ru-RU"/>
          </a:p>
        </p:txBody>
      </p:sp>
      <p:sp>
        <p:nvSpPr>
          <p:cNvPr id="54277" name="Text Box 5"/>
          <p:cNvSpPr txBox="1">
            <a:spLocks noChangeArrowheads="1"/>
          </p:cNvSpPr>
          <p:nvPr/>
        </p:nvSpPr>
        <p:spPr bwMode="auto">
          <a:xfrm>
            <a:off x="714375" y="1500188"/>
            <a:ext cx="7391400" cy="3786187"/>
          </a:xfrm>
          <a:prstGeom prst="rect">
            <a:avLst/>
          </a:prstGeom>
          <a:noFill/>
          <a:ln w="12700">
            <a:noFill/>
            <a:miter lim="800000"/>
            <a:headEnd type="none" w="sm" len="sm"/>
            <a:tailEnd type="none" w="sm" len="sm"/>
          </a:ln>
        </p:spPr>
        <p:txBody>
          <a:bodyPr>
            <a:spAutoFit/>
          </a:bodyPr>
          <a:lstStyle/>
          <a:p>
            <a:r>
              <a:rPr lang="en-US">
                <a:latin typeface="Verdana" pitchFamily="34" charset="0"/>
                <a:ea typeface="Verdana" pitchFamily="34" charset="0"/>
                <a:cs typeface="Verdana" pitchFamily="34" charset="0"/>
              </a:rPr>
              <a:t>Our customers are regional TV broadcasters, internet providers, cable TV providers.</a:t>
            </a:r>
          </a:p>
          <a:p>
            <a:r>
              <a:rPr lang="en-US">
                <a:latin typeface="Verdana" pitchFamily="34" charset="0"/>
                <a:ea typeface="Verdana" pitchFamily="34" charset="0"/>
                <a:cs typeface="Verdana" pitchFamily="34" charset="0"/>
              </a:rPr>
              <a:t>More than 70% of Russian TV broadcasting companies chose our solutions.</a:t>
            </a:r>
          </a:p>
          <a:p>
            <a:r>
              <a:rPr lang="en-US">
                <a:latin typeface="Verdana" pitchFamily="34" charset="0"/>
                <a:ea typeface="Verdana" pitchFamily="34" charset="0"/>
                <a:cs typeface="Verdana" pitchFamily="34" charset="0"/>
              </a:rPr>
              <a:t>Since 2009 we have started selling our production all over the world. </a:t>
            </a:r>
          </a:p>
          <a:p>
            <a:r>
              <a:rPr lang="en-US">
                <a:latin typeface="Verdana" pitchFamily="34" charset="0"/>
                <a:ea typeface="Verdana" pitchFamily="34" charset="0"/>
                <a:cs typeface="Verdana" pitchFamily="34" charset="0"/>
              </a:rPr>
              <a:t>Our distributors actively work in eastern Europe (Serbia, Rumania, Montenegro), Argentina, China. Our customers are in Canada, Austria, South Africa. </a:t>
            </a:r>
            <a:endParaRPr lang="en-US" sz="2000">
              <a:latin typeface="Verdana" pitchFamily="34" charset="0"/>
              <a:ea typeface="Verdana" pitchFamily="34" charset="0"/>
              <a:cs typeface="Verdana" pitchFamily="34" charset="0"/>
            </a:endParaRPr>
          </a:p>
        </p:txBody>
      </p:sp>
      <p:sp>
        <p:nvSpPr>
          <p:cNvPr id="7" name="Rectangle 2"/>
          <p:cNvSpPr txBox="1">
            <a:spLocks noChangeArrowheads="1"/>
          </p:cNvSpPr>
          <p:nvPr/>
        </p:nvSpPr>
        <p:spPr>
          <a:xfrm>
            <a:off x="0" y="428625"/>
            <a:ext cx="3357563" cy="714375"/>
          </a:xfrm>
          <a:prstGeom prst="rect">
            <a:avLst/>
          </a:prstGeom>
        </p:spPr>
        <p:txBody>
          <a:bodyPr/>
          <a:lstStyle/>
          <a:p>
            <a:pPr algn="ctr" eaLnBrk="0" hangingPunct="0">
              <a:defRPr/>
            </a:pPr>
            <a:r>
              <a:rPr lang="en-US" sz="3600" kern="0" dirty="0">
                <a:latin typeface="Verdana" pitchFamily="34" charset="0"/>
                <a:ea typeface="+mj-ea"/>
                <a:cs typeface="+mj-cs"/>
              </a:rPr>
              <a:t>Multimedia</a:t>
            </a:r>
            <a:endParaRPr lang="en-US" sz="4400" kern="0" dirty="0">
              <a:latin typeface="Verdana" pitchFamily="34" charset="0"/>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219" name="Text Box 11"/>
          <p:cNvSpPr txBox="1">
            <a:spLocks noChangeArrowheads="1"/>
          </p:cNvSpPr>
          <p:nvPr/>
        </p:nvSpPr>
        <p:spPr bwMode="auto">
          <a:xfrm>
            <a:off x="430213" y="1458913"/>
            <a:ext cx="8380412" cy="36004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ru-RU">
                <a:latin typeface="Verdana" pitchFamily="34" charset="0"/>
                <a:cs typeface="Times New Roman" pitchFamily="18" charset="0"/>
              </a:rPr>
              <a:t>    </a:t>
            </a:r>
            <a:r>
              <a:rPr lang="en-US">
                <a:latin typeface="Verdana" pitchFamily="34" charset="0"/>
                <a:cs typeface="Times New Roman" pitchFamily="18" charset="0"/>
              </a:rPr>
              <a:t>In 1993-94, a computer graphics engine – a full fledged modeling, animation and rendering system for various VR applications and computer games has been developed.</a:t>
            </a:r>
          </a:p>
          <a:p>
            <a:pPr eaLnBrk="0" hangingPunct="0">
              <a:spcBef>
                <a:spcPct val="50000"/>
              </a:spcBef>
            </a:pPr>
            <a:r>
              <a:rPr lang="en-US">
                <a:latin typeface="Verdana" pitchFamily="34" charset="0"/>
                <a:cs typeface="Times New Roman" pitchFamily="18" charset="0"/>
              </a:rPr>
              <a:t>    This engine is the company property.</a:t>
            </a:r>
          </a:p>
          <a:p>
            <a:pPr eaLnBrk="0" hangingPunct="0">
              <a:spcBef>
                <a:spcPct val="50000"/>
              </a:spcBef>
            </a:pPr>
            <a:r>
              <a:rPr lang="ru-RU">
                <a:latin typeface="Verdana" pitchFamily="34" charset="0"/>
              </a:rPr>
              <a:t>    </a:t>
            </a:r>
            <a:r>
              <a:rPr lang="en-US">
                <a:latin typeface="Verdana" pitchFamily="34" charset="0"/>
              </a:rPr>
              <a:t>It is continually being developed as new hardware appears.</a:t>
            </a:r>
            <a:endParaRPr lang="ru-RU">
              <a:latin typeface="Verdana" pitchFamily="34" charset="0"/>
            </a:endParaRPr>
          </a:p>
          <a:p>
            <a:pPr eaLnBrk="0" hangingPunct="0">
              <a:spcBef>
                <a:spcPct val="50000"/>
              </a:spcBef>
            </a:pPr>
            <a:endParaRPr lang="en-US">
              <a:latin typeface="Verdana" pitchFamily="34" charset="0"/>
            </a:endParaRPr>
          </a:p>
        </p:txBody>
      </p:sp>
      <p:sp>
        <p:nvSpPr>
          <p:cNvPr id="6" name="Rectangle 2"/>
          <p:cNvSpPr txBox="1">
            <a:spLocks noChangeArrowheads="1"/>
          </p:cNvSpPr>
          <p:nvPr/>
        </p:nvSpPr>
        <p:spPr>
          <a:xfrm>
            <a:off x="214313" y="414338"/>
            <a:ext cx="8643937" cy="714375"/>
          </a:xfrm>
          <a:prstGeom prst="rect">
            <a:avLst/>
          </a:prstGeom>
        </p:spPr>
        <p:txBody>
          <a:bodyPr/>
          <a:lstStyle/>
          <a:p>
            <a:pPr eaLnBrk="0" hangingPunct="0">
              <a:defRPr/>
            </a:pPr>
            <a:r>
              <a:rPr lang="en-US" sz="3200" b="1" kern="0" dirty="0">
                <a:latin typeface="Verdana" pitchFamily="34" charset="0"/>
                <a:ea typeface="+mj-ea"/>
                <a:cs typeface="+mj-cs"/>
              </a:rPr>
              <a:t>Virtual Reality</a:t>
            </a:r>
          </a:p>
        </p:txBody>
      </p:sp>
      <p:sp>
        <p:nvSpPr>
          <p:cNvPr id="9221"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SL_back_M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5299" name="Нижний колонтитул 4"/>
          <p:cNvSpPr txBox="1">
            <a:spLocks noGrp="1"/>
          </p:cNvSpPr>
          <p:nvPr/>
        </p:nvSpPr>
        <p:spPr bwMode="auto">
          <a:xfrm>
            <a:off x="3124200" y="6400800"/>
            <a:ext cx="2895600" cy="457200"/>
          </a:xfrm>
          <a:prstGeom prst="rect">
            <a:avLst/>
          </a:prstGeom>
          <a:noFill/>
          <a:ln w="9525">
            <a:noFill/>
            <a:miter lim="800000"/>
            <a:headEnd/>
            <a:tailEnd/>
          </a:ln>
        </p:spPr>
        <p:txBody>
          <a:bodyPr lIns="92075" tIns="46038" rIns="92075" bIns="46038"/>
          <a:lstStyle/>
          <a:p>
            <a:pPr algn="ctr" eaLnBrk="0" hangingPunct="0"/>
            <a:fld id="{DF858918-0DD6-4921-9D4D-5109FB6AA450}" type="slidenum">
              <a:rPr lang="en-US" sz="1400">
                <a:solidFill>
                  <a:srgbClr val="CCFFCC"/>
                </a:solidFill>
              </a:rPr>
              <a:pPr algn="ctr" eaLnBrk="0" hangingPunct="0"/>
              <a:t>50</a:t>
            </a:fld>
            <a:endParaRPr lang="en-US" sz="1400">
              <a:solidFill>
                <a:srgbClr val="CCFFCC"/>
              </a:solidFill>
            </a:endParaRPr>
          </a:p>
        </p:txBody>
      </p:sp>
      <p:sp>
        <p:nvSpPr>
          <p:cNvPr id="55300" name="Rectangle 2"/>
          <p:cNvSpPr>
            <a:spLocks noGrp="1" noChangeArrowheads="1"/>
          </p:cNvSpPr>
          <p:nvPr>
            <p:ph type="title" idx="4294967295"/>
          </p:nvPr>
        </p:nvSpPr>
        <p:spPr>
          <a:xfrm>
            <a:off x="0" y="333375"/>
            <a:ext cx="3357563" cy="785813"/>
          </a:xfrm>
        </p:spPr>
        <p:txBody>
          <a:bodyPr/>
          <a:lstStyle/>
          <a:p>
            <a:r>
              <a:rPr lang="en-US" sz="3600" smtClean="0">
                <a:solidFill>
                  <a:schemeClr val="tx1"/>
                </a:solidFill>
                <a:latin typeface="Verdana" pitchFamily="34" charset="0"/>
              </a:rPr>
              <a:t>Multimedia</a:t>
            </a:r>
            <a:endParaRPr lang="en-US" smtClean="0">
              <a:solidFill>
                <a:schemeClr val="tx1"/>
              </a:solidFill>
              <a:latin typeface="Verdana" pitchFamily="34" charset="0"/>
            </a:endParaRPr>
          </a:p>
        </p:txBody>
      </p:sp>
      <p:sp>
        <p:nvSpPr>
          <p:cNvPr id="10" name="Rectangle 3"/>
          <p:cNvSpPr>
            <a:spLocks noGrp="1" noChangeArrowheads="1"/>
          </p:cNvSpPr>
          <p:nvPr>
            <p:ph type="body" sz="half" idx="4294967295"/>
          </p:nvPr>
        </p:nvSpPr>
        <p:spPr>
          <a:xfrm>
            <a:off x="900113" y="1714500"/>
            <a:ext cx="7600950" cy="3584575"/>
          </a:xfrm>
        </p:spPr>
        <p:txBody>
          <a:bodyPr>
            <a:normAutofit/>
          </a:bodyPr>
          <a:lstStyle/>
          <a:p>
            <a:pPr>
              <a:lnSpc>
                <a:spcPct val="80000"/>
              </a:lnSpc>
              <a:buFontTx/>
              <a:buNone/>
              <a:defRPr/>
            </a:pPr>
            <a:r>
              <a:rPr lang="en-US" sz="2900" dirty="0" smtClean="0">
                <a:solidFill>
                  <a:schemeClr val="tx1"/>
                </a:solidFill>
                <a:effectLst>
                  <a:outerShdw blurRad="38100" dist="38100" dir="2700000" algn="tl">
                    <a:srgbClr val="C0C0C0"/>
                  </a:outerShdw>
                </a:effectLst>
                <a:latin typeface="Verdana" pitchFamily="34" charset="0"/>
              </a:rPr>
              <a:t>	</a:t>
            </a:r>
            <a:r>
              <a:rPr lang="en-US" sz="3600" b="1" dirty="0" smtClean="0">
                <a:solidFill>
                  <a:schemeClr val="tx1"/>
                </a:solidFill>
                <a:effectLst>
                  <a:outerShdw blurRad="38100" dist="38100" dir="2700000" algn="tl">
                    <a:srgbClr val="C0C0C0"/>
                  </a:outerShdw>
                </a:effectLst>
              </a:rPr>
              <a:t>Multimedia Department Concept</a:t>
            </a:r>
          </a:p>
          <a:p>
            <a:pPr>
              <a:defRPr/>
            </a:pPr>
            <a:r>
              <a:rPr lang="en-US" sz="2400" dirty="0" smtClean="0">
                <a:solidFill>
                  <a:schemeClr val="tx1"/>
                </a:solidFill>
                <a:effectLst>
                  <a:outerShdw blurRad="38100" dist="38100" dir="2700000" algn="tl">
                    <a:srgbClr val="C0C0C0"/>
                  </a:outerShdw>
                </a:effectLst>
                <a:latin typeface="Arial" charset="0"/>
                <a:cs typeface="Arial" charset="0"/>
              </a:rPr>
              <a:t>Working for wide low-budget market</a:t>
            </a:r>
          </a:p>
          <a:p>
            <a:pPr>
              <a:defRPr/>
            </a:pPr>
            <a:r>
              <a:rPr lang="en-US" sz="2400" dirty="0" smtClean="0">
                <a:solidFill>
                  <a:schemeClr val="tx1"/>
                </a:solidFill>
                <a:effectLst>
                  <a:outerShdw blurRad="38100" dist="38100" dir="2700000" algn="tl">
                    <a:srgbClr val="C0C0C0"/>
                  </a:outerShdw>
                </a:effectLst>
                <a:latin typeface="Arial" charset="0"/>
                <a:cs typeface="Arial" charset="0"/>
              </a:rPr>
              <a:t>Cost-effective solutions should match typical budget of target customers</a:t>
            </a:r>
            <a:endParaRPr lang="ru-RU" sz="2400" dirty="0" smtClean="0">
              <a:solidFill>
                <a:schemeClr val="tx1"/>
              </a:solidFill>
              <a:effectLst>
                <a:outerShdw blurRad="38100" dist="38100" dir="2700000" algn="tl">
                  <a:srgbClr val="C0C0C0"/>
                </a:outerShdw>
              </a:effectLst>
              <a:latin typeface="Arial" charset="0"/>
              <a:cs typeface="Arial" charset="0"/>
            </a:endParaRPr>
          </a:p>
          <a:p>
            <a:pPr>
              <a:defRPr/>
            </a:pPr>
            <a:r>
              <a:rPr lang="en-US" sz="2400" dirty="0" smtClean="0">
                <a:solidFill>
                  <a:schemeClr val="tx1"/>
                </a:solidFill>
                <a:effectLst>
                  <a:outerShdw blurRad="38100" dist="38100" dir="2700000" algn="tl">
                    <a:srgbClr val="C0C0C0"/>
                  </a:outerShdw>
                </a:effectLst>
                <a:latin typeface="Arial" charset="0"/>
                <a:cs typeface="Arial" charset="0"/>
              </a:rPr>
              <a:t>Almost the same functionality as of the topmost systems should be available</a:t>
            </a:r>
          </a:p>
          <a:p>
            <a:pPr>
              <a:defRPr/>
            </a:pPr>
            <a:r>
              <a:rPr lang="en-US" sz="2400" dirty="0" smtClean="0">
                <a:solidFill>
                  <a:schemeClr val="tx1"/>
                </a:solidFill>
                <a:effectLst>
                  <a:outerShdw blurRad="38100" dist="38100" dir="2700000" algn="tl">
                    <a:srgbClr val="C0C0C0"/>
                  </a:outerShdw>
                </a:effectLst>
                <a:latin typeface="Arial" charset="0"/>
                <a:cs typeface="Arial" charset="0"/>
              </a:rPr>
              <a:t>Results should look as top-professional</a:t>
            </a:r>
          </a:p>
          <a:p>
            <a:pPr>
              <a:defRPr/>
            </a:pPr>
            <a:r>
              <a:rPr lang="en-US" sz="2400" dirty="0" smtClean="0">
                <a:solidFill>
                  <a:schemeClr val="tx1"/>
                </a:solidFill>
                <a:effectLst>
                  <a:outerShdw blurRad="38100" dist="38100" dir="2700000" algn="tl">
                    <a:srgbClr val="C0C0C0"/>
                  </a:outerShdw>
                </a:effectLst>
                <a:latin typeface="Arial" charset="0"/>
                <a:cs typeface="Arial" charset="0"/>
              </a:rPr>
              <a:t>Unique smart technology and algorithms </a:t>
            </a:r>
            <a:endParaRPr lang="en-US" sz="2400" dirty="0" smtClean="0">
              <a:solidFill>
                <a:schemeClr val="tx1"/>
              </a:solidFill>
              <a:effectLst>
                <a:outerShdw blurRad="38100" dist="38100" dir="2700000" algn="tl">
                  <a:srgbClr val="C0C0C0"/>
                </a:outerShdw>
              </a:effectLst>
            </a:endParaRPr>
          </a:p>
          <a:p>
            <a:pPr>
              <a:lnSpc>
                <a:spcPct val="80000"/>
              </a:lnSpc>
              <a:buFontTx/>
              <a:buNone/>
              <a:defRPr/>
            </a:pPr>
            <a:endParaRPr lang="en-US" sz="2400" dirty="0" smtClean="0">
              <a:solidFill>
                <a:schemeClr val="tx1"/>
              </a:solidFill>
              <a:latin typeface="Verdan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785813" y="2357438"/>
            <a:ext cx="7504112" cy="3786187"/>
          </a:xfrm>
          <a:prstGeom prst="rect">
            <a:avLst/>
          </a:prstGeom>
          <a:noFill/>
          <a:ln w="12700">
            <a:noFill/>
            <a:miter lim="800000"/>
            <a:headEnd type="none" w="sm" len="sm"/>
            <a:tailEnd type="none" w="sm" len="sm"/>
          </a:ln>
        </p:spPr>
        <p:txBody>
          <a:bodyPr>
            <a:spAutoFit/>
          </a:bodyPr>
          <a:lstStyle/>
          <a:p>
            <a:r>
              <a:rPr lang="en-US">
                <a:latin typeface="Verdana" pitchFamily="34" charset="0"/>
                <a:cs typeface="Times New Roman" pitchFamily="18" charset="0"/>
              </a:rPr>
              <a:t>Fax:	</a:t>
            </a:r>
            <a:r>
              <a:rPr lang="ru-RU">
                <a:latin typeface="Verdana" pitchFamily="34" charset="0"/>
                <a:cs typeface="Times New Roman" pitchFamily="18" charset="0"/>
              </a:rPr>
              <a:t>+7 (383) 3</a:t>
            </a:r>
            <a:r>
              <a:rPr lang="en-US">
                <a:latin typeface="Verdana" pitchFamily="34" charset="0"/>
                <a:cs typeface="Times New Roman" pitchFamily="18" charset="0"/>
              </a:rPr>
              <a:t>33</a:t>
            </a:r>
            <a:r>
              <a:rPr lang="ru-RU">
                <a:latin typeface="Verdana" pitchFamily="34" charset="0"/>
                <a:cs typeface="Times New Roman" pitchFamily="18" charset="0"/>
              </a:rPr>
              <a:t>-</a:t>
            </a:r>
            <a:r>
              <a:rPr lang="en-US">
                <a:latin typeface="Verdana" pitchFamily="34" charset="0"/>
                <a:cs typeface="Times New Roman" pitchFamily="18" charset="0"/>
              </a:rPr>
              <a:t>21</a:t>
            </a:r>
            <a:r>
              <a:rPr lang="ru-RU">
                <a:latin typeface="Verdana" pitchFamily="34" charset="0"/>
                <a:cs typeface="Times New Roman" pitchFamily="18" charset="0"/>
              </a:rPr>
              <a:t>-</a:t>
            </a:r>
            <a:r>
              <a:rPr lang="en-US">
                <a:latin typeface="Verdana" pitchFamily="34" charset="0"/>
                <a:cs typeface="Times New Roman" pitchFamily="18" charset="0"/>
              </a:rPr>
              <a:t>73</a:t>
            </a:r>
          </a:p>
          <a:p>
            <a:pPr eaLnBrk="0" hangingPunct="0"/>
            <a:r>
              <a:rPr lang="en-US">
                <a:latin typeface="Verdana" pitchFamily="34" charset="0"/>
                <a:cs typeface="Times New Roman" pitchFamily="18" charset="0"/>
              </a:rPr>
              <a:t>Phone:	</a:t>
            </a:r>
            <a:r>
              <a:rPr lang="ru-RU">
                <a:latin typeface="Verdana" pitchFamily="34" charset="0"/>
                <a:cs typeface="Times New Roman" pitchFamily="18" charset="0"/>
              </a:rPr>
              <a:t>+7 (383) 3</a:t>
            </a:r>
            <a:r>
              <a:rPr lang="en-US">
                <a:latin typeface="Verdana" pitchFamily="34" charset="0"/>
                <a:cs typeface="Times New Roman" pitchFamily="18" charset="0"/>
              </a:rPr>
              <a:t>3</a:t>
            </a:r>
            <a:r>
              <a:rPr lang="ru-RU">
                <a:latin typeface="Verdana" pitchFamily="34" charset="0"/>
                <a:cs typeface="Times New Roman" pitchFamily="18" charset="0"/>
              </a:rPr>
              <a:t>-</a:t>
            </a:r>
            <a:r>
              <a:rPr lang="en-US">
                <a:latin typeface="Verdana" pitchFamily="34" charset="0"/>
                <a:cs typeface="Times New Roman" pitchFamily="18" charset="0"/>
              </a:rPr>
              <a:t>99-220, </a:t>
            </a:r>
            <a:r>
              <a:rPr lang="ru-RU">
                <a:latin typeface="Verdana" pitchFamily="34" charset="0"/>
                <a:cs typeface="Times New Roman" pitchFamily="18" charset="0"/>
              </a:rPr>
              <a:t>3</a:t>
            </a:r>
            <a:r>
              <a:rPr lang="en-US">
                <a:latin typeface="Verdana" pitchFamily="34" charset="0"/>
                <a:cs typeface="Times New Roman" pitchFamily="18" charset="0"/>
              </a:rPr>
              <a:t>33</a:t>
            </a:r>
            <a:r>
              <a:rPr lang="ru-RU">
                <a:latin typeface="Verdana" pitchFamily="34" charset="0"/>
                <a:cs typeface="Times New Roman" pitchFamily="18" charset="0"/>
              </a:rPr>
              <a:t>-</a:t>
            </a:r>
            <a:r>
              <a:rPr lang="en-US">
                <a:latin typeface="Verdana" pitchFamily="34" charset="0"/>
                <a:cs typeface="Times New Roman" pitchFamily="18" charset="0"/>
              </a:rPr>
              <a:t>10</a:t>
            </a:r>
            <a:r>
              <a:rPr lang="ru-RU">
                <a:latin typeface="Verdana" pitchFamily="34" charset="0"/>
                <a:cs typeface="Times New Roman" pitchFamily="18" charset="0"/>
              </a:rPr>
              <a:t>-</a:t>
            </a:r>
            <a:r>
              <a:rPr lang="en-US">
                <a:latin typeface="Verdana" pitchFamily="34" charset="0"/>
                <a:cs typeface="Times New Roman" pitchFamily="18" charset="0"/>
              </a:rPr>
              <a:t>67</a:t>
            </a:r>
          </a:p>
          <a:p>
            <a:pPr eaLnBrk="0" hangingPunct="0"/>
            <a:r>
              <a:rPr lang="en-US">
                <a:latin typeface="Verdana" pitchFamily="34" charset="0"/>
                <a:cs typeface="Times New Roman" pitchFamily="18" charset="0"/>
              </a:rPr>
              <a:t>Email: 	administration@softlab-nsk.com</a:t>
            </a:r>
          </a:p>
          <a:p>
            <a:pPr eaLnBrk="0" hangingPunct="0"/>
            <a:r>
              <a:rPr lang="en-US">
                <a:latin typeface="Verdana" pitchFamily="34" charset="0"/>
                <a:cs typeface="Times New Roman" pitchFamily="18" charset="0"/>
              </a:rPr>
              <a:t>WWW: 	htpp://www.softlab-nsk.com/</a:t>
            </a:r>
          </a:p>
          <a:p>
            <a:pPr eaLnBrk="0" hangingPunct="0"/>
            <a:r>
              <a:rPr lang="en-US">
                <a:latin typeface="Verdana" pitchFamily="34" charset="0"/>
                <a:cs typeface="Times New Roman" pitchFamily="18" charset="0"/>
              </a:rPr>
              <a:t> </a:t>
            </a:r>
          </a:p>
          <a:p>
            <a:pPr eaLnBrk="0" hangingPunct="0"/>
            <a:r>
              <a:rPr lang="en-US">
                <a:latin typeface="Verdana" pitchFamily="34" charset="0"/>
                <a:cs typeface="Times New Roman" pitchFamily="18" charset="0"/>
              </a:rPr>
              <a:t>Postal address</a:t>
            </a:r>
            <a:r>
              <a:rPr lang="ru-RU">
                <a:latin typeface="Verdana" pitchFamily="34" charset="0"/>
                <a:cs typeface="Times New Roman" pitchFamily="18" charset="0"/>
              </a:rPr>
              <a:t>:</a:t>
            </a:r>
            <a:r>
              <a:rPr lang="en-US">
                <a:latin typeface="Verdana" pitchFamily="34" charset="0"/>
                <a:cs typeface="Times New Roman" pitchFamily="18" charset="0"/>
              </a:rPr>
              <a:t>	 </a:t>
            </a:r>
          </a:p>
          <a:p>
            <a:pPr eaLnBrk="0" hangingPunct="0"/>
            <a:r>
              <a:rPr lang="en-US">
                <a:latin typeface="Verdana" pitchFamily="34" charset="0"/>
                <a:cs typeface="Times New Roman" pitchFamily="18" charset="0"/>
              </a:rPr>
              <a:t>		SoftLab-NSK</a:t>
            </a:r>
          </a:p>
          <a:p>
            <a:pPr eaLnBrk="0" hangingPunct="0"/>
            <a:r>
              <a:rPr lang="en-US">
                <a:latin typeface="Verdana" pitchFamily="34" charset="0"/>
                <a:cs typeface="Times New Roman" pitchFamily="18" charset="0"/>
              </a:rPr>
              <a:t>  		Koptuga pr-t, 1</a:t>
            </a:r>
          </a:p>
          <a:p>
            <a:pPr eaLnBrk="0" hangingPunct="0"/>
            <a:r>
              <a:rPr lang="en-US">
                <a:latin typeface="Verdana" pitchFamily="34" charset="0"/>
                <a:cs typeface="Times New Roman" pitchFamily="18" charset="0"/>
              </a:rPr>
              <a:t>  		Novosibirsk</a:t>
            </a:r>
          </a:p>
          <a:p>
            <a:pPr eaLnBrk="0" hangingPunct="0"/>
            <a:r>
              <a:rPr lang="en-US">
                <a:latin typeface="Verdana" pitchFamily="34" charset="0"/>
                <a:cs typeface="Times New Roman" pitchFamily="18" charset="0"/>
              </a:rPr>
              <a:t>  		630090, RUSSIA</a:t>
            </a:r>
            <a:endParaRPr lang="en-US">
              <a:latin typeface="Verdana" pitchFamily="34" charset="0"/>
            </a:endParaRPr>
          </a:p>
        </p:txBody>
      </p:sp>
      <p:sp>
        <p:nvSpPr>
          <p:cNvPr id="56323" name="Rectangle 2"/>
          <p:cNvSpPr txBox="1">
            <a:spLocks noChangeArrowheads="1"/>
          </p:cNvSpPr>
          <p:nvPr/>
        </p:nvSpPr>
        <p:spPr bwMode="auto">
          <a:xfrm>
            <a:off x="714375" y="1428750"/>
            <a:ext cx="7772400" cy="685800"/>
          </a:xfrm>
          <a:prstGeom prst="rect">
            <a:avLst/>
          </a:prstGeom>
          <a:noFill/>
          <a:ln w="9525">
            <a:noFill/>
            <a:miter lim="800000"/>
            <a:headEnd/>
            <a:tailEnd/>
          </a:ln>
        </p:spPr>
        <p:txBody>
          <a:bodyPr lIns="92075" tIns="46038" rIns="92075" bIns="46038" anchor="ctr"/>
          <a:lstStyle/>
          <a:p>
            <a:pPr algn="ctr" eaLnBrk="0" hangingPunct="0"/>
            <a:r>
              <a:rPr lang="en-US" sz="2800">
                <a:latin typeface="Verdana" pitchFamily="34" charset="0"/>
                <a:cs typeface="Tahoma" pitchFamily="34" charset="0"/>
              </a:rPr>
              <a:t>Contacts</a:t>
            </a:r>
            <a:endParaRPr lang="en-US" sz="2800">
              <a:solidFill>
                <a:srgbClr val="CCFFCC"/>
              </a:solidFill>
            </a:endParaRPr>
          </a:p>
        </p:txBody>
      </p:sp>
      <p:sp>
        <p:nvSpPr>
          <p:cNvPr id="6" name="Rectangle 2"/>
          <p:cNvSpPr txBox="1">
            <a:spLocks noChangeArrowheads="1"/>
          </p:cNvSpPr>
          <p:nvPr/>
        </p:nvSpPr>
        <p:spPr>
          <a:xfrm>
            <a:off x="684213" y="414338"/>
            <a:ext cx="7772400" cy="1071562"/>
          </a:xfrm>
          <a:prstGeom prst="rect">
            <a:avLst/>
          </a:prstGeom>
        </p:spPr>
        <p:txBody>
          <a:bodyPr/>
          <a:lstStyle/>
          <a:p>
            <a:pPr algn="ctr" eaLnBrk="0" hangingPunct="0">
              <a:defRPr/>
            </a:pPr>
            <a:r>
              <a:rPr lang="en-US" sz="3600" b="1" dirty="0">
                <a:latin typeface="Verdana" pitchFamily="34" charset="0"/>
              </a:rPr>
              <a:t>JSC "</a:t>
            </a:r>
            <a:r>
              <a:rPr lang="en-US" sz="3600" b="1" dirty="0" err="1">
                <a:latin typeface="Verdana" pitchFamily="34" charset="0"/>
              </a:rPr>
              <a:t>SoftLab</a:t>
            </a:r>
            <a:r>
              <a:rPr lang="en-US" sz="3600" b="1" dirty="0">
                <a:latin typeface="Verdana" pitchFamily="34" charset="0"/>
              </a:rPr>
              <a:t>-NSK"</a:t>
            </a:r>
            <a:endParaRPr lang="en-US" sz="2000" kern="0" dirty="0">
              <a:effectLst>
                <a:outerShdw blurRad="38100" dist="38100" dir="2700000" algn="tl">
                  <a:srgbClr val="C0C0C0"/>
                </a:outerShdw>
              </a:effectLst>
              <a:latin typeface="Verdana" pitchFamily="34" charset="0"/>
              <a:ea typeface="+mj-ea"/>
              <a:cs typeface="+mj-cs"/>
            </a:endParaRPr>
          </a:p>
        </p:txBody>
      </p:sp>
      <p:sp>
        <p:nvSpPr>
          <p:cNvPr id="56325"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43" name="Text Box 11"/>
          <p:cNvSpPr txBox="1">
            <a:spLocks noChangeArrowheads="1"/>
          </p:cNvSpPr>
          <p:nvPr/>
        </p:nvSpPr>
        <p:spPr bwMode="auto">
          <a:xfrm>
            <a:off x="785813" y="1428750"/>
            <a:ext cx="7951787" cy="3786188"/>
          </a:xfrm>
          <a:prstGeom prst="rect">
            <a:avLst/>
          </a:prstGeom>
          <a:noFill/>
          <a:ln w="12700">
            <a:noFill/>
            <a:miter lim="800000"/>
            <a:headEnd type="none" w="sm" len="sm"/>
            <a:tailEnd type="none" w="sm" len="sm"/>
          </a:ln>
        </p:spPr>
        <p:txBody>
          <a:bodyPr>
            <a:spAutoFit/>
          </a:bodyPr>
          <a:lstStyle/>
          <a:p>
            <a:pPr eaLnBrk="0" hangingPunct="0">
              <a:spcBef>
                <a:spcPct val="50000"/>
              </a:spcBef>
            </a:pPr>
            <a:r>
              <a:rPr lang="ru-RU">
                <a:latin typeface="Verdana" pitchFamily="34" charset="0"/>
                <a:cs typeface="Times New Roman" pitchFamily="18" charset="0"/>
              </a:rPr>
              <a:t>   </a:t>
            </a:r>
            <a:r>
              <a:rPr lang="en-US">
                <a:latin typeface="Verdana" pitchFamily="34" charset="0"/>
                <a:cs typeface="Times New Roman" pitchFamily="18" charset="0"/>
              </a:rPr>
              <a:t>Gagarin Cosmonaut Training Centre is our first and permanent business partner.</a:t>
            </a:r>
          </a:p>
          <a:p>
            <a:pPr eaLnBrk="0" hangingPunct="0">
              <a:spcBef>
                <a:spcPct val="50000"/>
              </a:spcBef>
            </a:pPr>
            <a:r>
              <a:rPr lang="en-US">
                <a:latin typeface="Verdana" pitchFamily="34" charset="0"/>
                <a:cs typeface="Times New Roman" pitchFamily="18" charset="0"/>
              </a:rPr>
              <a:t>   SoftLab-NSK is developing computer image generation for the Centre for variety of simulator trainers.</a:t>
            </a:r>
            <a:endParaRPr lang="ru-RU">
              <a:latin typeface="Verdana" pitchFamily="34" charset="0"/>
              <a:cs typeface="Times New Roman" pitchFamily="18" charset="0"/>
            </a:endParaRPr>
          </a:p>
          <a:p>
            <a:pPr eaLnBrk="0" hangingPunct="0">
              <a:spcBef>
                <a:spcPct val="50000"/>
              </a:spcBef>
            </a:pPr>
            <a:r>
              <a:rPr lang="ru-RU">
                <a:latin typeface="Verdana" pitchFamily="34" charset="0"/>
                <a:cs typeface="Times New Roman" pitchFamily="18" charset="0"/>
              </a:rPr>
              <a:t>    </a:t>
            </a:r>
            <a:r>
              <a:rPr lang="en-US">
                <a:latin typeface="Verdana" pitchFamily="34" charset="0"/>
                <a:cs typeface="Times New Roman" pitchFamily="18" charset="0"/>
              </a:rPr>
              <a:t>In 18 years of collaboration we took part in development and support of many simulators of “Mir” space station and continue to work for the International Space Station.</a:t>
            </a:r>
            <a:endParaRPr lang="ru-RU">
              <a:latin typeface="Verdana" pitchFamily="34" charset="0"/>
              <a:cs typeface="Times New Roman" pitchFamily="18" charset="0"/>
            </a:endParaRPr>
          </a:p>
        </p:txBody>
      </p:sp>
      <p:sp>
        <p:nvSpPr>
          <p:cNvPr id="9"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ea typeface="+mj-ea"/>
                <a:cs typeface="+mj-cs"/>
              </a:rPr>
              <a:t>SPACECRAFT SIMULATION</a:t>
            </a:r>
          </a:p>
        </p:txBody>
      </p:sp>
      <p:sp>
        <p:nvSpPr>
          <p:cNvPr id="10245"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LVR_ISS_photocollage"/>
          <p:cNvPicPr>
            <a:picLocks noChangeAspect="1" noChangeArrowheads="1"/>
          </p:cNvPicPr>
          <p:nvPr>
            <p:ph type="body" idx="1"/>
          </p:nvPr>
        </p:nvPicPr>
        <p:blipFill>
          <a:blip r:embed="rId2"/>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SL_back_VR_IS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2291" name="Text Box 11"/>
          <p:cNvSpPr txBox="1">
            <a:spLocks noChangeArrowheads="1"/>
          </p:cNvSpPr>
          <p:nvPr/>
        </p:nvSpPr>
        <p:spPr bwMode="auto">
          <a:xfrm>
            <a:off x="5214938" y="1928813"/>
            <a:ext cx="3714750" cy="193833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000">
                <a:latin typeface="Verdana" pitchFamily="34" charset="0"/>
                <a:cs typeface="Times New Roman" pitchFamily="18" charset="0"/>
              </a:rPr>
              <a:t>Currently our systems are used in two docking simulator trainers for the ISS, the main simulator and the simulator for pre-launch training.</a:t>
            </a:r>
            <a:endParaRPr lang="en-US" sz="2000">
              <a:latin typeface="Verdana" pitchFamily="34" charset="0"/>
            </a:endParaRPr>
          </a:p>
        </p:txBody>
      </p:sp>
      <p:pic>
        <p:nvPicPr>
          <p:cNvPr id="12292" name="Picture 10" descr="SLVR_ISS_photo01"/>
          <p:cNvPicPr>
            <a:picLocks noChangeAspect="1" noChangeArrowheads="1"/>
          </p:cNvPicPr>
          <p:nvPr/>
        </p:nvPicPr>
        <p:blipFill>
          <a:blip r:embed="rId4"/>
          <a:srcRect/>
          <a:stretch>
            <a:fillRect/>
          </a:stretch>
        </p:blipFill>
        <p:spPr bwMode="auto">
          <a:xfrm>
            <a:off x="285750" y="1957388"/>
            <a:ext cx="4762500" cy="3571875"/>
          </a:xfrm>
          <a:prstGeom prst="rect">
            <a:avLst/>
          </a:prstGeom>
          <a:noFill/>
          <a:ln w="9525">
            <a:noFill/>
            <a:miter lim="800000"/>
            <a:headEnd/>
            <a:tailEnd/>
          </a:ln>
        </p:spPr>
      </p:pic>
      <p:sp>
        <p:nvSpPr>
          <p:cNvPr id="11" name="Rectangle 2"/>
          <p:cNvSpPr txBox="1">
            <a:spLocks noChangeArrowheads="1"/>
          </p:cNvSpPr>
          <p:nvPr/>
        </p:nvSpPr>
        <p:spPr>
          <a:xfrm>
            <a:off x="214313" y="385763"/>
            <a:ext cx="8643937" cy="1014412"/>
          </a:xfrm>
          <a:prstGeom prst="rect">
            <a:avLst/>
          </a:prstGeom>
        </p:spPr>
        <p:txBody>
          <a:bodyPr/>
          <a:lstStyle/>
          <a:p>
            <a:pPr eaLnBrk="0" hangingPunct="0">
              <a:lnSpc>
                <a:spcPct val="80000"/>
              </a:lnSpc>
              <a:defRPr/>
            </a:pPr>
            <a:r>
              <a:rPr lang="en-US" b="1" kern="0" dirty="0">
                <a:latin typeface="Verdana" pitchFamily="34" charset="0"/>
                <a:ea typeface="+mj-ea"/>
                <a:cs typeface="+mj-cs"/>
              </a:rPr>
              <a:t>Virtual Reality </a:t>
            </a:r>
            <a:r>
              <a:rPr lang="ru-RU" b="1" kern="0" dirty="0">
                <a:latin typeface="Verdana" pitchFamily="34" charset="0"/>
                <a:ea typeface="+mj-ea"/>
                <a:cs typeface="+mj-cs"/>
              </a:rPr>
              <a:t>: </a:t>
            </a:r>
          </a:p>
          <a:p>
            <a:pPr eaLnBrk="0" hangingPunct="0">
              <a:lnSpc>
                <a:spcPct val="80000"/>
              </a:lnSpc>
              <a:defRPr/>
            </a:pPr>
            <a:r>
              <a:rPr lang="en-US" sz="3200" b="1" kern="0" dirty="0">
                <a:latin typeface="Verdana" pitchFamily="34" charset="0"/>
              </a:rPr>
              <a:t>SPACECRAFT SIMULATION</a:t>
            </a:r>
          </a:p>
        </p:txBody>
      </p:sp>
      <p:sp>
        <p:nvSpPr>
          <p:cNvPr id="12294" name="Rectangle 3"/>
          <p:cNvSpPr>
            <a:spLocks noChangeArrowheads="1"/>
          </p:cNvSpPr>
          <p:nvPr/>
        </p:nvSpPr>
        <p:spPr bwMode="auto">
          <a:xfrm>
            <a:off x="6034088" y="6272213"/>
            <a:ext cx="3109912" cy="400050"/>
          </a:xfrm>
          <a:prstGeom prst="rect">
            <a:avLst/>
          </a:prstGeom>
          <a:noFill/>
          <a:ln w="12700">
            <a:noFill/>
            <a:miter lim="800000"/>
            <a:headEnd type="none" w="sm" len="sm"/>
            <a:tailEnd type="none" w="sm" len="sm"/>
          </a:ln>
        </p:spPr>
        <p:txBody>
          <a:bodyPr>
            <a:spAutoFit/>
          </a:bodyPr>
          <a:lstStyle/>
          <a:p>
            <a:r>
              <a:rPr lang="en-US" sz="2000">
                <a:latin typeface="Verdana" pitchFamily="34" charset="0"/>
                <a:cs typeface="Times New Roman" pitchFamily="18" charset="0"/>
              </a:rPr>
              <a:t>www.softlab-nsk.com</a:t>
            </a:r>
            <a:endParaRPr lang="en-US" sz="2000">
              <a:latin typeface="Verdan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rv2\develop.gme\PROJECTS\SLVR_PR\ISS\ISS_screenshots\Photo0030.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3435</TotalTime>
  <Words>1389</Words>
  <Application>Microsoft Office PowerPoint</Application>
  <PresentationFormat>Экран (4:3)</PresentationFormat>
  <Paragraphs>279</Paragraphs>
  <Slides>51</Slides>
  <Notes>42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51</vt:i4>
      </vt:variant>
    </vt:vector>
  </HeadingPairs>
  <TitlesOfParts>
    <vt:vector size="58" baseType="lpstr">
      <vt:lpstr>Times New Roman</vt:lpstr>
      <vt:lpstr>Arial</vt:lpstr>
      <vt:lpstr>Verdana</vt:lpstr>
      <vt:lpstr>Tahoma</vt:lpstr>
      <vt:lpstr>Calibri</vt:lpstr>
      <vt:lpstr>MyriadPro-Cond</vt:lpstr>
      <vt:lpstr>Blank Presentation</vt:lpstr>
      <vt:lpstr>«SoftLab-NSK»      Irina Travina, CEO  trav@sl.iae.nsk.su www.softlab-nsk.com  </vt:lpstr>
      <vt:lpstr>JSC "SoftLab-NSK"</vt:lpstr>
      <vt:lpstr>JSC "SoftLab-NSK"</vt:lpstr>
      <vt:lpstr>JSC "SoftLab-NSK"</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JSC "SoftLab-NSK"</vt:lpstr>
      <vt:lpstr>Multimedia</vt:lpstr>
      <vt:lpstr>Multimedia</vt:lpstr>
      <vt:lpstr>Multimedia</vt:lpstr>
      <vt:lpstr>Multimedia</vt:lpstr>
      <vt:lpstr>Multimedia</vt:lpstr>
      <vt:lpstr>Multimedia</vt:lpstr>
      <vt:lpstr>Multimedia</vt:lpstr>
      <vt:lpstr>Multimedia</vt:lpstr>
      <vt:lpstr>Multimedia</vt:lpstr>
      <vt:lpstr>Multimedia</vt:lpstr>
      <vt:lpstr>Multimedia</vt:lpstr>
      <vt:lpstr>Multimedia</vt:lpstr>
      <vt:lpstr>Слайд 49</vt:lpstr>
      <vt:lpstr>Multimedia</vt:lpstr>
      <vt:lpstr>Слайд 51</vt:lpstr>
    </vt:vector>
  </TitlesOfParts>
  <Company>Samsung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Telemedicine System for Image      State Research Center of Virology and Biotechnology “VECTOR”   Vladimir Gorodetski</dc:title>
  <dc:creator>Ludmila Vinogradova</dc:creator>
  <cp:lastModifiedBy>Travina Irina A.</cp:lastModifiedBy>
  <cp:revision>177</cp:revision>
  <dcterms:created xsi:type="dcterms:W3CDTF">2001-08-17T10:51:19Z</dcterms:created>
  <dcterms:modified xsi:type="dcterms:W3CDTF">2016-09-15T05:09:04Z</dcterms:modified>
</cp:coreProperties>
</file>