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58" r:id="rId4"/>
    <p:sldId id="27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oris Morozov" initials="BM" lastIdx="2" clrIdx="0">
    <p:extLst>
      <p:ext uri="{19B8F6BF-5375-455C-9EA6-DF929625EA0E}">
        <p15:presenceInfo xmlns:p15="http://schemas.microsoft.com/office/powerpoint/2012/main" userId="5cbb7856ae96fe8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94660"/>
  </p:normalViewPr>
  <p:slideViewPr>
    <p:cSldViewPr snapToGrid="0">
      <p:cViewPr varScale="1">
        <p:scale>
          <a:sx n="72" d="100"/>
          <a:sy n="72" d="100"/>
        </p:scale>
        <p:origin x="7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11-19T11:37:43.297" idx="1">
    <p:pos x="4550" y="1102"/>
    <p:text>Сразу сделать акцент на то, чем Фокус отличается. Что это не просто "добавить хромакей в студию", а именно инструмент для проработки режиссёрских идей.</p:text>
    <p:extLst>
      <p:ext uri="{C676402C-5697-4E1C-873F-D02D1690AC5C}">
        <p15:threadingInfo xmlns:p15="http://schemas.microsoft.com/office/powerpoint/2012/main" timeZoneBias="-420"/>
      </p:ext>
    </p:extLst>
  </p:cm>
  <p:cm authorId="1" dt="2018-11-19T11:40:19.413" idx="2">
    <p:pos x="4550" y="1238"/>
    <p:text>Ну а дальше раскрывать этот тезис.</p:text>
    <p:extLst>
      <p:ext uri="{C676402C-5697-4E1C-873F-D02D1690AC5C}">
        <p15:threadingInfo xmlns:p15="http://schemas.microsoft.com/office/powerpoint/2012/main" timeZoneBias="-420">
          <p15:parentCm authorId="1" idx="1"/>
        </p15:threadingInfo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11/19/2018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4400" dirty="0"/>
              <a:t>ВИРТУАЛЬНАЯ СТУДИЯ</a:t>
            </a:r>
            <a:br>
              <a:rPr lang="ru-RU" dirty="0"/>
            </a:br>
            <a:r>
              <a:rPr lang="ru-RU" sz="7200" b="1" dirty="0">
                <a:ln w="0"/>
                <a:gradFill>
                  <a:gsLst>
                    <a:gs pos="0">
                      <a:schemeClr val="accent2">
                        <a:lumMod val="50000"/>
                      </a:schemeClr>
                    </a:gs>
                    <a:gs pos="50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«ФОКУС»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547507"/>
            <a:ext cx="7766936" cy="600225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/>
              <a:t>Новая модель и средства управления сценой в студиях Фокус (Нужны ли "</a:t>
            </a:r>
            <a:r>
              <a:rPr lang="ru-RU" dirty="0" err="1"/>
              <a:t>экшены</a:t>
            </a:r>
            <a:r>
              <a:rPr lang="ru-RU" dirty="0"/>
              <a:t>" в </a:t>
            </a:r>
            <a:r>
              <a:rPr lang="ru-RU" dirty="0" err="1"/>
              <a:t>HotActions</a:t>
            </a:r>
            <a:r>
              <a:rPr lang="ru-RU" dirty="0"/>
              <a:t>?)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10593" y="5968093"/>
            <a:ext cx="3869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Новосибирск 2018</a:t>
            </a:r>
          </a:p>
        </p:txBody>
      </p:sp>
    </p:spTree>
    <p:extLst>
      <p:ext uri="{BB962C8B-B14F-4D97-AF65-F5344CB8AC3E}">
        <p14:creationId xmlns:p14="http://schemas.microsoft.com/office/powerpoint/2010/main" val="15918748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012" y="193632"/>
            <a:ext cx="8596668" cy="688258"/>
          </a:xfrm>
        </p:spPr>
        <p:txBody>
          <a:bodyPr/>
          <a:lstStyle/>
          <a:p>
            <a:pPr algn="ctr"/>
            <a:r>
              <a:rPr lang="en-US" dirty="0" err="1"/>
              <a:t>HotActions</a:t>
            </a:r>
            <a:r>
              <a:rPr lang="en-US" dirty="0"/>
              <a:t> – </a:t>
            </a:r>
            <a:r>
              <a:rPr lang="ru-RU" dirty="0"/>
              <a:t>для чего он нужен?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4632" y="1386348"/>
            <a:ext cx="9360310" cy="48178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776203" y="1386348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Соответствие реальных и виртуальных камер</a:t>
            </a:r>
          </a:p>
        </p:txBody>
      </p:sp>
    </p:spTree>
    <p:extLst>
      <p:ext uri="{BB962C8B-B14F-4D97-AF65-F5344CB8AC3E}">
        <p14:creationId xmlns:p14="http://schemas.microsoft.com/office/powerpoint/2010/main" val="2364895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012" y="193632"/>
            <a:ext cx="8596668" cy="688258"/>
          </a:xfrm>
        </p:spPr>
        <p:txBody>
          <a:bodyPr/>
          <a:lstStyle/>
          <a:p>
            <a:pPr algn="ctr"/>
            <a:r>
              <a:rPr lang="en-US" dirty="0" err="1"/>
              <a:t>HotActions</a:t>
            </a:r>
            <a:r>
              <a:rPr lang="en-US" dirty="0"/>
              <a:t> – </a:t>
            </a:r>
            <a:r>
              <a:rPr lang="ru-RU" dirty="0"/>
              <a:t>для чего он нужен?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4632" y="1386348"/>
            <a:ext cx="9360310" cy="48178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776203" y="1386348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Назначение видео</a:t>
            </a:r>
          </a:p>
        </p:txBody>
      </p:sp>
    </p:spTree>
    <p:extLst>
      <p:ext uri="{BB962C8B-B14F-4D97-AF65-F5344CB8AC3E}">
        <p14:creationId xmlns:p14="http://schemas.microsoft.com/office/powerpoint/2010/main" val="9329071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012" y="193632"/>
            <a:ext cx="8596668" cy="688258"/>
          </a:xfrm>
        </p:spPr>
        <p:txBody>
          <a:bodyPr/>
          <a:lstStyle/>
          <a:p>
            <a:pPr algn="ctr"/>
            <a:r>
              <a:rPr lang="en-US" dirty="0" err="1"/>
              <a:t>HotActions</a:t>
            </a:r>
            <a:r>
              <a:rPr lang="en-US" dirty="0"/>
              <a:t> – </a:t>
            </a:r>
            <a:r>
              <a:rPr lang="ru-RU" dirty="0"/>
              <a:t>для чего он нужен?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4632" y="1386348"/>
            <a:ext cx="9360310" cy="48178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776203" y="1386348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Управление звуком</a:t>
            </a:r>
          </a:p>
        </p:txBody>
      </p:sp>
    </p:spTree>
    <p:extLst>
      <p:ext uri="{BB962C8B-B14F-4D97-AF65-F5344CB8AC3E}">
        <p14:creationId xmlns:p14="http://schemas.microsoft.com/office/powerpoint/2010/main" val="33503540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012" y="193632"/>
            <a:ext cx="8596668" cy="688258"/>
          </a:xfrm>
        </p:spPr>
        <p:txBody>
          <a:bodyPr/>
          <a:lstStyle/>
          <a:p>
            <a:pPr algn="ctr"/>
            <a:r>
              <a:rPr lang="en-US" dirty="0" err="1"/>
              <a:t>HotActions</a:t>
            </a:r>
            <a:r>
              <a:rPr lang="en-US" dirty="0"/>
              <a:t> – </a:t>
            </a:r>
            <a:r>
              <a:rPr lang="ru-RU" dirty="0"/>
              <a:t>для чего он нужен?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4632" y="1386348"/>
            <a:ext cx="9360310" cy="48178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776203" y="1386348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Внешние устройства управления</a:t>
            </a:r>
          </a:p>
        </p:txBody>
      </p:sp>
    </p:spTree>
    <p:extLst>
      <p:ext uri="{BB962C8B-B14F-4D97-AF65-F5344CB8AC3E}">
        <p14:creationId xmlns:p14="http://schemas.microsoft.com/office/powerpoint/2010/main" val="28063037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012" y="193632"/>
            <a:ext cx="8596668" cy="688258"/>
          </a:xfrm>
        </p:spPr>
        <p:txBody>
          <a:bodyPr/>
          <a:lstStyle/>
          <a:p>
            <a:pPr algn="ctr"/>
            <a:r>
              <a:rPr lang="en-US" dirty="0" err="1"/>
              <a:t>HotActions</a:t>
            </a:r>
            <a:r>
              <a:rPr lang="en-US" dirty="0"/>
              <a:t> – </a:t>
            </a:r>
            <a:r>
              <a:rPr lang="ru-RU" dirty="0"/>
              <a:t>для чего он нужен?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4632" y="1386348"/>
            <a:ext cx="9360310" cy="48178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76203" y="1386348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Интерфейс управления</a:t>
            </a:r>
          </a:p>
        </p:txBody>
      </p:sp>
    </p:spTree>
    <p:extLst>
      <p:ext uri="{BB962C8B-B14F-4D97-AF65-F5344CB8AC3E}">
        <p14:creationId xmlns:p14="http://schemas.microsoft.com/office/powerpoint/2010/main" val="34516953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4400" dirty="0"/>
              <a:t>Новый подход в</a:t>
            </a:r>
            <a:br>
              <a:rPr lang="ru-RU" dirty="0"/>
            </a:br>
            <a:r>
              <a:rPr lang="ru-RU" sz="7200" b="1" dirty="0">
                <a:ln w="0"/>
                <a:gradFill>
                  <a:gsLst>
                    <a:gs pos="0">
                      <a:schemeClr val="accent2">
                        <a:lumMod val="50000"/>
                      </a:schemeClr>
                    </a:gs>
                    <a:gs pos="50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«</a:t>
            </a:r>
            <a:r>
              <a:rPr lang="en-US" sz="7200" b="1" dirty="0" err="1">
                <a:ln w="0"/>
                <a:gradFill>
                  <a:gsLst>
                    <a:gs pos="0">
                      <a:schemeClr val="accent2">
                        <a:lumMod val="50000"/>
                      </a:schemeClr>
                    </a:gs>
                    <a:gs pos="50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HotActions</a:t>
            </a:r>
            <a:r>
              <a:rPr lang="ru-RU" sz="7200" b="1" dirty="0">
                <a:ln w="0"/>
                <a:gradFill>
                  <a:gsLst>
                    <a:gs pos="0">
                      <a:schemeClr val="accent2">
                        <a:lumMod val="50000"/>
                      </a:schemeClr>
                    </a:gs>
                    <a:gs pos="50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 3.9»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547507"/>
            <a:ext cx="7766936" cy="600225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Методы управления, редактирования, творчества</a:t>
            </a:r>
          </a:p>
        </p:txBody>
      </p:sp>
    </p:spTree>
    <p:extLst>
      <p:ext uri="{BB962C8B-B14F-4D97-AF65-F5344CB8AC3E}">
        <p14:creationId xmlns:p14="http://schemas.microsoft.com/office/powerpoint/2010/main" val="4255091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012" y="193632"/>
            <a:ext cx="8596668" cy="688258"/>
          </a:xfrm>
        </p:spPr>
        <p:txBody>
          <a:bodyPr/>
          <a:lstStyle/>
          <a:p>
            <a:pPr algn="ctr"/>
            <a:r>
              <a:rPr lang="ru-RU" dirty="0"/>
              <a:t>Новое в </a:t>
            </a:r>
            <a:r>
              <a:rPr lang="en-US" dirty="0" err="1"/>
              <a:t>HotActions</a:t>
            </a:r>
            <a:r>
              <a:rPr lang="ru-RU" dirty="0"/>
              <a:t> 3.9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4632" y="1386348"/>
            <a:ext cx="9360310" cy="48178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76203" y="1386348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Интерфейс управления</a:t>
            </a:r>
          </a:p>
        </p:txBody>
      </p:sp>
    </p:spTree>
    <p:extLst>
      <p:ext uri="{BB962C8B-B14F-4D97-AF65-F5344CB8AC3E}">
        <p14:creationId xmlns:p14="http://schemas.microsoft.com/office/powerpoint/2010/main" val="15654858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012" y="193632"/>
            <a:ext cx="8596668" cy="688258"/>
          </a:xfrm>
        </p:spPr>
        <p:txBody>
          <a:bodyPr/>
          <a:lstStyle/>
          <a:p>
            <a:pPr algn="ctr"/>
            <a:r>
              <a:rPr lang="ru-RU" dirty="0"/>
              <a:t>Новое в </a:t>
            </a:r>
            <a:r>
              <a:rPr lang="en-US" dirty="0" err="1"/>
              <a:t>HotActions</a:t>
            </a:r>
            <a:r>
              <a:rPr lang="ru-RU" dirty="0"/>
              <a:t> 3.9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4632" y="1386348"/>
            <a:ext cx="9360310" cy="48178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76203" y="1386348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Работа с медиа-данными</a:t>
            </a:r>
          </a:p>
        </p:txBody>
      </p:sp>
    </p:spTree>
    <p:extLst>
      <p:ext uri="{BB962C8B-B14F-4D97-AF65-F5344CB8AC3E}">
        <p14:creationId xmlns:p14="http://schemas.microsoft.com/office/powerpoint/2010/main" val="1005158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012" y="193632"/>
            <a:ext cx="8596668" cy="688258"/>
          </a:xfrm>
        </p:spPr>
        <p:txBody>
          <a:bodyPr/>
          <a:lstStyle/>
          <a:p>
            <a:pPr algn="ctr"/>
            <a:r>
              <a:rPr lang="ru-RU" dirty="0"/>
              <a:t>Новое в </a:t>
            </a:r>
            <a:r>
              <a:rPr lang="en-US" dirty="0" err="1"/>
              <a:t>HotActions</a:t>
            </a:r>
            <a:r>
              <a:rPr lang="ru-RU" dirty="0"/>
              <a:t> 3.9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4632" y="1386348"/>
            <a:ext cx="9360310" cy="48178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76203" y="1386348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Работа с объектами сцены</a:t>
            </a:r>
          </a:p>
        </p:txBody>
      </p:sp>
    </p:spTree>
    <p:extLst>
      <p:ext uri="{BB962C8B-B14F-4D97-AF65-F5344CB8AC3E}">
        <p14:creationId xmlns:p14="http://schemas.microsoft.com/office/powerpoint/2010/main" val="101719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012" y="193632"/>
            <a:ext cx="8596668" cy="688258"/>
          </a:xfrm>
        </p:spPr>
        <p:txBody>
          <a:bodyPr/>
          <a:lstStyle/>
          <a:p>
            <a:pPr algn="ctr"/>
            <a:r>
              <a:rPr lang="ru-RU" dirty="0"/>
              <a:t>Новое в </a:t>
            </a:r>
            <a:r>
              <a:rPr lang="en-US" dirty="0" err="1"/>
              <a:t>HotActions</a:t>
            </a:r>
            <a:r>
              <a:rPr lang="ru-RU" dirty="0"/>
              <a:t> 3.9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4632" y="1386348"/>
            <a:ext cx="9360310" cy="48178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76203" y="1386348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/>
              <a:t>Плейлисты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967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012" y="193632"/>
            <a:ext cx="8596668" cy="688258"/>
          </a:xfrm>
        </p:spPr>
        <p:txBody>
          <a:bodyPr/>
          <a:lstStyle/>
          <a:p>
            <a:pPr algn="ctr"/>
            <a:r>
              <a:rPr lang="ru-RU" dirty="0"/>
              <a:t>Фокус – «виртуализация» ТВ студии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4632" y="1386348"/>
            <a:ext cx="9360310" cy="48178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973394" y="1710813"/>
            <a:ext cx="820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Фокус предлагает богатый </a:t>
            </a:r>
            <a:r>
              <a:rPr lang="ru-RU" b="1" dirty="0"/>
              <a:t>инструментарий управления </a:t>
            </a:r>
            <a:r>
              <a:rPr lang="ru-RU" dirty="0"/>
              <a:t>виртуальными сценами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73394" y="2404610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- Сценарии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73394" y="3103080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- Контроллеры управления параметрами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3394" y="3792204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- Дизайн пользовательского интерфейса сцены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4108" y="4481328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- Анимация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73394" y="5170452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- Интерактивное управление</a:t>
            </a:r>
          </a:p>
        </p:txBody>
      </p:sp>
    </p:spTree>
    <p:extLst>
      <p:ext uri="{BB962C8B-B14F-4D97-AF65-F5344CB8AC3E}">
        <p14:creationId xmlns:p14="http://schemas.microsoft.com/office/powerpoint/2010/main" val="4387725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012" y="193632"/>
            <a:ext cx="8596668" cy="688258"/>
          </a:xfrm>
        </p:spPr>
        <p:txBody>
          <a:bodyPr/>
          <a:lstStyle/>
          <a:p>
            <a:pPr algn="ctr"/>
            <a:r>
              <a:rPr lang="ru-RU" dirty="0"/>
              <a:t>Новое в </a:t>
            </a:r>
            <a:r>
              <a:rPr lang="en-US" dirty="0" err="1"/>
              <a:t>HotActions</a:t>
            </a:r>
            <a:r>
              <a:rPr lang="ru-RU" dirty="0"/>
              <a:t> 3.9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4632" y="1386348"/>
            <a:ext cx="9360310" cy="48178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76203" y="1386348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Совместимость</a:t>
            </a:r>
          </a:p>
        </p:txBody>
      </p:sp>
    </p:spTree>
    <p:extLst>
      <p:ext uri="{BB962C8B-B14F-4D97-AF65-F5344CB8AC3E}">
        <p14:creationId xmlns:p14="http://schemas.microsoft.com/office/powerpoint/2010/main" val="16831511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012" y="193632"/>
            <a:ext cx="8596668" cy="688258"/>
          </a:xfrm>
        </p:spPr>
        <p:txBody>
          <a:bodyPr/>
          <a:lstStyle/>
          <a:p>
            <a:pPr algn="ctr"/>
            <a:r>
              <a:rPr lang="ru-RU" dirty="0"/>
              <a:t>Новое в </a:t>
            </a:r>
            <a:r>
              <a:rPr lang="en-US" dirty="0" err="1"/>
              <a:t>HotActions</a:t>
            </a:r>
            <a:r>
              <a:rPr lang="ru-RU" dirty="0"/>
              <a:t> 3.9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4632" y="1386348"/>
            <a:ext cx="9360310" cy="48178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76203" y="1386348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Скрипты и т.п.</a:t>
            </a:r>
          </a:p>
        </p:txBody>
      </p:sp>
    </p:spTree>
    <p:extLst>
      <p:ext uri="{BB962C8B-B14F-4D97-AF65-F5344CB8AC3E}">
        <p14:creationId xmlns:p14="http://schemas.microsoft.com/office/powerpoint/2010/main" val="20641850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4400" dirty="0"/>
              <a:t>СКОРО</a:t>
            </a:r>
            <a:br>
              <a:rPr lang="ru-RU" dirty="0"/>
            </a:br>
            <a:r>
              <a:rPr lang="ru-RU" sz="7200" b="1" dirty="0">
                <a:ln w="0"/>
                <a:gradFill>
                  <a:gsLst>
                    <a:gs pos="0">
                      <a:schemeClr val="accent2">
                        <a:lumMod val="50000"/>
                      </a:schemeClr>
                    </a:gs>
                    <a:gs pos="50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«</a:t>
            </a:r>
            <a:r>
              <a:rPr lang="en-US" sz="7200" b="1" dirty="0" err="1">
                <a:ln w="0"/>
                <a:gradFill>
                  <a:gsLst>
                    <a:gs pos="0">
                      <a:schemeClr val="accent2">
                        <a:lumMod val="50000"/>
                      </a:schemeClr>
                    </a:gs>
                    <a:gs pos="50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HotActions</a:t>
            </a:r>
            <a:r>
              <a:rPr lang="ru-RU" sz="7200" b="1" dirty="0">
                <a:ln w="0"/>
                <a:gradFill>
                  <a:gsLst>
                    <a:gs pos="0">
                      <a:schemeClr val="accent2">
                        <a:lumMod val="50000"/>
                      </a:schemeClr>
                    </a:gs>
                    <a:gs pos="50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 4.0»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547507"/>
            <a:ext cx="7766936" cy="600225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Ожидаемые возможности</a:t>
            </a:r>
          </a:p>
        </p:txBody>
      </p:sp>
    </p:spTree>
    <p:extLst>
      <p:ext uri="{BB962C8B-B14F-4D97-AF65-F5344CB8AC3E}">
        <p14:creationId xmlns:p14="http://schemas.microsoft.com/office/powerpoint/2010/main" val="5211875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1110" y="2404534"/>
            <a:ext cx="9763432" cy="1646302"/>
          </a:xfrm>
        </p:spPr>
        <p:txBody>
          <a:bodyPr/>
          <a:lstStyle/>
          <a:p>
            <a:pPr algn="ctr"/>
            <a:r>
              <a:rPr lang="ru-RU" sz="4400" dirty="0" err="1"/>
              <a:t>Совместимоть</a:t>
            </a:r>
            <a:r>
              <a:rPr lang="ru-RU" sz="4400" dirty="0"/>
              <a:t> декораций</a:t>
            </a:r>
            <a:br>
              <a:rPr lang="ru-RU" dirty="0"/>
            </a:br>
            <a:r>
              <a:rPr lang="ru-RU" sz="7200" b="1" dirty="0">
                <a:ln w="0"/>
                <a:gradFill>
                  <a:gsLst>
                    <a:gs pos="0">
                      <a:schemeClr val="accent2">
                        <a:lumMod val="50000"/>
                      </a:schemeClr>
                    </a:gs>
                    <a:gs pos="50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«ФОКУС» и «</a:t>
            </a:r>
            <a:r>
              <a:rPr lang="en-US" sz="7200" b="1" dirty="0" err="1">
                <a:ln w="0"/>
                <a:gradFill>
                  <a:gsLst>
                    <a:gs pos="0">
                      <a:schemeClr val="accent2">
                        <a:lumMod val="50000"/>
                      </a:schemeClr>
                    </a:gs>
                    <a:gs pos="50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All’Mix</a:t>
            </a:r>
            <a:r>
              <a:rPr lang="ru-RU" sz="7200" b="1" dirty="0">
                <a:ln w="0"/>
                <a:gradFill>
                  <a:gsLst>
                    <a:gs pos="0">
                      <a:schemeClr val="accent2">
                        <a:lumMod val="50000"/>
                      </a:schemeClr>
                    </a:gs>
                    <a:gs pos="50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547507"/>
            <a:ext cx="7766936" cy="600225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Ожидаемые возможности</a:t>
            </a:r>
          </a:p>
        </p:txBody>
      </p:sp>
    </p:spTree>
    <p:extLst>
      <p:ext uri="{BB962C8B-B14F-4D97-AF65-F5344CB8AC3E}">
        <p14:creationId xmlns:p14="http://schemas.microsoft.com/office/powerpoint/2010/main" val="2221291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012" y="193632"/>
            <a:ext cx="8596668" cy="688258"/>
          </a:xfrm>
        </p:spPr>
        <p:txBody>
          <a:bodyPr/>
          <a:lstStyle/>
          <a:p>
            <a:pPr algn="ctr"/>
            <a:r>
              <a:rPr lang="ru-RU" dirty="0"/>
              <a:t>Структура виртуальной студии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4632" y="1386348"/>
            <a:ext cx="9360310" cy="48178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32619" y="2241755"/>
            <a:ext cx="4257368" cy="27333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235677" y="2241755"/>
            <a:ext cx="4257368" cy="27333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86581" y="2625213"/>
            <a:ext cx="3578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Обработка видео/аудио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86284" y="2625213"/>
            <a:ext cx="3578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Подготовка и управление декорациями</a:t>
            </a:r>
          </a:p>
        </p:txBody>
      </p:sp>
    </p:spTree>
    <p:extLst>
      <p:ext uri="{BB962C8B-B14F-4D97-AF65-F5344CB8AC3E}">
        <p14:creationId xmlns:p14="http://schemas.microsoft.com/office/powerpoint/2010/main" val="1132973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012" y="193632"/>
            <a:ext cx="8596668" cy="688258"/>
          </a:xfrm>
        </p:spPr>
        <p:txBody>
          <a:bodyPr/>
          <a:lstStyle/>
          <a:p>
            <a:pPr algn="ctr"/>
            <a:r>
              <a:rPr lang="ru-RU" dirty="0"/>
              <a:t>Работа с видео/аудио потоками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4632" y="1386348"/>
            <a:ext cx="9360310" cy="48178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973394" y="1710813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Поддерживаемые аппаратные решения (</a:t>
            </a:r>
            <a:r>
              <a:rPr lang="en-US" dirty="0"/>
              <a:t>FD</a:t>
            </a:r>
            <a:r>
              <a:rPr lang="ru-RU" dirty="0"/>
              <a:t>-</a:t>
            </a:r>
            <a:r>
              <a:rPr lang="en-US" dirty="0"/>
              <a:t>XXX, </a:t>
            </a:r>
            <a:r>
              <a:rPr lang="en-US" dirty="0" err="1"/>
              <a:t>Blackmagicdesign</a:t>
            </a:r>
            <a:r>
              <a:rPr lang="en-US" dirty="0"/>
              <a:t>, Yuan</a:t>
            </a:r>
            <a:r>
              <a:rPr lang="ru-RU" dirty="0"/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73394" y="2404610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Решения работы со звуком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73394" y="3098407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Внешние консоли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3394" y="3792204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Запись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4108" y="4481328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Потоковое видео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73394" y="5170452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/>
              <a:t>Кеинг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66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4400" dirty="0"/>
              <a:t>Программное обеспечение</a:t>
            </a:r>
            <a:br>
              <a:rPr lang="ru-RU" dirty="0"/>
            </a:br>
            <a:r>
              <a:rPr lang="ru-RU" sz="7200" b="1" dirty="0">
                <a:ln w="0"/>
                <a:gradFill>
                  <a:gsLst>
                    <a:gs pos="0">
                      <a:schemeClr val="accent2">
                        <a:lumMod val="50000"/>
                      </a:schemeClr>
                    </a:gs>
                    <a:gs pos="50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«</a:t>
            </a:r>
            <a:r>
              <a:rPr lang="en-US" sz="7200" b="1" dirty="0" err="1">
                <a:ln w="0"/>
                <a:gradFill>
                  <a:gsLst>
                    <a:gs pos="0">
                      <a:schemeClr val="accent2">
                        <a:lumMod val="50000"/>
                      </a:schemeClr>
                    </a:gs>
                    <a:gs pos="50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HotActions</a:t>
            </a:r>
            <a:r>
              <a:rPr lang="ru-RU" sz="7200" b="1" dirty="0">
                <a:ln w="0"/>
                <a:gradFill>
                  <a:gsLst>
                    <a:gs pos="0">
                      <a:schemeClr val="accent2">
                        <a:lumMod val="50000"/>
                      </a:schemeClr>
                    </a:gs>
                    <a:gs pos="50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 3.9»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12984" y="4547507"/>
            <a:ext cx="8288215" cy="600225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Управление </a:t>
            </a:r>
            <a:r>
              <a:rPr lang="en-US" dirty="0"/>
              <a:t>3D-</a:t>
            </a:r>
            <a:r>
              <a:rPr lang="ru-RU" dirty="0"/>
              <a:t>декорациями и сценариями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6166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012" y="193632"/>
            <a:ext cx="8596668" cy="688258"/>
          </a:xfrm>
        </p:spPr>
        <p:txBody>
          <a:bodyPr/>
          <a:lstStyle/>
          <a:p>
            <a:pPr algn="ctr"/>
            <a:r>
              <a:rPr lang="en-US" dirty="0" err="1"/>
              <a:t>HotActions</a:t>
            </a:r>
            <a:r>
              <a:rPr lang="en-US" dirty="0"/>
              <a:t> – </a:t>
            </a:r>
            <a:r>
              <a:rPr lang="ru-RU" dirty="0"/>
              <a:t>для чего он нужен?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4632" y="1386348"/>
            <a:ext cx="9360310" cy="48178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973394" y="1710813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Принципы создания виртуальных декораций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3394" y="2215271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Управление видео/аудио потоками с реальных камер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73394" y="3156624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Соответствие реальных и виртуальных камер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73394" y="2652166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Трехмерная модель декораций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73394" y="3654263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Назначение видео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73394" y="4151902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Управление звуком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73394" y="4642722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Внешние устройства управления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73394" y="5126723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Интерфейс управления</a:t>
            </a:r>
          </a:p>
        </p:txBody>
      </p:sp>
    </p:spTree>
    <p:extLst>
      <p:ext uri="{BB962C8B-B14F-4D97-AF65-F5344CB8AC3E}">
        <p14:creationId xmlns:p14="http://schemas.microsoft.com/office/powerpoint/2010/main" val="2427114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012" y="193632"/>
            <a:ext cx="8596668" cy="688258"/>
          </a:xfrm>
        </p:spPr>
        <p:txBody>
          <a:bodyPr/>
          <a:lstStyle/>
          <a:p>
            <a:pPr algn="ctr"/>
            <a:r>
              <a:rPr lang="en-US" dirty="0" err="1"/>
              <a:t>HotActions</a:t>
            </a:r>
            <a:r>
              <a:rPr lang="en-US" dirty="0"/>
              <a:t> – </a:t>
            </a:r>
            <a:r>
              <a:rPr lang="ru-RU" dirty="0"/>
              <a:t>для чего он нужен?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4632" y="1386348"/>
            <a:ext cx="9360310" cy="48178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76203" y="1386348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Принципы создания виртуальных декораций</a:t>
            </a:r>
          </a:p>
        </p:txBody>
      </p:sp>
    </p:spTree>
    <p:extLst>
      <p:ext uri="{BB962C8B-B14F-4D97-AF65-F5344CB8AC3E}">
        <p14:creationId xmlns:p14="http://schemas.microsoft.com/office/powerpoint/2010/main" val="19569133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012" y="193632"/>
            <a:ext cx="8596668" cy="688258"/>
          </a:xfrm>
        </p:spPr>
        <p:txBody>
          <a:bodyPr/>
          <a:lstStyle/>
          <a:p>
            <a:pPr algn="ctr"/>
            <a:r>
              <a:rPr lang="en-US" dirty="0" err="1"/>
              <a:t>HotActions</a:t>
            </a:r>
            <a:r>
              <a:rPr lang="en-US" dirty="0"/>
              <a:t> – </a:t>
            </a:r>
            <a:r>
              <a:rPr lang="ru-RU" dirty="0"/>
              <a:t>для чего он нужен?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4632" y="1386348"/>
            <a:ext cx="9360310" cy="48178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93644" y="1386348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Управление видео/аудио потоками с реальных камер</a:t>
            </a:r>
          </a:p>
        </p:txBody>
      </p:sp>
    </p:spTree>
    <p:extLst>
      <p:ext uri="{BB962C8B-B14F-4D97-AF65-F5344CB8AC3E}">
        <p14:creationId xmlns:p14="http://schemas.microsoft.com/office/powerpoint/2010/main" val="2043436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012" y="193632"/>
            <a:ext cx="8596668" cy="688258"/>
          </a:xfrm>
        </p:spPr>
        <p:txBody>
          <a:bodyPr/>
          <a:lstStyle/>
          <a:p>
            <a:pPr algn="ctr"/>
            <a:r>
              <a:rPr lang="en-US" dirty="0" err="1"/>
              <a:t>HotActions</a:t>
            </a:r>
            <a:r>
              <a:rPr lang="en-US" dirty="0"/>
              <a:t> – </a:t>
            </a:r>
            <a:r>
              <a:rPr lang="ru-RU" dirty="0"/>
              <a:t>для чего он нужен?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4632" y="1386348"/>
            <a:ext cx="9360310" cy="48178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893644" y="1386348"/>
            <a:ext cx="8202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Трехмерная модель декораций</a:t>
            </a:r>
          </a:p>
        </p:txBody>
      </p:sp>
    </p:spTree>
    <p:extLst>
      <p:ext uri="{BB962C8B-B14F-4D97-AF65-F5344CB8AC3E}">
        <p14:creationId xmlns:p14="http://schemas.microsoft.com/office/powerpoint/2010/main" val="89245726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127</TotalTime>
  <Words>276</Words>
  <Application>Microsoft Office PowerPoint</Application>
  <PresentationFormat>Widescreen</PresentationFormat>
  <Paragraphs>65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Trebuchet MS</vt:lpstr>
      <vt:lpstr>Wingdings 3</vt:lpstr>
      <vt:lpstr>Аспект</vt:lpstr>
      <vt:lpstr>ВИРТУАЛЬНАЯ СТУДИЯ «ФОКУС»</vt:lpstr>
      <vt:lpstr>Фокус – «виртуализация» ТВ студии</vt:lpstr>
      <vt:lpstr>Структура виртуальной студии</vt:lpstr>
      <vt:lpstr>Работа с видео/аудио потоками</vt:lpstr>
      <vt:lpstr>Программное обеспечение «HotActions 3.9»</vt:lpstr>
      <vt:lpstr>HotActions – для чего он нужен?</vt:lpstr>
      <vt:lpstr>HotActions – для чего он нужен?</vt:lpstr>
      <vt:lpstr>HotActions – для чего он нужен?</vt:lpstr>
      <vt:lpstr>HotActions – для чего он нужен?</vt:lpstr>
      <vt:lpstr>HotActions – для чего он нужен?</vt:lpstr>
      <vt:lpstr>HotActions – для чего он нужен?</vt:lpstr>
      <vt:lpstr>HotActions – для чего он нужен?</vt:lpstr>
      <vt:lpstr>HotActions – для чего он нужен?</vt:lpstr>
      <vt:lpstr>HotActions – для чего он нужен?</vt:lpstr>
      <vt:lpstr>Новый подход в «HotActions 3.9»</vt:lpstr>
      <vt:lpstr>Новое в HotActions 3.9</vt:lpstr>
      <vt:lpstr>Новое в HotActions 3.9</vt:lpstr>
      <vt:lpstr>Новое в HotActions 3.9</vt:lpstr>
      <vt:lpstr>Новое в HotActions 3.9</vt:lpstr>
      <vt:lpstr>Новое в HotActions 3.9</vt:lpstr>
      <vt:lpstr>Новое в HotActions 3.9</vt:lpstr>
      <vt:lpstr>СКОРО «HotActions 4.0»</vt:lpstr>
      <vt:lpstr>Совместимоть декораций «ФОКУС» и «All’Mix»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ВИРТУАЛЬНАЯ СТУДИЯ «ФОКУС»</dc:title>
  <dc:creator>Alexey Tarasovsky</dc:creator>
  <cp:lastModifiedBy>Boris Morozov</cp:lastModifiedBy>
  <cp:revision>16</cp:revision>
  <dcterms:created xsi:type="dcterms:W3CDTF">2018-11-16T07:32:02Z</dcterms:created>
  <dcterms:modified xsi:type="dcterms:W3CDTF">2018-11-19T04:55:17Z</dcterms:modified>
</cp:coreProperties>
</file>