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notesSlides/notesSlide43.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49"/>
  </p:notesMasterIdLst>
  <p:sldIdLst>
    <p:sldId id="256" r:id="rId2"/>
    <p:sldId id="345" r:id="rId3"/>
    <p:sldId id="301" r:id="rId4"/>
    <p:sldId id="304" r:id="rId5"/>
    <p:sldId id="337" r:id="rId6"/>
    <p:sldId id="305" r:id="rId7"/>
    <p:sldId id="306" r:id="rId8"/>
    <p:sldId id="307" r:id="rId9"/>
    <p:sldId id="308" r:id="rId10"/>
    <p:sldId id="309" r:id="rId11"/>
    <p:sldId id="311" r:id="rId12"/>
    <p:sldId id="315" r:id="rId13"/>
    <p:sldId id="316" r:id="rId14"/>
    <p:sldId id="317" r:id="rId15"/>
    <p:sldId id="318" r:id="rId16"/>
    <p:sldId id="313" r:id="rId17"/>
    <p:sldId id="314" r:id="rId18"/>
    <p:sldId id="332" r:id="rId19"/>
    <p:sldId id="319" r:id="rId20"/>
    <p:sldId id="320" r:id="rId21"/>
    <p:sldId id="321" r:id="rId22"/>
    <p:sldId id="322" r:id="rId23"/>
    <p:sldId id="323" r:id="rId24"/>
    <p:sldId id="324" r:id="rId25"/>
    <p:sldId id="325" r:id="rId26"/>
    <p:sldId id="326" r:id="rId27"/>
    <p:sldId id="327" r:id="rId28"/>
    <p:sldId id="328" r:id="rId29"/>
    <p:sldId id="329" r:id="rId30"/>
    <p:sldId id="330" r:id="rId31"/>
    <p:sldId id="331" r:id="rId32"/>
    <p:sldId id="310" r:id="rId33"/>
    <p:sldId id="312" r:id="rId34"/>
    <p:sldId id="349" r:id="rId35"/>
    <p:sldId id="336" r:id="rId36"/>
    <p:sldId id="333" r:id="rId37"/>
    <p:sldId id="338" r:id="rId38"/>
    <p:sldId id="346" r:id="rId39"/>
    <p:sldId id="348" r:id="rId40"/>
    <p:sldId id="334" r:id="rId41"/>
    <p:sldId id="341" r:id="rId42"/>
    <p:sldId id="340" r:id="rId43"/>
    <p:sldId id="339" r:id="rId44"/>
    <p:sldId id="335" r:id="rId45"/>
    <p:sldId id="342" r:id="rId46"/>
    <p:sldId id="343" r:id="rId47"/>
    <p:sldId id="344"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434"/>
    <a:srgbClr val="E6C2A4"/>
    <a:srgbClr val="FF9B9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3590" autoAdjust="0"/>
  </p:normalViewPr>
  <p:slideViewPr>
    <p:cSldViewPr snapToGrid="0">
      <p:cViewPr varScale="1">
        <p:scale>
          <a:sx n="141" d="100"/>
          <a:sy n="141" d="100"/>
        </p:scale>
        <p:origin x="-1096" y="-6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14346F-58BC-42F0-A596-BC08C2FAE0F4}" type="datetimeFigureOut">
              <a:rPr lang="ru-RU" smtClean="0"/>
              <a:pPr/>
              <a:t>27.05.2022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3BB82B-B72E-4BF5-BEEA-E05E42EED694}" type="slidenum">
              <a:rPr lang="ru-RU" smtClean="0"/>
              <a:pPr/>
              <a:t>‹#›</a:t>
            </a:fld>
            <a:endParaRPr lang="ru-RU"/>
          </a:p>
        </p:txBody>
      </p:sp>
    </p:spTree>
    <p:extLst>
      <p:ext uri="{BB962C8B-B14F-4D97-AF65-F5344CB8AC3E}">
        <p14:creationId xmlns:p14="http://schemas.microsoft.com/office/powerpoint/2010/main" xmlns="" val="4215232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err="1" smtClean="0"/>
              <a:t>Сплайсинг</a:t>
            </a:r>
            <a:r>
              <a:rPr lang="ru-RU" dirty="0" smtClean="0"/>
              <a:t> - это врезка регионального</a:t>
            </a:r>
            <a:r>
              <a:rPr lang="ru-RU" baseline="0" dirty="0" smtClean="0"/>
              <a:t> </a:t>
            </a:r>
            <a:r>
              <a:rPr lang="ru-RU" baseline="0" dirty="0" err="1" smtClean="0"/>
              <a:t>контента</a:t>
            </a:r>
            <a:r>
              <a:rPr lang="ru-RU" baseline="0" dirty="0" smtClean="0"/>
              <a:t> (реклама, новости) в основной сигнал цифрового телевидения БЕЗ перекодирования, то есть при отсутствии врезки сигнал сохраняет исходное качество картинки без каких-либо изменений.</a:t>
            </a:r>
          </a:p>
          <a:p>
            <a:r>
              <a:rPr lang="ru-RU" baseline="0" dirty="0" smtClean="0"/>
              <a:t>Традиционная схема предполагает передачу </a:t>
            </a:r>
            <a:r>
              <a:rPr lang="en-US" baseline="0" dirty="0" smtClean="0"/>
              <a:t>SDI</a:t>
            </a:r>
            <a:r>
              <a:rPr lang="ru-RU" baseline="0" dirty="0" smtClean="0"/>
              <a:t> сигнала от вещателя в компанию, обеспечивающую подъем сигнала на спутник. При этом метки для врезки передаются по стандарту </a:t>
            </a:r>
            <a:r>
              <a:rPr lang="en-US" baseline="0" dirty="0" smtClean="0"/>
              <a:t>SCTE-104</a:t>
            </a:r>
            <a:r>
              <a:rPr lang="ru-RU" baseline="0" dirty="0" smtClean="0"/>
              <a:t>. </a:t>
            </a:r>
          </a:p>
          <a:p>
            <a:r>
              <a:rPr lang="ru-RU" baseline="0" dirty="0" smtClean="0"/>
              <a:t>Далее эти метки передаются по стандарту </a:t>
            </a:r>
            <a:r>
              <a:rPr lang="en-US" baseline="0" dirty="0" smtClean="0"/>
              <a:t>SCTE-35</a:t>
            </a:r>
            <a:r>
              <a:rPr lang="ru-RU" baseline="0" dirty="0" smtClean="0"/>
              <a:t>.</a:t>
            </a:r>
          </a:p>
          <a:p>
            <a:r>
              <a:rPr lang="ru-RU" dirty="0" smtClean="0"/>
              <a:t>На</a:t>
            </a:r>
            <a:r>
              <a:rPr lang="ru-RU" baseline="0" dirty="0" smtClean="0"/>
              <a:t> приемной стороне </a:t>
            </a:r>
            <a:r>
              <a:rPr lang="ru-RU" baseline="0" dirty="0" err="1" smtClean="0"/>
              <a:t>сплайсер</a:t>
            </a:r>
            <a:r>
              <a:rPr lang="ru-RU" baseline="0" dirty="0" smtClean="0"/>
              <a:t> по меткам врезает </a:t>
            </a:r>
            <a:r>
              <a:rPr lang="ru-RU" baseline="0" dirty="0" err="1" smtClean="0"/>
              <a:t>контент</a:t>
            </a:r>
            <a:r>
              <a:rPr lang="ru-RU" baseline="0" dirty="0" smtClean="0"/>
              <a:t> из файлов, которые он получил по стандарту </a:t>
            </a:r>
            <a:r>
              <a:rPr lang="en-US" baseline="0" dirty="0" smtClean="0"/>
              <a:t>SCTE-118</a:t>
            </a:r>
            <a:r>
              <a:rPr lang="ru-RU" baseline="0" dirty="0" smtClean="0"/>
              <a:t>.</a:t>
            </a:r>
            <a:endParaRPr lang="ru-RU" dirty="0"/>
          </a:p>
        </p:txBody>
      </p:sp>
      <p:sp>
        <p:nvSpPr>
          <p:cNvPr id="4" name="Номер слайда 3"/>
          <p:cNvSpPr>
            <a:spLocks noGrp="1"/>
          </p:cNvSpPr>
          <p:nvPr>
            <p:ph type="sldNum" sz="quarter" idx="10"/>
          </p:nvPr>
        </p:nvSpPr>
        <p:spPr/>
        <p:txBody>
          <a:bodyPr/>
          <a:lstStyle/>
          <a:p>
            <a:fld id="{313BB82B-B72E-4BF5-BEEA-E05E42EED694}" type="slidenum">
              <a:rPr lang="ru-RU" smtClean="0"/>
              <a:pPr/>
              <a:t>3</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dirty="0" smtClean="0"/>
              <a:t>Очень хорошо сжимаются </a:t>
            </a:r>
            <a:r>
              <a:rPr lang="ru-RU" sz="1200" dirty="0" err="1" smtClean="0"/>
              <a:t>малодинамичные</a:t>
            </a:r>
            <a:r>
              <a:rPr lang="ru-RU" sz="1200" dirty="0" smtClean="0"/>
              <a:t> сцены и сцены с малым количеством деталей.</a:t>
            </a:r>
          </a:p>
          <a:p>
            <a:r>
              <a:rPr lang="ru-RU" sz="1200" dirty="0" smtClean="0"/>
              <a:t>Очень плохо сжимаются </a:t>
            </a:r>
            <a:r>
              <a:rPr lang="ru-RU" sz="1200" dirty="0" err="1" smtClean="0"/>
              <a:t>высокодинамичные</a:t>
            </a:r>
            <a:r>
              <a:rPr lang="ru-RU" sz="1200" dirty="0" smtClean="0"/>
              <a:t> сцены</a:t>
            </a:r>
            <a:r>
              <a:rPr lang="ru-RU" sz="1200" baseline="0" dirty="0" smtClean="0"/>
              <a:t> или </a:t>
            </a:r>
            <a:r>
              <a:rPr lang="ru-RU" sz="1200" dirty="0" smtClean="0"/>
              <a:t>сцены с большим числом мелких контрастных деталей.</a:t>
            </a:r>
            <a:endParaRPr lang="ru-RU" dirty="0"/>
          </a:p>
        </p:txBody>
      </p:sp>
      <p:sp>
        <p:nvSpPr>
          <p:cNvPr id="4" name="Номер слайда 3"/>
          <p:cNvSpPr>
            <a:spLocks noGrp="1"/>
          </p:cNvSpPr>
          <p:nvPr>
            <p:ph type="sldNum" sz="quarter" idx="10"/>
          </p:nvPr>
        </p:nvSpPr>
        <p:spPr/>
        <p:txBody>
          <a:bodyPr/>
          <a:lstStyle/>
          <a:p>
            <a:fld id="{313BB82B-B72E-4BF5-BEEA-E05E42EED694}" type="slidenum">
              <a:rPr lang="ru-RU" smtClean="0"/>
              <a:pPr/>
              <a:t>12</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Например, хорошо сжимаются художественные</a:t>
            </a:r>
            <a:r>
              <a:rPr lang="ru-RU" baseline="0" dirty="0" smtClean="0"/>
              <a:t> фильмы с малой глубиной фокуса, когда фон сильно размыт и главный герой всегда в центе кадра.</a:t>
            </a:r>
            <a:endParaRPr lang="ru-RU" dirty="0"/>
          </a:p>
        </p:txBody>
      </p:sp>
      <p:sp>
        <p:nvSpPr>
          <p:cNvPr id="4" name="Номер слайда 3"/>
          <p:cNvSpPr>
            <a:spLocks noGrp="1"/>
          </p:cNvSpPr>
          <p:nvPr>
            <p:ph type="sldNum" sz="quarter" idx="10"/>
          </p:nvPr>
        </p:nvSpPr>
        <p:spPr/>
        <p:txBody>
          <a:bodyPr/>
          <a:lstStyle/>
          <a:p>
            <a:fld id="{313BB82B-B72E-4BF5-BEEA-E05E42EED694}" type="slidenum">
              <a:rPr lang="ru-RU" smtClean="0"/>
              <a:pPr/>
              <a:t>13</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Или новости, интервью и другие «говорящие головы».</a:t>
            </a:r>
            <a:endParaRPr lang="ru-RU" dirty="0"/>
          </a:p>
        </p:txBody>
      </p:sp>
      <p:sp>
        <p:nvSpPr>
          <p:cNvPr id="4" name="Номер слайда 3"/>
          <p:cNvSpPr>
            <a:spLocks noGrp="1"/>
          </p:cNvSpPr>
          <p:nvPr>
            <p:ph type="sldNum" sz="quarter" idx="10"/>
          </p:nvPr>
        </p:nvSpPr>
        <p:spPr/>
        <p:txBody>
          <a:bodyPr/>
          <a:lstStyle/>
          <a:p>
            <a:fld id="{313BB82B-B72E-4BF5-BEEA-E05E42EED694}" type="slidenum">
              <a:rPr lang="ru-RU" smtClean="0"/>
              <a:pPr/>
              <a:t>14</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А вот любой спорт сжимается очень и очень плохо. На футболе всегда первой начинает</a:t>
            </a:r>
            <a:r>
              <a:rPr lang="ru-RU" baseline="0" dirty="0" smtClean="0"/>
              <a:t> рассыпаться трава на поле.</a:t>
            </a:r>
            <a:endParaRPr lang="ru-RU" dirty="0"/>
          </a:p>
        </p:txBody>
      </p:sp>
      <p:sp>
        <p:nvSpPr>
          <p:cNvPr id="4" name="Номер слайда 3"/>
          <p:cNvSpPr>
            <a:spLocks noGrp="1"/>
          </p:cNvSpPr>
          <p:nvPr>
            <p:ph type="sldNum" sz="quarter" idx="10"/>
          </p:nvPr>
        </p:nvSpPr>
        <p:spPr/>
        <p:txBody>
          <a:bodyPr/>
          <a:lstStyle/>
          <a:p>
            <a:fld id="{313BB82B-B72E-4BF5-BEEA-E05E42EED694}" type="slidenum">
              <a:rPr lang="ru-RU" smtClean="0"/>
              <a:pPr/>
              <a:t>15</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Реклама также старается быть всегда динамичной и яркой,</a:t>
            </a:r>
            <a:r>
              <a:rPr lang="ru-RU" baseline="0" dirty="0" smtClean="0"/>
              <a:t> а значит плохо сжимается.</a:t>
            </a:r>
            <a:endParaRPr lang="ru-RU" dirty="0"/>
          </a:p>
        </p:txBody>
      </p:sp>
      <p:sp>
        <p:nvSpPr>
          <p:cNvPr id="4" name="Номер слайда 3"/>
          <p:cNvSpPr>
            <a:spLocks noGrp="1"/>
          </p:cNvSpPr>
          <p:nvPr>
            <p:ph type="sldNum" sz="quarter" idx="10"/>
          </p:nvPr>
        </p:nvSpPr>
        <p:spPr/>
        <p:txBody>
          <a:bodyPr/>
          <a:lstStyle/>
          <a:p>
            <a:fld id="{313BB82B-B72E-4BF5-BEEA-E05E42EED694}" type="slidenum">
              <a:rPr lang="ru-RU" smtClean="0"/>
              <a:pPr/>
              <a:t>16</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Да и наложение</a:t>
            </a:r>
            <a:r>
              <a:rPr lang="ru-RU" baseline="0" dirty="0" smtClean="0"/>
              <a:t> </a:t>
            </a:r>
            <a:r>
              <a:rPr lang="ru-RU" dirty="0" smtClean="0"/>
              <a:t>бегущей строки всегда</a:t>
            </a:r>
            <a:r>
              <a:rPr lang="ru-RU" baseline="0" dirty="0" smtClean="0"/>
              <a:t> ухудшает сжатие. Накладывать </a:t>
            </a:r>
            <a:r>
              <a:rPr lang="ru-RU" baseline="0" dirty="0" err="1" smtClean="0"/>
              <a:t>бегучку</a:t>
            </a:r>
            <a:r>
              <a:rPr lang="ru-RU" baseline="0" dirty="0" smtClean="0"/>
              <a:t> на непрозрачный фон очень жалко с художественной точки зрения. А полупрозрачная </a:t>
            </a:r>
            <a:r>
              <a:rPr lang="ru-RU" baseline="0" dirty="0" err="1" smtClean="0"/>
              <a:t>бегучка</a:t>
            </a:r>
            <a:r>
              <a:rPr lang="ru-RU" baseline="0" dirty="0" smtClean="0"/>
              <a:t> очень плохо сжимается.</a:t>
            </a:r>
            <a:endParaRPr lang="ru-RU" dirty="0"/>
          </a:p>
        </p:txBody>
      </p:sp>
      <p:sp>
        <p:nvSpPr>
          <p:cNvPr id="4" name="Номер слайда 3"/>
          <p:cNvSpPr>
            <a:spLocks noGrp="1"/>
          </p:cNvSpPr>
          <p:nvPr>
            <p:ph type="sldNum" sz="quarter" idx="10"/>
          </p:nvPr>
        </p:nvSpPr>
        <p:spPr/>
        <p:txBody>
          <a:bodyPr/>
          <a:lstStyle/>
          <a:p>
            <a:fld id="{313BB82B-B72E-4BF5-BEEA-E05E42EED694}" type="slidenum">
              <a:rPr lang="ru-RU" smtClean="0"/>
              <a:pPr/>
              <a:t>17</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 итоге, когда</a:t>
            </a:r>
            <a:r>
              <a:rPr lang="ru-RU" baseline="0" dirty="0" smtClean="0"/>
              <a:t> телекомпания вставляет самостоятельно сделанные анонсы или другие заполнители эфира, они оказываются сделанными максимально просто, то есть без большой динами и без большого числа деталей, а значит сжимаются очень хорошо.</a:t>
            </a:r>
          </a:p>
          <a:p>
            <a:r>
              <a:rPr lang="ru-RU" baseline="0" dirty="0" smtClean="0"/>
              <a:t>При попытке в ставить вместо таких </a:t>
            </a:r>
            <a:r>
              <a:rPr lang="ru-RU" baseline="0" dirty="0" err="1" smtClean="0"/>
              <a:t>заполнителелей</a:t>
            </a:r>
            <a:r>
              <a:rPr lang="ru-RU" baseline="0" dirty="0" smtClean="0"/>
              <a:t> красивые динамичные рекламные ролики места явно не хватает.</a:t>
            </a:r>
            <a:endParaRPr lang="ru-RU" dirty="0"/>
          </a:p>
        </p:txBody>
      </p:sp>
      <p:sp>
        <p:nvSpPr>
          <p:cNvPr id="4" name="Номер слайда 3"/>
          <p:cNvSpPr>
            <a:spLocks noGrp="1"/>
          </p:cNvSpPr>
          <p:nvPr>
            <p:ph type="sldNum" sz="quarter" idx="10"/>
          </p:nvPr>
        </p:nvSpPr>
        <p:spPr/>
        <p:txBody>
          <a:bodyPr/>
          <a:lstStyle/>
          <a:p>
            <a:fld id="{313BB82B-B72E-4BF5-BEEA-E05E42EED694}" type="slidenum">
              <a:rPr lang="ru-RU" smtClean="0"/>
              <a:pPr/>
              <a:t>18</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Рассмотрим</a:t>
            </a:r>
            <a:r>
              <a:rPr lang="ru-RU" baseline="0" dirty="0" smtClean="0"/>
              <a:t> попытку вставить рекламу в </a:t>
            </a:r>
            <a:r>
              <a:rPr lang="ru-RU" baseline="0" dirty="0" err="1" smtClean="0"/>
              <a:t>мультеплекс</a:t>
            </a:r>
            <a:r>
              <a:rPr lang="ru-RU" baseline="0" dirty="0" smtClean="0"/>
              <a:t> из 10 программ со статическим мультиплексированием от половины мегабиты до двух с половиной мегабит при суммарном потоке в 15 мегабит (то есть в среднем по полторы мегабиты на канал).</a:t>
            </a:r>
            <a:endParaRPr lang="ru-RU" dirty="0"/>
          </a:p>
        </p:txBody>
      </p:sp>
      <p:sp>
        <p:nvSpPr>
          <p:cNvPr id="4" name="Номер слайда 3"/>
          <p:cNvSpPr>
            <a:spLocks noGrp="1"/>
          </p:cNvSpPr>
          <p:nvPr>
            <p:ph type="sldNum" sz="quarter" idx="10"/>
          </p:nvPr>
        </p:nvSpPr>
        <p:spPr/>
        <p:txBody>
          <a:bodyPr/>
          <a:lstStyle/>
          <a:p>
            <a:fld id="{313BB82B-B72E-4BF5-BEEA-E05E42EED694}" type="slidenum">
              <a:rPr lang="ru-RU" smtClean="0"/>
              <a:pPr/>
              <a:t>19</a:t>
            </a:fld>
            <a:endParaRPr lang="ru-RU"/>
          </a:p>
        </p:txBody>
      </p:sp>
    </p:spTree>
    <p:extLst>
      <p:ext uri="{BB962C8B-B14F-4D97-AF65-F5344CB8AC3E}">
        <p14:creationId xmlns:p14="http://schemas.microsoft.com/office/powerpoint/2010/main" xmlns="" val="1903481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Вот конкретный</a:t>
            </a:r>
            <a:r>
              <a:rPr lang="ru-RU" baseline="0" dirty="0" smtClean="0"/>
              <a:t> кусочек потока</a:t>
            </a:r>
            <a:endParaRPr lang="ru-RU" dirty="0"/>
          </a:p>
        </p:txBody>
      </p:sp>
      <p:sp>
        <p:nvSpPr>
          <p:cNvPr id="4" name="Номер слайда 3"/>
          <p:cNvSpPr>
            <a:spLocks noGrp="1"/>
          </p:cNvSpPr>
          <p:nvPr>
            <p:ph type="sldNum" sz="quarter" idx="10"/>
          </p:nvPr>
        </p:nvSpPr>
        <p:spPr/>
        <p:txBody>
          <a:bodyPr/>
          <a:lstStyle/>
          <a:p>
            <a:fld id="{313BB82B-B72E-4BF5-BEEA-E05E42EED694}" type="slidenum">
              <a:rPr lang="ru-RU" smtClean="0"/>
              <a:pPr/>
              <a:t>20</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Выделяем</a:t>
            </a:r>
            <a:r>
              <a:rPr lang="ru-RU" baseline="0" dirty="0" smtClean="0"/>
              <a:t> 3 минуты на канале номер 8.</a:t>
            </a:r>
            <a:endParaRPr lang="ru-RU" dirty="0"/>
          </a:p>
        </p:txBody>
      </p:sp>
      <p:sp>
        <p:nvSpPr>
          <p:cNvPr id="4" name="Номер слайда 3"/>
          <p:cNvSpPr>
            <a:spLocks noGrp="1"/>
          </p:cNvSpPr>
          <p:nvPr>
            <p:ph type="sldNum" sz="quarter" idx="10"/>
          </p:nvPr>
        </p:nvSpPr>
        <p:spPr/>
        <p:txBody>
          <a:bodyPr/>
          <a:lstStyle/>
          <a:p>
            <a:fld id="{313BB82B-B72E-4BF5-BEEA-E05E42EED694}" type="slidenum">
              <a:rPr lang="ru-RU" smtClean="0"/>
              <a:pPr/>
              <a:t>21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13BB82B-B72E-4BF5-BEEA-E05E42EED694}" type="slidenum">
              <a:rPr lang="ru-RU" smtClean="0"/>
              <a:pPr/>
              <a:t>4</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Поток колеблется от ноль пяти до почти двух мегабит.</a:t>
            </a:r>
            <a:endParaRPr lang="ru-RU" dirty="0"/>
          </a:p>
        </p:txBody>
      </p:sp>
      <p:sp>
        <p:nvSpPr>
          <p:cNvPr id="4" name="Номер слайда 3"/>
          <p:cNvSpPr>
            <a:spLocks noGrp="1"/>
          </p:cNvSpPr>
          <p:nvPr>
            <p:ph type="sldNum" sz="quarter" idx="10"/>
          </p:nvPr>
        </p:nvSpPr>
        <p:spPr/>
        <p:txBody>
          <a:bodyPr/>
          <a:lstStyle/>
          <a:p>
            <a:fld id="{313BB82B-B72E-4BF5-BEEA-E05E42EED694}" type="slidenum">
              <a:rPr lang="ru-RU" smtClean="0"/>
              <a:pPr/>
              <a:t>22</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Мы можем сжать файл либо сразу в фиксированный</a:t>
            </a:r>
            <a:r>
              <a:rPr lang="ru-RU" baseline="0" dirty="0" smtClean="0"/>
              <a:t> поток (</a:t>
            </a:r>
            <a:r>
              <a:rPr lang="en-US" baseline="0" dirty="0" smtClean="0"/>
              <a:t>CBR</a:t>
            </a:r>
            <a:r>
              <a:rPr lang="ru-RU" baseline="0" dirty="0" smtClean="0"/>
              <a:t>) или в переменный </a:t>
            </a:r>
            <a:r>
              <a:rPr lang="ru-RU" baseline="0" dirty="0" err="1" smtClean="0"/>
              <a:t>битрейт</a:t>
            </a:r>
            <a:r>
              <a:rPr lang="ru-RU" baseline="0" dirty="0" smtClean="0"/>
              <a:t> (</a:t>
            </a:r>
            <a:r>
              <a:rPr lang="en-US" baseline="0" dirty="0" smtClean="0"/>
              <a:t>VBR)</a:t>
            </a:r>
            <a:endParaRPr lang="ru-RU" dirty="0"/>
          </a:p>
        </p:txBody>
      </p:sp>
      <p:sp>
        <p:nvSpPr>
          <p:cNvPr id="4" name="Номер слайда 3"/>
          <p:cNvSpPr>
            <a:spLocks noGrp="1"/>
          </p:cNvSpPr>
          <p:nvPr>
            <p:ph type="sldNum" sz="quarter" idx="10"/>
          </p:nvPr>
        </p:nvSpPr>
        <p:spPr/>
        <p:txBody>
          <a:bodyPr/>
          <a:lstStyle/>
          <a:p>
            <a:fld id="{313BB82B-B72E-4BF5-BEEA-E05E42EED694}" type="slidenum">
              <a:rPr lang="ru-RU" smtClean="0"/>
              <a:pPr/>
              <a:t>23</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Если пытаемся вставить фиксированный </a:t>
            </a:r>
            <a:r>
              <a:rPr lang="ru-RU" dirty="0" err="1" smtClean="0"/>
              <a:t>битрейт</a:t>
            </a:r>
            <a:r>
              <a:rPr lang="ru-RU" dirty="0" smtClean="0"/>
              <a:t>, то сразу получаем превышение потока.</a:t>
            </a:r>
            <a:endParaRPr lang="ru-RU" dirty="0"/>
          </a:p>
        </p:txBody>
      </p:sp>
      <p:sp>
        <p:nvSpPr>
          <p:cNvPr id="4" name="Номер слайда 3"/>
          <p:cNvSpPr>
            <a:spLocks noGrp="1"/>
          </p:cNvSpPr>
          <p:nvPr>
            <p:ph type="sldNum" sz="quarter" idx="10"/>
          </p:nvPr>
        </p:nvSpPr>
        <p:spPr/>
        <p:txBody>
          <a:bodyPr/>
          <a:lstStyle/>
          <a:p>
            <a:fld id="{313BB82B-B72E-4BF5-BEEA-E05E42EED694}" type="slidenum">
              <a:rPr lang="ru-RU" smtClean="0"/>
              <a:pPr/>
              <a:t>24</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При попытке вставить </a:t>
            </a:r>
            <a:r>
              <a:rPr lang="en-US" dirty="0" smtClean="0"/>
              <a:t>VBR</a:t>
            </a:r>
            <a:r>
              <a:rPr lang="ru-RU" dirty="0" smtClean="0"/>
              <a:t> тоже получаем превышение потока.</a:t>
            </a:r>
            <a:endParaRPr lang="ru-RU" dirty="0"/>
          </a:p>
        </p:txBody>
      </p:sp>
      <p:sp>
        <p:nvSpPr>
          <p:cNvPr id="4" name="Номер слайда 3"/>
          <p:cNvSpPr>
            <a:spLocks noGrp="1"/>
          </p:cNvSpPr>
          <p:nvPr>
            <p:ph type="sldNum" sz="quarter" idx="10"/>
          </p:nvPr>
        </p:nvSpPr>
        <p:spPr/>
        <p:txBody>
          <a:bodyPr/>
          <a:lstStyle/>
          <a:p>
            <a:fld id="{313BB82B-B72E-4BF5-BEEA-E05E42EED694}" type="slidenum">
              <a:rPr lang="ru-RU" smtClean="0"/>
              <a:pPr/>
              <a:t>25</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 тех местах, где происходит превышение потока,</a:t>
            </a:r>
            <a:r>
              <a:rPr lang="ru-RU" baseline="0" dirty="0" smtClean="0"/>
              <a:t> будут теряться случайные пакеты. То есть могут ломаться другие каналы, а не только тот, в который мы врезаем рекламу.</a:t>
            </a:r>
          </a:p>
          <a:p>
            <a:r>
              <a:rPr lang="ru-RU" baseline="0" dirty="0" smtClean="0"/>
              <a:t>Чтобы потерь не было, можно брать минимальный уровень – сжимать ролик в 1 мегабиту (с учетом запаса </a:t>
            </a:r>
            <a:r>
              <a:rPr lang="en-US" baseline="0" dirty="0" smtClean="0"/>
              <a:t>NULL</a:t>
            </a:r>
            <a:r>
              <a:rPr lang="ru-RU" baseline="0" dirty="0" smtClean="0"/>
              <a:t>-пакетов).</a:t>
            </a:r>
            <a:endParaRPr lang="ru-RU" dirty="0" smtClean="0"/>
          </a:p>
        </p:txBody>
      </p:sp>
      <p:sp>
        <p:nvSpPr>
          <p:cNvPr id="4" name="Номер слайда 3"/>
          <p:cNvSpPr>
            <a:spLocks noGrp="1"/>
          </p:cNvSpPr>
          <p:nvPr>
            <p:ph type="sldNum" sz="quarter" idx="10"/>
          </p:nvPr>
        </p:nvSpPr>
        <p:spPr/>
        <p:txBody>
          <a:bodyPr/>
          <a:lstStyle/>
          <a:p>
            <a:fld id="{313BB82B-B72E-4BF5-BEEA-E05E42EED694}" type="slidenum">
              <a:rPr lang="ru-RU" smtClean="0"/>
              <a:pPr/>
              <a:t>26</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Так проблем</a:t>
            </a:r>
            <a:r>
              <a:rPr lang="ru-RU" baseline="0" dirty="0" smtClean="0"/>
              <a:t> нет.</a:t>
            </a:r>
            <a:endParaRPr lang="ru-RU" dirty="0"/>
          </a:p>
        </p:txBody>
      </p:sp>
      <p:sp>
        <p:nvSpPr>
          <p:cNvPr id="4" name="Номер слайда 3"/>
          <p:cNvSpPr>
            <a:spLocks noGrp="1"/>
          </p:cNvSpPr>
          <p:nvPr>
            <p:ph type="sldNum" sz="quarter" idx="10"/>
          </p:nvPr>
        </p:nvSpPr>
        <p:spPr/>
        <p:txBody>
          <a:bodyPr/>
          <a:lstStyle/>
          <a:p>
            <a:fld id="{313BB82B-B72E-4BF5-BEEA-E05E42EED694}" type="slidenum">
              <a:rPr lang="ru-RU" smtClean="0"/>
              <a:pPr/>
              <a:t>27</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Если вставлять 5 программ, то ограничение по потоку упадет до ноль шести мегабит.</a:t>
            </a:r>
            <a:endParaRPr lang="ru-RU" dirty="0"/>
          </a:p>
        </p:txBody>
      </p:sp>
      <p:sp>
        <p:nvSpPr>
          <p:cNvPr id="4" name="Номер слайда 3"/>
          <p:cNvSpPr>
            <a:spLocks noGrp="1"/>
          </p:cNvSpPr>
          <p:nvPr>
            <p:ph type="sldNum" sz="quarter" idx="10"/>
          </p:nvPr>
        </p:nvSpPr>
        <p:spPr/>
        <p:txBody>
          <a:bodyPr/>
          <a:lstStyle/>
          <a:p>
            <a:fld id="{313BB82B-B72E-4BF5-BEEA-E05E42EED694}" type="slidenum">
              <a:rPr lang="ru-RU" smtClean="0"/>
              <a:pPr/>
              <a:t>28</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Если же</a:t>
            </a:r>
            <a:r>
              <a:rPr lang="ru-RU" baseline="0" dirty="0" smtClean="0"/>
              <a:t> отказаться от статистического мультиплексирования и сразу всем каналам раздать по </a:t>
            </a:r>
            <a:r>
              <a:rPr lang="ru-RU" baseline="0" dirty="0" err="1" smtClean="0"/>
              <a:t>полотры</a:t>
            </a:r>
            <a:r>
              <a:rPr lang="ru-RU" baseline="0" dirty="0" smtClean="0"/>
              <a:t> мегабите, то под рекламу всегда хватит места.</a:t>
            </a:r>
          </a:p>
        </p:txBody>
      </p:sp>
      <p:sp>
        <p:nvSpPr>
          <p:cNvPr id="4" name="Номер слайда 3"/>
          <p:cNvSpPr>
            <a:spLocks noGrp="1"/>
          </p:cNvSpPr>
          <p:nvPr>
            <p:ph type="sldNum" sz="quarter" idx="10"/>
          </p:nvPr>
        </p:nvSpPr>
        <p:spPr/>
        <p:txBody>
          <a:bodyPr/>
          <a:lstStyle/>
          <a:p>
            <a:fld id="{313BB82B-B72E-4BF5-BEEA-E05E42EED694}" type="slidenum">
              <a:rPr lang="ru-RU" smtClean="0"/>
              <a:pPr/>
              <a:t>29</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13BB82B-B72E-4BF5-BEEA-E05E42EED694}" type="slidenum">
              <a:rPr lang="ru-RU" smtClean="0"/>
              <a:pPr/>
              <a:t>30</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То есть для </a:t>
            </a:r>
            <a:r>
              <a:rPr lang="ru-RU" baseline="0" dirty="0" err="1" smtClean="0"/>
              <a:t>сплайсинга</a:t>
            </a:r>
            <a:r>
              <a:rPr lang="ru-RU" baseline="0" dirty="0" smtClean="0"/>
              <a:t> использование статистического мультиплексирования противопоказано. И правильные </a:t>
            </a:r>
            <a:r>
              <a:rPr lang="ru-RU" baseline="0" dirty="0" err="1" smtClean="0"/>
              <a:t>муксеры</a:t>
            </a:r>
            <a:r>
              <a:rPr lang="ru-RU" baseline="0" dirty="0" smtClean="0"/>
              <a:t> на момент врезки переводят конкретный канал в режим </a:t>
            </a:r>
            <a:r>
              <a:rPr lang="en-US" baseline="0" dirty="0" smtClean="0"/>
              <a:t>CBR</a:t>
            </a:r>
            <a:r>
              <a:rPr lang="ru-RU" baseline="0" dirty="0" smtClean="0"/>
              <a:t> по среднему потоку на канал.</a:t>
            </a:r>
            <a:endParaRPr lang="ru-RU" dirty="0" smtClean="0"/>
          </a:p>
        </p:txBody>
      </p:sp>
      <p:sp>
        <p:nvSpPr>
          <p:cNvPr id="4" name="Номер слайда 3"/>
          <p:cNvSpPr>
            <a:spLocks noGrp="1"/>
          </p:cNvSpPr>
          <p:nvPr>
            <p:ph type="sldNum" sz="quarter" idx="10"/>
          </p:nvPr>
        </p:nvSpPr>
        <p:spPr/>
        <p:txBody>
          <a:bodyPr/>
          <a:lstStyle/>
          <a:p>
            <a:fld id="{313BB82B-B72E-4BF5-BEEA-E05E42EED694}" type="slidenum">
              <a:rPr lang="ru-RU" smtClean="0"/>
              <a:pPr/>
              <a:t>31</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Стандарт </a:t>
            </a:r>
            <a:r>
              <a:rPr lang="en-US" dirty="0" smtClean="0"/>
              <a:t>SCTE-118</a:t>
            </a:r>
            <a:r>
              <a:rPr lang="ru-RU" dirty="0" smtClean="0"/>
              <a:t> состоит из трех частей, но также нужно обязательно</a:t>
            </a:r>
            <a:r>
              <a:rPr lang="ru-RU" baseline="0" dirty="0" smtClean="0"/>
              <a:t> ознакомиться с рекомендациями </a:t>
            </a:r>
            <a:r>
              <a:rPr lang="en-US" baseline="0" dirty="0" smtClean="0"/>
              <a:t>SCTE 67</a:t>
            </a:r>
            <a:r>
              <a:rPr lang="ru-RU" baseline="0" dirty="0" smtClean="0"/>
              <a:t>, в которых приводятся конкретные примеры.</a:t>
            </a:r>
            <a:endParaRPr lang="ru-RU" dirty="0"/>
          </a:p>
        </p:txBody>
      </p:sp>
      <p:sp>
        <p:nvSpPr>
          <p:cNvPr id="4" name="Номер слайда 3"/>
          <p:cNvSpPr>
            <a:spLocks noGrp="1"/>
          </p:cNvSpPr>
          <p:nvPr>
            <p:ph type="sldNum" sz="quarter" idx="10"/>
          </p:nvPr>
        </p:nvSpPr>
        <p:spPr/>
        <p:txBody>
          <a:bodyPr/>
          <a:lstStyle/>
          <a:p>
            <a:fld id="{313BB82B-B72E-4BF5-BEEA-E05E42EED694}" type="slidenum">
              <a:rPr lang="ru-RU" smtClean="0"/>
              <a:pPr/>
              <a:t>5</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И чтобы подвести итог повторим:</a:t>
            </a:r>
          </a:p>
          <a:p>
            <a:r>
              <a:rPr lang="ru-RU" dirty="0" smtClean="0"/>
              <a:t>Нормальные метки </a:t>
            </a:r>
            <a:r>
              <a:rPr lang="en-US" dirty="0" smtClean="0"/>
              <a:t>SCTE</a:t>
            </a:r>
            <a:r>
              <a:rPr lang="ru-RU" dirty="0" smtClean="0"/>
              <a:t>-35 требуют,</a:t>
            </a:r>
            <a:r>
              <a:rPr lang="ru-RU" baseline="0" dirty="0" smtClean="0"/>
              <a:t> чтобы кодер формировал правильный закрытый гоп в местах начала и окончания врезки и чтобы </a:t>
            </a:r>
            <a:r>
              <a:rPr lang="ru-RU" baseline="0" dirty="0" err="1" smtClean="0"/>
              <a:t>муксер</a:t>
            </a:r>
            <a:r>
              <a:rPr lang="ru-RU" baseline="0" dirty="0" smtClean="0"/>
              <a:t> переходил на </a:t>
            </a:r>
            <a:r>
              <a:rPr lang="en-US" baseline="0" dirty="0" smtClean="0"/>
              <a:t>CBR</a:t>
            </a:r>
            <a:r>
              <a:rPr lang="ru-RU" baseline="0" dirty="0" smtClean="0"/>
              <a:t> от момента прихода первой метки до конца врезки.</a:t>
            </a:r>
          </a:p>
          <a:p>
            <a:r>
              <a:rPr lang="ru-RU" baseline="0" dirty="0" smtClean="0"/>
              <a:t>А также повторим особенности </a:t>
            </a:r>
            <a:r>
              <a:rPr lang="ru-RU" baseline="0" dirty="0" err="1" smtClean="0"/>
              <a:t>сплайсинга</a:t>
            </a:r>
            <a:r>
              <a:rPr lang="ru-RU" baseline="0" dirty="0" smtClean="0"/>
              <a:t>:</a:t>
            </a:r>
          </a:p>
          <a:p>
            <a:r>
              <a:rPr lang="ru-RU" baseline="0" dirty="0" smtClean="0"/>
              <a:t>При </a:t>
            </a:r>
            <a:r>
              <a:rPr lang="ru-RU" baseline="0" dirty="0" err="1" smtClean="0"/>
              <a:t>сплайсинге</a:t>
            </a:r>
            <a:r>
              <a:rPr lang="ru-RU" baseline="0" dirty="0" smtClean="0"/>
              <a:t> не бывает наложений титров, есть только полная замена </a:t>
            </a:r>
            <a:r>
              <a:rPr lang="ru-RU" baseline="0" dirty="0" err="1" smtClean="0"/>
              <a:t>контента</a:t>
            </a:r>
            <a:r>
              <a:rPr lang="ru-RU" baseline="0" dirty="0" smtClean="0"/>
              <a:t> + при </a:t>
            </a:r>
            <a:r>
              <a:rPr lang="ru-RU" baseline="0" dirty="0" err="1" smtClean="0"/>
              <a:t>сплайсинге</a:t>
            </a:r>
            <a:r>
              <a:rPr lang="ru-RU" baseline="0" dirty="0" smtClean="0"/>
              <a:t> всегда есть разбежка </a:t>
            </a:r>
            <a:r>
              <a:rPr lang="ru-RU" baseline="0" dirty="0" err="1" smtClean="0"/>
              <a:t>виджео</a:t>
            </a:r>
            <a:r>
              <a:rPr lang="ru-RU" baseline="0" dirty="0" smtClean="0"/>
              <a:t> и звука в пределах 12 </a:t>
            </a:r>
            <a:r>
              <a:rPr lang="ru-RU" baseline="0" dirty="0" err="1" smtClean="0"/>
              <a:t>миллисеккунд</a:t>
            </a:r>
            <a:r>
              <a:rPr lang="ru-RU" baseline="0" dirty="0" smtClean="0"/>
              <a:t> + для работы </a:t>
            </a:r>
            <a:r>
              <a:rPr lang="ru-RU" baseline="0" dirty="0" err="1" smtClean="0"/>
              <a:t>сплайсера</a:t>
            </a:r>
            <a:r>
              <a:rPr lang="ru-RU" baseline="0" dirty="0" smtClean="0"/>
              <a:t>, как правило, требуется поддержка </a:t>
            </a:r>
            <a:r>
              <a:rPr lang="ru-RU" baseline="0" dirty="0" err="1" smtClean="0"/>
              <a:t>инфраструткуры</a:t>
            </a:r>
            <a:r>
              <a:rPr lang="ru-RU" baseline="0" dirty="0" smtClean="0"/>
              <a:t>, работающей по стандарту </a:t>
            </a:r>
            <a:r>
              <a:rPr lang="en-US" baseline="0" dirty="0" smtClean="0"/>
              <a:t>SCTE-118</a:t>
            </a:r>
            <a:r>
              <a:rPr lang="ru-RU" baseline="0" dirty="0" smtClean="0"/>
              <a:t>.</a:t>
            </a:r>
          </a:p>
        </p:txBody>
      </p:sp>
      <p:sp>
        <p:nvSpPr>
          <p:cNvPr id="4" name="Номер слайда 3"/>
          <p:cNvSpPr>
            <a:spLocks noGrp="1"/>
          </p:cNvSpPr>
          <p:nvPr>
            <p:ph type="sldNum" sz="quarter" idx="10"/>
          </p:nvPr>
        </p:nvSpPr>
        <p:spPr/>
        <p:txBody>
          <a:bodyPr/>
          <a:lstStyle/>
          <a:p>
            <a:fld id="{313BB82B-B72E-4BF5-BEEA-E05E42EED694}" type="slidenum">
              <a:rPr lang="ru-RU" smtClean="0"/>
              <a:pPr/>
              <a:t>32</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У нас есть реализация</a:t>
            </a:r>
            <a:r>
              <a:rPr lang="ru-RU" baseline="0" dirty="0" smtClean="0"/>
              <a:t> сервера, обеспечивающего такую инфраструктуру. С одной стороны к серверу имеют доступ рекламные агентства, которые через </a:t>
            </a:r>
            <a:r>
              <a:rPr lang="ru-RU" baseline="0" dirty="0" err="1" smtClean="0"/>
              <a:t>веб-интерфейс</a:t>
            </a:r>
            <a:r>
              <a:rPr lang="ru-RU" baseline="0" dirty="0" smtClean="0"/>
              <a:t> загружают свои ролики и расписания. С другой стороны </a:t>
            </a:r>
            <a:r>
              <a:rPr lang="ru-RU" baseline="0" dirty="0" err="1" smtClean="0"/>
              <a:t>сплайсеры</a:t>
            </a:r>
            <a:r>
              <a:rPr lang="ru-RU" baseline="0" dirty="0" smtClean="0"/>
              <a:t> через </a:t>
            </a:r>
            <a:r>
              <a:rPr lang="en-US" baseline="0" dirty="0" smtClean="0"/>
              <a:t>FTP</a:t>
            </a:r>
            <a:r>
              <a:rPr lang="ru-RU" baseline="0" dirty="0" smtClean="0"/>
              <a:t> выкачивают подготовленные расписания и ролики. Оператор может контролировать состояние любого </a:t>
            </a:r>
            <a:r>
              <a:rPr lang="ru-RU" baseline="0" dirty="0" err="1" smtClean="0"/>
              <a:t>сплайсера</a:t>
            </a:r>
            <a:r>
              <a:rPr lang="ru-RU" baseline="0" dirty="0" smtClean="0"/>
              <a:t>, наличие расписаний, роликов, отчетов и прочее.</a:t>
            </a:r>
            <a:endParaRPr lang="ru-RU" dirty="0"/>
          </a:p>
        </p:txBody>
      </p:sp>
      <p:sp>
        <p:nvSpPr>
          <p:cNvPr id="4" name="Номер слайда 3"/>
          <p:cNvSpPr>
            <a:spLocks noGrp="1"/>
          </p:cNvSpPr>
          <p:nvPr>
            <p:ph type="sldNum" sz="quarter" idx="10"/>
          </p:nvPr>
        </p:nvSpPr>
        <p:spPr/>
        <p:txBody>
          <a:bodyPr/>
          <a:lstStyle/>
          <a:p>
            <a:fld id="{313BB82B-B72E-4BF5-BEEA-E05E42EED694}" type="slidenum">
              <a:rPr lang="ru-RU" smtClean="0"/>
              <a:pPr/>
              <a:t>33</a:t>
            </a:fld>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И последнее про </a:t>
            </a:r>
            <a:r>
              <a:rPr lang="ru-RU" dirty="0" err="1" smtClean="0"/>
              <a:t>сплайсинг</a:t>
            </a:r>
            <a:r>
              <a:rPr lang="ru-RU" dirty="0" smtClean="0"/>
              <a:t> – у нас есть как программная,</a:t>
            </a:r>
            <a:r>
              <a:rPr lang="ru-RU" baseline="0" dirty="0" smtClean="0"/>
              <a:t> так и аппаратная реализация </a:t>
            </a:r>
            <a:r>
              <a:rPr lang="ru-RU" baseline="0" dirty="0" err="1" smtClean="0"/>
              <a:t>сплайсера</a:t>
            </a:r>
            <a:r>
              <a:rPr lang="ru-RU" baseline="0" dirty="0" smtClean="0"/>
              <a:t>.</a:t>
            </a:r>
          </a:p>
          <a:p>
            <a:r>
              <a:rPr lang="ru-RU" baseline="0" dirty="0" smtClean="0"/>
              <a:t>При этом наши </a:t>
            </a:r>
            <a:r>
              <a:rPr lang="ru-RU" baseline="0" dirty="0" err="1" smtClean="0"/>
              <a:t>сплайсеры</a:t>
            </a:r>
            <a:r>
              <a:rPr lang="ru-RU" baseline="0" dirty="0" smtClean="0"/>
              <a:t> кроме традиционной замены </a:t>
            </a:r>
            <a:r>
              <a:rPr lang="ru-RU" baseline="0" dirty="0" err="1" smtClean="0"/>
              <a:t>контента</a:t>
            </a:r>
            <a:r>
              <a:rPr lang="ru-RU" baseline="0" dirty="0" smtClean="0"/>
              <a:t> из файлов могут выполнять врезку «живых» новостей и замещение сигналов перехвата для </a:t>
            </a:r>
            <a:r>
              <a:rPr lang="ru-RU" baseline="0" dirty="0" err="1" smtClean="0"/>
              <a:t>ГОиЧС</a:t>
            </a:r>
            <a:r>
              <a:rPr lang="ru-RU" baseline="0" dirty="0" smtClean="0"/>
              <a:t>.</a:t>
            </a:r>
          </a:p>
          <a:p>
            <a:r>
              <a:rPr lang="ru-RU" baseline="0" dirty="0" smtClean="0"/>
              <a:t>Также, наши </a:t>
            </a:r>
            <a:r>
              <a:rPr lang="ru-RU" baseline="0" dirty="0" err="1" smtClean="0"/>
              <a:t>сплайсреы</a:t>
            </a:r>
            <a:r>
              <a:rPr lang="ru-RU" baseline="0" dirty="0" smtClean="0"/>
              <a:t> могут работать параллельно в одночастотной сети </a:t>
            </a:r>
            <a:r>
              <a:rPr lang="en-US" baseline="0" dirty="0" smtClean="0"/>
              <a:t>DBV-T</a:t>
            </a:r>
            <a:r>
              <a:rPr lang="ru-RU" baseline="0" dirty="0" smtClean="0"/>
              <a:t>2, поскольку обеспечивают выходные потоки, совместимые с точностью до бита.</a:t>
            </a:r>
            <a:endParaRPr lang="ru-RU" dirty="0"/>
          </a:p>
        </p:txBody>
      </p:sp>
      <p:sp>
        <p:nvSpPr>
          <p:cNvPr id="4" name="Номер слайда 3"/>
          <p:cNvSpPr>
            <a:spLocks noGrp="1"/>
          </p:cNvSpPr>
          <p:nvPr>
            <p:ph type="sldNum" sz="quarter" idx="10"/>
          </p:nvPr>
        </p:nvSpPr>
        <p:spPr/>
        <p:txBody>
          <a:bodyPr/>
          <a:lstStyle/>
          <a:p>
            <a:fld id="{313BB82B-B72E-4BF5-BEEA-E05E42EED694}" type="slidenum">
              <a:rPr lang="ru-RU" smtClean="0"/>
              <a:pPr/>
              <a:t>34</a:t>
            </a:fld>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А теперь перейдем к врезке с перекодированием</a:t>
            </a:r>
            <a:endParaRPr lang="ru-RU" dirty="0"/>
          </a:p>
        </p:txBody>
      </p:sp>
      <p:sp>
        <p:nvSpPr>
          <p:cNvPr id="4" name="Номер слайда 3"/>
          <p:cNvSpPr>
            <a:spLocks noGrp="1"/>
          </p:cNvSpPr>
          <p:nvPr>
            <p:ph type="sldNum" sz="quarter" idx="10"/>
          </p:nvPr>
        </p:nvSpPr>
        <p:spPr/>
        <p:txBody>
          <a:bodyPr/>
          <a:lstStyle/>
          <a:p>
            <a:fld id="{313BB82B-B72E-4BF5-BEEA-E05E42EED694}" type="slidenum">
              <a:rPr lang="ru-RU" smtClean="0"/>
              <a:pPr/>
              <a:t>35</a:t>
            </a:fld>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Эта схема традиционной</a:t>
            </a:r>
            <a:r>
              <a:rPr lang="ru-RU" baseline="0" dirty="0" smtClean="0"/>
              <a:t> врезки еще через </a:t>
            </a:r>
            <a:r>
              <a:rPr lang="en-US" baseline="0" dirty="0" smtClean="0"/>
              <a:t>SDI</a:t>
            </a:r>
            <a:r>
              <a:rPr lang="ru-RU" baseline="0" dirty="0" smtClean="0"/>
              <a:t> сигналы. Наши решения здесь давно известны.</a:t>
            </a:r>
            <a:endParaRPr lang="ru-RU" dirty="0"/>
          </a:p>
        </p:txBody>
      </p:sp>
      <p:sp>
        <p:nvSpPr>
          <p:cNvPr id="4" name="Номер слайда 3"/>
          <p:cNvSpPr>
            <a:spLocks noGrp="1"/>
          </p:cNvSpPr>
          <p:nvPr>
            <p:ph type="sldNum" sz="quarter" idx="10"/>
          </p:nvPr>
        </p:nvSpPr>
        <p:spPr/>
        <p:txBody>
          <a:bodyPr/>
          <a:lstStyle/>
          <a:p>
            <a:fld id="{313BB82B-B72E-4BF5-BEEA-E05E42EED694}" type="slidenum">
              <a:rPr lang="ru-RU" smtClean="0"/>
              <a:pPr/>
              <a:t>36</a:t>
            </a:fld>
            <a:endParaRPr 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Сейчас можно использовать</a:t>
            </a:r>
            <a:r>
              <a:rPr lang="ru-RU" baseline="0" dirty="0" smtClean="0"/>
              <a:t> </a:t>
            </a:r>
            <a:r>
              <a:rPr lang="en-US" baseline="0" dirty="0" smtClean="0"/>
              <a:t>IP</a:t>
            </a:r>
            <a:r>
              <a:rPr lang="ru-RU" baseline="0" dirty="0" smtClean="0"/>
              <a:t>-сигналы для передачи видео наравне со спутником и эфирным вещанием.</a:t>
            </a:r>
            <a:endParaRPr lang="ru-RU" dirty="0"/>
          </a:p>
        </p:txBody>
      </p:sp>
      <p:sp>
        <p:nvSpPr>
          <p:cNvPr id="4" name="Номер слайда 3"/>
          <p:cNvSpPr>
            <a:spLocks noGrp="1"/>
          </p:cNvSpPr>
          <p:nvPr>
            <p:ph type="sldNum" sz="quarter" idx="10"/>
          </p:nvPr>
        </p:nvSpPr>
        <p:spPr/>
        <p:txBody>
          <a:bodyPr/>
          <a:lstStyle/>
          <a:p>
            <a:fld id="{313BB82B-B72E-4BF5-BEEA-E05E42EED694}" type="slidenum">
              <a:rPr lang="ru-RU" smtClean="0"/>
              <a:pPr/>
              <a:t>37</a:t>
            </a:fld>
            <a:endParaRPr lang="ru-R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Главный вопрос, который беспокоит пользователей, насколько сильно портится картинка при </a:t>
            </a:r>
            <a:r>
              <a:rPr lang="ru-RU" dirty="0" err="1" smtClean="0"/>
              <a:t>пересжатии</a:t>
            </a:r>
            <a:r>
              <a:rPr lang="ru-RU" dirty="0" smtClean="0"/>
              <a:t> и как избежать этих потерь?</a:t>
            </a:r>
          </a:p>
          <a:p>
            <a:r>
              <a:rPr lang="ru-RU" dirty="0" smtClean="0"/>
              <a:t>Очевидно, что любое </a:t>
            </a:r>
            <a:r>
              <a:rPr lang="ru-RU" dirty="0" err="1" smtClean="0"/>
              <a:t>пересжатие</a:t>
            </a:r>
            <a:r>
              <a:rPr lang="ru-RU" dirty="0" smtClean="0"/>
              <a:t> так или иначе портит картинку. Деградация есть всегда, хотя разница может быть очень велика.</a:t>
            </a:r>
          </a:p>
          <a:p>
            <a:r>
              <a:rPr lang="ru-RU" dirty="0" smtClean="0"/>
              <a:t>Есть</a:t>
            </a:r>
            <a:r>
              <a:rPr lang="ru-RU" baseline="0" dirty="0" smtClean="0"/>
              <a:t> простая практическая рекомендация – всегда </a:t>
            </a:r>
            <a:r>
              <a:rPr lang="ru-RU" baseline="0" dirty="0" err="1" smtClean="0"/>
              <a:t>пересжимать</a:t>
            </a:r>
            <a:r>
              <a:rPr lang="ru-RU" baseline="0" dirty="0" smtClean="0"/>
              <a:t> в поток с меньшим </a:t>
            </a:r>
            <a:r>
              <a:rPr lang="ru-RU" baseline="0" dirty="0" err="1" smtClean="0"/>
              <a:t>битрейтом</a:t>
            </a:r>
            <a:r>
              <a:rPr lang="ru-RU" baseline="0" dirty="0" smtClean="0"/>
              <a:t>. Это примерно аналогично тому, как поступают при записи на камеру – если материал снимается для монтажа, то поток записи </a:t>
            </a:r>
            <a:r>
              <a:rPr lang="ru-RU" baseline="0" dirty="0" err="1" smtClean="0"/>
              <a:t>ббольшой</a:t>
            </a:r>
            <a:r>
              <a:rPr lang="ru-RU" baseline="0" dirty="0" smtClean="0"/>
              <a:t>, а если материал сразу для эфира, то можно сэкономить и писать с меньшим потоком.</a:t>
            </a:r>
          </a:p>
          <a:p>
            <a:r>
              <a:rPr lang="ru-RU" baseline="0" dirty="0" smtClean="0"/>
              <a:t>Такой подход становится актуальным при использовании наземных каналов передачи данных – их стоимость существенно ниже стоимости спутниковой передачи, поэтому из телекомпании можно передавать поток с </a:t>
            </a:r>
            <a:r>
              <a:rPr lang="ru-RU" baseline="0" dirty="0" err="1" smtClean="0"/>
              <a:t>битрейтом</a:t>
            </a:r>
            <a:r>
              <a:rPr lang="ru-RU" baseline="0" dirty="0" smtClean="0"/>
              <a:t> в полтора-два раза выше, чем нужно для конечного вещания в эфир или в кабельную сеть.</a:t>
            </a:r>
            <a:endParaRPr lang="ru-RU" dirty="0"/>
          </a:p>
        </p:txBody>
      </p:sp>
      <p:sp>
        <p:nvSpPr>
          <p:cNvPr id="4" name="Номер слайда 3"/>
          <p:cNvSpPr>
            <a:spLocks noGrp="1"/>
          </p:cNvSpPr>
          <p:nvPr>
            <p:ph type="sldNum" sz="quarter" idx="10"/>
          </p:nvPr>
        </p:nvSpPr>
        <p:spPr/>
        <p:txBody>
          <a:bodyPr/>
          <a:lstStyle/>
          <a:p>
            <a:fld id="{313BB82B-B72E-4BF5-BEEA-E05E42EED694}" type="slidenum">
              <a:rPr lang="ru-RU" smtClean="0"/>
              <a:pPr/>
              <a:t>38</a:t>
            </a:fld>
            <a:endParaRPr lang="ru-R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А спутниковый канал можно оставить в качестве резерва.</a:t>
            </a:r>
            <a:endParaRPr lang="ru-RU" dirty="0"/>
          </a:p>
        </p:txBody>
      </p:sp>
      <p:sp>
        <p:nvSpPr>
          <p:cNvPr id="4" name="Номер слайда 3"/>
          <p:cNvSpPr>
            <a:spLocks noGrp="1"/>
          </p:cNvSpPr>
          <p:nvPr>
            <p:ph type="sldNum" sz="quarter" idx="10"/>
          </p:nvPr>
        </p:nvSpPr>
        <p:spPr/>
        <p:txBody>
          <a:bodyPr/>
          <a:lstStyle/>
          <a:p>
            <a:fld id="{313BB82B-B72E-4BF5-BEEA-E05E42EED694}" type="slidenum">
              <a:rPr lang="ru-RU" smtClean="0"/>
              <a:pPr/>
              <a:t>39</a:t>
            </a:fld>
            <a:endParaRPr lang="ru-R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Ну и использование решения с перекодированием открывает полный спектр возможностей:</a:t>
            </a:r>
          </a:p>
          <a:p>
            <a:r>
              <a:rPr lang="ru-RU" dirty="0" smtClean="0"/>
              <a:t>Врезка</a:t>
            </a:r>
            <a:r>
              <a:rPr lang="ru-RU" baseline="0" dirty="0" smtClean="0"/>
              <a:t> не только из файлов, но и живых трансляций, наложение </a:t>
            </a:r>
            <a:r>
              <a:rPr lang="ru-RU" baseline="0" dirty="0" err="1" smtClean="0"/>
              <a:t>бегучки</a:t>
            </a:r>
            <a:r>
              <a:rPr lang="ru-RU" baseline="0" dirty="0" smtClean="0"/>
              <a:t>, местного времени, погоды и других титров.</a:t>
            </a:r>
          </a:p>
          <a:p>
            <a:r>
              <a:rPr lang="ru-RU" baseline="0" dirty="0" smtClean="0"/>
              <a:t>В общем можно делать все, что умеет делать наш телеканал в коробке.</a:t>
            </a:r>
            <a:endParaRPr lang="ru-RU" dirty="0"/>
          </a:p>
        </p:txBody>
      </p:sp>
      <p:sp>
        <p:nvSpPr>
          <p:cNvPr id="4" name="Номер слайда 3"/>
          <p:cNvSpPr>
            <a:spLocks noGrp="1"/>
          </p:cNvSpPr>
          <p:nvPr>
            <p:ph type="sldNum" sz="quarter" idx="10"/>
          </p:nvPr>
        </p:nvSpPr>
        <p:spPr/>
        <p:txBody>
          <a:bodyPr/>
          <a:lstStyle/>
          <a:p>
            <a:fld id="{313BB82B-B72E-4BF5-BEEA-E05E42EED694}" type="slidenum">
              <a:rPr lang="ru-RU" smtClean="0"/>
              <a:pPr/>
              <a:t>40</a:t>
            </a:fld>
            <a:endParaRPr lang="ru-R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Врезка рекламы может идти не только</a:t>
            </a:r>
            <a:r>
              <a:rPr lang="ru-RU" baseline="0" dirty="0" smtClean="0"/>
              <a:t> по меткам </a:t>
            </a:r>
            <a:r>
              <a:rPr lang="en-US" baseline="0" dirty="0" smtClean="0"/>
              <a:t>SCTE</a:t>
            </a:r>
            <a:r>
              <a:rPr lang="ru-RU" baseline="0" dirty="0" smtClean="0"/>
              <a:t>, но и по любым другим меткам.</a:t>
            </a:r>
            <a:endParaRPr lang="ru-RU" dirty="0"/>
          </a:p>
        </p:txBody>
      </p:sp>
      <p:sp>
        <p:nvSpPr>
          <p:cNvPr id="4" name="Номер слайда 3"/>
          <p:cNvSpPr>
            <a:spLocks noGrp="1"/>
          </p:cNvSpPr>
          <p:nvPr>
            <p:ph type="sldNum" sz="quarter" idx="10"/>
          </p:nvPr>
        </p:nvSpPr>
        <p:spPr/>
        <p:txBody>
          <a:bodyPr/>
          <a:lstStyle/>
          <a:p>
            <a:fld id="{0FC6EFC6-C7D1-4B80-9830-5DB9EB3BD267}" type="slidenum">
              <a:rPr lang="ru-RU" smtClean="0"/>
              <a:pPr/>
              <a:t>41</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Сегодня для нас из всего многообразия</a:t>
            </a:r>
            <a:r>
              <a:rPr lang="ru-RU" baseline="0" dirty="0" smtClean="0"/>
              <a:t> стандартов достаточно рассмотреть только типы меток для </a:t>
            </a:r>
            <a:r>
              <a:rPr lang="ru-RU" baseline="0" dirty="0" err="1" smtClean="0"/>
              <a:t>сплайсинга</a:t>
            </a:r>
            <a:r>
              <a:rPr lang="ru-RU" baseline="0" dirty="0" smtClean="0"/>
              <a:t> в стандарте </a:t>
            </a:r>
            <a:r>
              <a:rPr lang="en-US" baseline="0" dirty="0" smtClean="0"/>
              <a:t>SCTE-35</a:t>
            </a:r>
            <a:r>
              <a:rPr lang="ru-RU" baseline="0" dirty="0" smtClean="0"/>
              <a:t>.</a:t>
            </a:r>
          </a:p>
          <a:p>
            <a:r>
              <a:rPr lang="ru-RU" baseline="0" dirty="0" smtClean="0"/>
              <a:t>Есть нормальные метки, которые передаются минимум за 4 секунды до начала врезки. Для таких меток кодер и </a:t>
            </a:r>
            <a:r>
              <a:rPr lang="ru-RU" baseline="0" dirty="0" err="1" smtClean="0"/>
              <a:t>муксер</a:t>
            </a:r>
            <a:r>
              <a:rPr lang="ru-RU" baseline="0" dirty="0" smtClean="0"/>
              <a:t> специальным </a:t>
            </a:r>
            <a:r>
              <a:rPr lang="ru-RU" baseline="0" dirty="0" err="1" smtClean="0"/>
              <a:t>образомформируют</a:t>
            </a:r>
            <a:r>
              <a:rPr lang="ru-RU" baseline="0" dirty="0" smtClean="0"/>
              <a:t> выходной поток </a:t>
            </a:r>
            <a:r>
              <a:rPr lang="en-US" baseline="0" dirty="0" smtClean="0"/>
              <a:t>MPTS</a:t>
            </a:r>
            <a:r>
              <a:rPr lang="ru-RU" baseline="0" dirty="0" smtClean="0"/>
              <a:t>.</a:t>
            </a:r>
          </a:p>
          <a:p>
            <a:r>
              <a:rPr lang="ru-RU" baseline="0" dirty="0" smtClean="0"/>
              <a:t>А есть метки </a:t>
            </a:r>
            <a:r>
              <a:rPr lang="en-US" sz="1200" dirty="0" smtClean="0"/>
              <a:t>immediately</a:t>
            </a:r>
            <a:r>
              <a:rPr lang="ru-RU" sz="1200" dirty="0" smtClean="0"/>
              <a:t> – «вставь как-нибудь». Здесь</a:t>
            </a:r>
            <a:r>
              <a:rPr lang="ru-RU" sz="1200" baseline="0" dirty="0" smtClean="0"/>
              <a:t> точность врезки очень низкая (хуже одной секунды) и выход из врезки зачастую происходит с битым изображением на телевизоре.</a:t>
            </a:r>
            <a:endParaRPr lang="ru-RU" dirty="0" smtClean="0"/>
          </a:p>
        </p:txBody>
      </p:sp>
      <p:sp>
        <p:nvSpPr>
          <p:cNvPr id="4" name="Номер слайда 3"/>
          <p:cNvSpPr>
            <a:spLocks noGrp="1"/>
          </p:cNvSpPr>
          <p:nvPr>
            <p:ph type="sldNum" sz="quarter" idx="10"/>
          </p:nvPr>
        </p:nvSpPr>
        <p:spPr/>
        <p:txBody>
          <a:bodyPr/>
          <a:lstStyle/>
          <a:p>
            <a:fld id="{313BB82B-B72E-4BF5-BEEA-E05E42EED694}" type="slidenum">
              <a:rPr lang="ru-RU" smtClean="0"/>
              <a:pPr/>
              <a:t>6</a:t>
            </a:fld>
            <a:endParaRPr lang="ru-RU"/>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Можно перепланировать расписание вещания,</a:t>
            </a:r>
            <a:r>
              <a:rPr lang="ru-RU" baseline="0" dirty="0" smtClean="0"/>
              <a:t> делая разную задержку для разных передач.</a:t>
            </a:r>
            <a:endParaRPr lang="ru-RU" dirty="0"/>
          </a:p>
        </p:txBody>
      </p:sp>
      <p:sp>
        <p:nvSpPr>
          <p:cNvPr id="4" name="Номер слайда 3"/>
          <p:cNvSpPr>
            <a:spLocks noGrp="1"/>
          </p:cNvSpPr>
          <p:nvPr>
            <p:ph type="sldNum" sz="quarter" idx="10"/>
          </p:nvPr>
        </p:nvSpPr>
        <p:spPr/>
        <p:txBody>
          <a:bodyPr/>
          <a:lstStyle/>
          <a:p>
            <a:fld id="{0FC6EFC6-C7D1-4B80-9830-5DB9EB3BD267}" type="slidenum">
              <a:rPr lang="ru-RU" smtClean="0"/>
              <a:pPr/>
              <a:t>42</a:t>
            </a:fld>
            <a:endParaRPr lang="ru-RU"/>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Можно накладывать любые титры.</a:t>
            </a:r>
            <a:endParaRPr lang="ru-RU" dirty="0"/>
          </a:p>
        </p:txBody>
      </p:sp>
      <p:sp>
        <p:nvSpPr>
          <p:cNvPr id="4" name="Номер слайда 3"/>
          <p:cNvSpPr>
            <a:spLocks noGrp="1"/>
          </p:cNvSpPr>
          <p:nvPr>
            <p:ph type="sldNum" sz="quarter" idx="10"/>
          </p:nvPr>
        </p:nvSpPr>
        <p:spPr/>
        <p:txBody>
          <a:bodyPr/>
          <a:lstStyle/>
          <a:p>
            <a:fld id="{313BB82B-B72E-4BF5-BEEA-E05E42EED694}" type="slidenum">
              <a:rPr lang="ru-RU" smtClean="0"/>
              <a:pPr/>
              <a:t>43</a:t>
            </a:fld>
            <a:endParaRPr lang="ru-RU"/>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И решения для врезки с перекодированием также надежны, как и решения для</a:t>
            </a:r>
            <a:r>
              <a:rPr lang="ru-RU" baseline="0" dirty="0" smtClean="0"/>
              <a:t> </a:t>
            </a:r>
            <a:r>
              <a:rPr lang="ru-RU" baseline="0" dirty="0" err="1" smtClean="0"/>
              <a:t>сплайсинга</a:t>
            </a:r>
            <a:r>
              <a:rPr lang="ru-RU" baseline="0" dirty="0" smtClean="0"/>
              <a:t>.</a:t>
            </a:r>
          </a:p>
          <a:p>
            <a:r>
              <a:rPr lang="ru-RU" baseline="0" dirty="0" smtClean="0"/>
              <a:t>Мы поддерживаем </a:t>
            </a:r>
            <a:r>
              <a:rPr lang="ru-RU" baseline="0" dirty="0" err="1" smtClean="0"/>
              <a:t>зеркалирование</a:t>
            </a:r>
            <a:r>
              <a:rPr lang="ru-RU" baseline="0" dirty="0" smtClean="0"/>
              <a:t> и горячее резервирование с помощью нашего устройства </a:t>
            </a:r>
            <a:r>
              <a:rPr lang="en-US" baseline="0" dirty="0" err="1" smtClean="0"/>
              <a:t>SLControlBox</a:t>
            </a:r>
            <a:r>
              <a:rPr lang="ru-RU" baseline="0" dirty="0" smtClean="0"/>
              <a:t>, автоматически управляющего внешней коммутационной панелью.</a:t>
            </a:r>
            <a:endParaRPr lang="ru-RU" dirty="0"/>
          </a:p>
        </p:txBody>
      </p:sp>
      <p:sp>
        <p:nvSpPr>
          <p:cNvPr id="4" name="Номер слайда 3"/>
          <p:cNvSpPr>
            <a:spLocks noGrp="1"/>
          </p:cNvSpPr>
          <p:nvPr>
            <p:ph type="sldNum" sz="quarter" idx="10"/>
          </p:nvPr>
        </p:nvSpPr>
        <p:spPr/>
        <p:txBody>
          <a:bodyPr/>
          <a:lstStyle/>
          <a:p>
            <a:fld id="{313BB82B-B72E-4BF5-BEEA-E05E42EED694}" type="slidenum">
              <a:rPr lang="ru-RU" smtClean="0"/>
              <a:pPr/>
              <a:t>44</a:t>
            </a:fld>
            <a:endParaRPr lang="ru-RU"/>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Наше резервирование входов включает</a:t>
            </a:r>
            <a:r>
              <a:rPr lang="ru-RU" baseline="0" dirty="0" smtClean="0"/>
              <a:t> не только традиционное резервирование однотипных </a:t>
            </a:r>
            <a:r>
              <a:rPr lang="en-US" baseline="0" dirty="0" smtClean="0"/>
              <a:t>IP</a:t>
            </a:r>
            <a:r>
              <a:rPr lang="ru-RU" baseline="0" dirty="0" smtClean="0"/>
              <a:t>-входов, но и резервирование разнотипных входов, например, наземный сигнал </a:t>
            </a:r>
            <a:r>
              <a:rPr lang="en-US" baseline="0" dirty="0" smtClean="0"/>
              <a:t>SRT</a:t>
            </a:r>
            <a:r>
              <a:rPr lang="ru-RU" baseline="0" dirty="0" smtClean="0"/>
              <a:t> может резервироваться спутниковым сигналом, поступающим к нам через </a:t>
            </a:r>
            <a:r>
              <a:rPr lang="en-US" baseline="0" dirty="0" smtClean="0"/>
              <a:t>SDI</a:t>
            </a:r>
            <a:r>
              <a:rPr lang="ru-RU" baseline="0" dirty="0" smtClean="0"/>
              <a:t> или </a:t>
            </a:r>
            <a:r>
              <a:rPr lang="en-US" baseline="0" dirty="0" smtClean="0"/>
              <a:t>HDMI</a:t>
            </a:r>
            <a:r>
              <a:rPr lang="ru-RU"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Также мы активно поддерживаем </a:t>
            </a:r>
            <a:r>
              <a:rPr lang="en-US" baseline="0" dirty="0" smtClean="0"/>
              <a:t>IP</a:t>
            </a:r>
            <a:r>
              <a:rPr lang="ru-RU" baseline="0" dirty="0" smtClean="0"/>
              <a:t>-протоколы, ориентированные на надежную передачу видео и звука по сетям с потерями, а именно протоколы </a:t>
            </a:r>
            <a:r>
              <a:rPr lang="en-US" baseline="0" dirty="0" smtClean="0"/>
              <a:t>SRT</a:t>
            </a:r>
            <a:r>
              <a:rPr lang="ru-RU" baseline="0" dirty="0" smtClean="0"/>
              <a:t> и </a:t>
            </a:r>
            <a:r>
              <a:rPr lang="en-US" baseline="0" dirty="0" smtClean="0"/>
              <a:t>RIST</a:t>
            </a:r>
            <a:r>
              <a:rPr lang="ru-RU" baseline="0" dirty="0" smtClean="0"/>
              <a:t>.</a:t>
            </a:r>
            <a:endParaRPr lang="ru-RU" dirty="0" smtClean="0"/>
          </a:p>
          <a:p>
            <a:endParaRPr lang="ru-RU" dirty="0"/>
          </a:p>
        </p:txBody>
      </p:sp>
      <p:sp>
        <p:nvSpPr>
          <p:cNvPr id="4" name="Номер слайда 3"/>
          <p:cNvSpPr>
            <a:spLocks noGrp="1"/>
          </p:cNvSpPr>
          <p:nvPr>
            <p:ph type="sldNum" sz="quarter" idx="10"/>
          </p:nvPr>
        </p:nvSpPr>
        <p:spPr/>
        <p:txBody>
          <a:bodyPr/>
          <a:lstStyle/>
          <a:p>
            <a:fld id="{313BB82B-B72E-4BF5-BEEA-E05E42EED694}" type="slidenum">
              <a:rPr lang="ru-RU" smtClean="0"/>
              <a:pPr/>
              <a:t>45</a:t>
            </a:fld>
            <a:endParaRPr lang="ru-RU"/>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Наше</a:t>
            </a:r>
            <a:r>
              <a:rPr lang="ru-RU" baseline="0" dirty="0" smtClean="0"/>
              <a:t> решение может выступать в качестве резерва для телекомпании, располагаясь в облаке. Например, вы просто копируете ролики и расписания в облако и все, а когда на телекомпании случится форс-мажор и она технически не сможет выдавать сигнал к оператору, вы сможете в течении пары минут активировать сервер в облаке, стартовать исполнение расписания, принять сигнал из облака у оператора на сет-топ-бокс с поддержкой </a:t>
            </a:r>
            <a:r>
              <a:rPr lang="en-US" baseline="0" dirty="0" smtClean="0"/>
              <a:t>SRT</a:t>
            </a:r>
            <a:r>
              <a:rPr lang="ru-RU" baseline="0" dirty="0" smtClean="0"/>
              <a:t> или </a:t>
            </a:r>
            <a:r>
              <a:rPr lang="en-US" baseline="0" dirty="0" smtClean="0"/>
              <a:t>RIST</a:t>
            </a:r>
            <a:r>
              <a:rPr lang="ru-RU" baseline="0" dirty="0" smtClean="0"/>
              <a:t> и переключить оператора на вещание этого сигнала.</a:t>
            </a:r>
          </a:p>
          <a:p>
            <a:r>
              <a:rPr lang="ru-RU" baseline="0" dirty="0" smtClean="0"/>
              <a:t>Мы гарантируем надежность работы наших облачных серверов, обеспечивающих проверку лицензий. </a:t>
            </a:r>
          </a:p>
        </p:txBody>
      </p:sp>
      <p:sp>
        <p:nvSpPr>
          <p:cNvPr id="4" name="Номер слайда 3"/>
          <p:cNvSpPr>
            <a:spLocks noGrp="1"/>
          </p:cNvSpPr>
          <p:nvPr>
            <p:ph type="sldNum" sz="quarter" idx="10"/>
          </p:nvPr>
        </p:nvSpPr>
        <p:spPr/>
        <p:txBody>
          <a:bodyPr/>
          <a:lstStyle/>
          <a:p>
            <a:fld id="{313BB82B-B72E-4BF5-BEEA-E05E42EED694}" type="slidenum">
              <a:rPr lang="ru-RU" smtClean="0"/>
              <a:pPr/>
              <a:t>46</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Почему так происходит?</a:t>
            </a:r>
          </a:p>
          <a:p>
            <a:r>
              <a:rPr lang="ru-RU" dirty="0" smtClean="0"/>
              <a:t>Рассмотрим принципы кодирования видео.</a:t>
            </a:r>
          </a:p>
          <a:p>
            <a:r>
              <a:rPr lang="ru-RU" dirty="0" smtClean="0"/>
              <a:t>Кодер</a:t>
            </a:r>
            <a:r>
              <a:rPr lang="ru-RU" baseline="0" dirty="0" smtClean="0"/>
              <a:t> может формировать три типа кадров:</a:t>
            </a:r>
          </a:p>
          <a:p>
            <a:r>
              <a:rPr lang="en-US" baseline="0" dirty="0" smtClean="0"/>
              <a:t>I-</a:t>
            </a:r>
            <a:r>
              <a:rPr lang="ru-RU" baseline="0" dirty="0" smtClean="0"/>
              <a:t>кадр сжимается независимо от других и занимает больше всего места в потоке.</a:t>
            </a:r>
          </a:p>
          <a:p>
            <a:r>
              <a:rPr lang="en-US" baseline="0" dirty="0" smtClean="0"/>
              <a:t>P-</a:t>
            </a:r>
            <a:r>
              <a:rPr lang="ru-RU" baseline="0" dirty="0" smtClean="0"/>
              <a:t>кадр кодирует отличия кадра в прошлом.</a:t>
            </a:r>
          </a:p>
          <a:p>
            <a:r>
              <a:rPr lang="en-US" baseline="0" dirty="0" smtClean="0"/>
              <a:t>B-</a:t>
            </a:r>
            <a:r>
              <a:rPr lang="ru-RU" baseline="0" dirty="0" smtClean="0"/>
              <a:t>кадр опирается на кадр в прошлом и на кадр в будущем, поэтому он сжимается сильнее всего.</a:t>
            </a:r>
            <a:endParaRPr lang="ru-RU" dirty="0"/>
          </a:p>
        </p:txBody>
      </p:sp>
      <p:sp>
        <p:nvSpPr>
          <p:cNvPr id="4" name="Номер слайда 3"/>
          <p:cNvSpPr>
            <a:spLocks noGrp="1"/>
          </p:cNvSpPr>
          <p:nvPr>
            <p:ph type="sldNum" sz="quarter" idx="10"/>
          </p:nvPr>
        </p:nvSpPr>
        <p:spPr/>
        <p:txBody>
          <a:bodyPr/>
          <a:lstStyle/>
          <a:p>
            <a:fld id="{313BB82B-B72E-4BF5-BEEA-E05E42EED694}" type="slidenum">
              <a:rPr lang="ru-RU" smtClean="0"/>
              <a:pPr/>
              <a:t>7</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Но чтобы декодер мог корректно</a:t>
            </a:r>
            <a:r>
              <a:rPr lang="ru-RU" baseline="0" dirty="0" smtClean="0"/>
              <a:t> декодировать кадры, их нужно передавать «перепутанными» - </a:t>
            </a:r>
            <a:r>
              <a:rPr lang="en-US" baseline="0" dirty="0" smtClean="0"/>
              <a:t>B</a:t>
            </a:r>
            <a:r>
              <a:rPr lang="ru-RU" baseline="0" dirty="0" smtClean="0"/>
              <a:t>-кадры обязаны передаваться после своих опорных кадров. Вместо 1, 2, 3 и 4 идет 1, 4, 2 и 3.</a:t>
            </a:r>
          </a:p>
          <a:p>
            <a:r>
              <a:rPr lang="ru-RU" dirty="0" smtClean="0"/>
              <a:t>Ну</a:t>
            </a:r>
            <a:r>
              <a:rPr lang="ru-RU" baseline="0" dirty="0" smtClean="0"/>
              <a:t> и регулярно (хотя бы раз одну-две секунды) должен идти ключевой кадр – </a:t>
            </a:r>
            <a:r>
              <a:rPr lang="en-US" baseline="0" dirty="0" smtClean="0"/>
              <a:t>I</a:t>
            </a:r>
            <a:r>
              <a:rPr lang="ru-RU" baseline="0" dirty="0" smtClean="0"/>
              <a:t>-кадр. Ведь при переключении на канал декодер сможет начать показывать видео только после ключевого кадра.</a:t>
            </a:r>
          </a:p>
          <a:p>
            <a:r>
              <a:rPr lang="ru-RU" dirty="0" smtClean="0"/>
              <a:t>Последовательность</a:t>
            </a:r>
            <a:r>
              <a:rPr lang="ru-RU" baseline="0" dirty="0" smtClean="0"/>
              <a:t> кадров от одного ключевого до следующего ключевого называется </a:t>
            </a:r>
            <a:r>
              <a:rPr lang="ru-RU" baseline="0" dirty="0" err="1" smtClean="0"/>
              <a:t>гопом</a:t>
            </a:r>
            <a:r>
              <a:rPr lang="ru-RU" baseline="0" dirty="0" smtClean="0"/>
              <a:t> – </a:t>
            </a:r>
            <a:r>
              <a:rPr lang="en-US" baseline="0" dirty="0" smtClean="0"/>
              <a:t>Group of picture</a:t>
            </a:r>
            <a:r>
              <a:rPr lang="ru-RU" baseline="0" dirty="0" smtClean="0"/>
              <a:t>.</a:t>
            </a:r>
          </a:p>
          <a:p>
            <a:r>
              <a:rPr lang="ru-RU" dirty="0" smtClean="0"/>
              <a:t>Обратите</a:t>
            </a:r>
            <a:r>
              <a:rPr lang="ru-RU" baseline="0" dirty="0" smtClean="0"/>
              <a:t> внимание, что если начиная с 11 кадра все последующие кадры не содержат ссылок на кадры ранее – это называется закрытый гоп.</a:t>
            </a:r>
            <a:endParaRPr lang="ru-RU" dirty="0"/>
          </a:p>
        </p:txBody>
      </p:sp>
      <p:sp>
        <p:nvSpPr>
          <p:cNvPr id="4" name="Номер слайда 3"/>
          <p:cNvSpPr>
            <a:spLocks noGrp="1"/>
          </p:cNvSpPr>
          <p:nvPr>
            <p:ph type="sldNum" sz="quarter" idx="10"/>
          </p:nvPr>
        </p:nvSpPr>
        <p:spPr/>
        <p:txBody>
          <a:bodyPr/>
          <a:lstStyle/>
          <a:p>
            <a:fld id="{313BB82B-B72E-4BF5-BEEA-E05E42EED694}" type="slidenum">
              <a:rPr lang="ru-RU" smtClean="0"/>
              <a:pPr/>
              <a:t>8</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А вот пример открытого </a:t>
            </a:r>
            <a:r>
              <a:rPr lang="ru-RU" dirty="0" err="1" smtClean="0"/>
              <a:t>гопа</a:t>
            </a:r>
            <a:r>
              <a:rPr lang="ru-RU" dirty="0" smtClean="0"/>
              <a:t> – кадры 11 и 12 ссылаются на следующий гоп. То есть в выходном потоке после начала </a:t>
            </a:r>
            <a:r>
              <a:rPr lang="ru-RU" dirty="0" err="1" smtClean="0"/>
              <a:t>гопа</a:t>
            </a:r>
            <a:r>
              <a:rPr lang="ru-RU" dirty="0" smtClean="0"/>
              <a:t> (кадр 13) идут кадры из предыдущего </a:t>
            </a:r>
            <a:r>
              <a:rPr lang="ru-RU" dirty="0" err="1" smtClean="0"/>
              <a:t>гопа</a:t>
            </a:r>
            <a:r>
              <a:rPr lang="ru-RU" dirty="0" smtClean="0"/>
              <a:t>.</a:t>
            </a:r>
          </a:p>
          <a:p>
            <a:endParaRPr lang="ru-RU" dirty="0"/>
          </a:p>
        </p:txBody>
      </p:sp>
      <p:sp>
        <p:nvSpPr>
          <p:cNvPr id="4" name="Номер слайда 3"/>
          <p:cNvSpPr>
            <a:spLocks noGrp="1"/>
          </p:cNvSpPr>
          <p:nvPr>
            <p:ph type="sldNum" sz="quarter" idx="10"/>
          </p:nvPr>
        </p:nvSpPr>
        <p:spPr/>
        <p:txBody>
          <a:bodyPr/>
          <a:lstStyle/>
          <a:p>
            <a:fld id="{313BB82B-B72E-4BF5-BEEA-E05E42EED694}" type="slidenum">
              <a:rPr lang="ru-RU" smtClean="0"/>
              <a:pPr/>
              <a:t>9</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 месте врезки видео обязательно должен быть</a:t>
            </a:r>
            <a:r>
              <a:rPr lang="ru-RU" baseline="0" dirty="0" smtClean="0"/>
              <a:t> закрытый гоп.</a:t>
            </a:r>
          </a:p>
          <a:p>
            <a:r>
              <a:rPr lang="ru-RU" baseline="0" dirty="0" smtClean="0"/>
              <a:t>И здесь обращаю внимание на врезку звука. Поскольку звук кодируется блоками по 24 миллисекунды, что не равно длительности кадра видео, то точное время для врезки звука всегда отличается от точного времени врезки видео.</a:t>
            </a:r>
          </a:p>
          <a:p>
            <a:r>
              <a:rPr lang="ru-RU" dirty="0" smtClean="0"/>
              <a:t>Ошибка</a:t>
            </a:r>
            <a:r>
              <a:rPr lang="ru-RU" baseline="0" dirty="0" smtClean="0"/>
              <a:t> во времени может достигать половины длительности блока – до 12 миллисекунд. Это, конечно, не много, но некоторые слышат и ругаются.</a:t>
            </a:r>
            <a:endParaRPr lang="ru-RU" dirty="0"/>
          </a:p>
        </p:txBody>
      </p:sp>
      <p:sp>
        <p:nvSpPr>
          <p:cNvPr id="4" name="Номер слайда 3"/>
          <p:cNvSpPr>
            <a:spLocks noGrp="1"/>
          </p:cNvSpPr>
          <p:nvPr>
            <p:ph type="sldNum" sz="quarter" idx="10"/>
          </p:nvPr>
        </p:nvSpPr>
        <p:spPr/>
        <p:txBody>
          <a:bodyPr/>
          <a:lstStyle/>
          <a:p>
            <a:fld id="{313BB82B-B72E-4BF5-BEEA-E05E42EED694}" type="slidenum">
              <a:rPr lang="ru-RU" smtClean="0"/>
              <a:pPr/>
              <a:t>10</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Теперь поговорим про статистическое</a:t>
            </a:r>
            <a:r>
              <a:rPr lang="ru-RU" baseline="0" dirty="0" smtClean="0"/>
              <a:t> мультиплексирование. Это очень красиво и выгодно, если есть каналы, которыми можно пожертвовать. Ведь </a:t>
            </a:r>
            <a:r>
              <a:rPr lang="ru-RU" baseline="0" dirty="0" err="1" smtClean="0"/>
              <a:t>контент</a:t>
            </a:r>
            <a:r>
              <a:rPr lang="ru-RU" baseline="0" dirty="0" smtClean="0"/>
              <a:t> сжимается по разному и может возникнуть ситуация, когда все каналы показывают сложную картинку.</a:t>
            </a:r>
          </a:p>
          <a:p>
            <a:endParaRPr lang="ru-RU" dirty="0"/>
          </a:p>
        </p:txBody>
      </p:sp>
      <p:sp>
        <p:nvSpPr>
          <p:cNvPr id="4" name="Номер слайда 3"/>
          <p:cNvSpPr>
            <a:spLocks noGrp="1"/>
          </p:cNvSpPr>
          <p:nvPr>
            <p:ph type="sldNum" sz="quarter" idx="10"/>
          </p:nvPr>
        </p:nvSpPr>
        <p:spPr/>
        <p:txBody>
          <a:bodyPr/>
          <a:lstStyle/>
          <a:p>
            <a:fld id="{313BB82B-B72E-4BF5-BEEA-E05E42EED694}" type="slidenum">
              <a:rPr lang="ru-RU" smtClean="0"/>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ru-RU" smtClean="0"/>
              <a:t>Образец подзаголовка</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857231"/>
            <a:ext cx="10972800" cy="952508"/>
          </a:xfrm>
        </p:spPr>
        <p:txBody>
          <a:bodyPr/>
          <a:lstStyle/>
          <a:p>
            <a:r>
              <a:rPr lang="ru-RU" smtClean="0"/>
              <a:t>Образец заголовка</a:t>
            </a:r>
            <a:endParaRPr lang="ru-RU" dirty="0"/>
          </a:p>
        </p:txBody>
      </p:sp>
      <p:sp>
        <p:nvSpPr>
          <p:cNvPr id="3" name="Содержимое 2"/>
          <p:cNvSpPr>
            <a:spLocks noGrp="1"/>
          </p:cNvSpPr>
          <p:nvPr>
            <p:ph idx="1"/>
          </p:nvPr>
        </p:nvSpPr>
        <p:spPr>
          <a:xfrm>
            <a:off x="609600" y="2095490"/>
            <a:ext cx="10972800" cy="40306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53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ru-RU" smtClean="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609600" y="6356351"/>
            <a:ext cx="2844800" cy="366183"/>
          </a:xfrm>
          <a:prstGeom prst="rect">
            <a:avLst/>
          </a:prstGeom>
        </p:spPr>
        <p:txBody>
          <a:bodyPr lIns="121917" tIns="60958" rIns="121917" bIns="60958"/>
          <a:lstStyle>
            <a:lvl1pPr>
              <a:defRPr/>
            </a:lvl1pPr>
          </a:lstStyle>
          <a:p>
            <a:fld id="{C764DE79-268F-4C1A-8933-263129D2AF90}" type="datetimeFigureOut">
              <a:rPr lang="en-US" smtClean="0"/>
              <a:pPr/>
              <a:t>5/27/2022</a:t>
            </a:fld>
            <a:endParaRPr lang="en-US" dirty="0"/>
          </a:p>
        </p:txBody>
      </p:sp>
      <p:sp>
        <p:nvSpPr>
          <p:cNvPr id="3" name="Нижний колонтитул 4"/>
          <p:cNvSpPr>
            <a:spLocks noGrp="1"/>
          </p:cNvSpPr>
          <p:nvPr>
            <p:ph type="ftr" sz="quarter" idx="11"/>
          </p:nvPr>
        </p:nvSpPr>
        <p:spPr>
          <a:xfrm>
            <a:off x="4165600" y="6356351"/>
            <a:ext cx="3860800" cy="366183"/>
          </a:xfrm>
          <a:prstGeom prst="rect">
            <a:avLst/>
          </a:prstGeom>
        </p:spPr>
        <p:txBody>
          <a:bodyPr lIns="121917" tIns="60958" rIns="121917" bIns="60958"/>
          <a:lstStyle>
            <a:lvl1pPr>
              <a:defRPr/>
            </a:lvl1pPr>
          </a:lstStyle>
          <a:p>
            <a:endParaRPr lang="en-US" dirty="0"/>
          </a:p>
        </p:txBody>
      </p:sp>
      <p:sp>
        <p:nvSpPr>
          <p:cNvPr id="4" name="Номер слайда 5"/>
          <p:cNvSpPr>
            <a:spLocks noGrp="1"/>
          </p:cNvSpPr>
          <p:nvPr>
            <p:ph type="sldNum" sz="quarter" idx="12"/>
          </p:nvPr>
        </p:nvSpPr>
        <p:spPr>
          <a:xfrm>
            <a:off x="8737600" y="6356351"/>
            <a:ext cx="2844800" cy="366183"/>
          </a:xfrm>
          <a:prstGeom prst="rect">
            <a:avLst/>
          </a:prstGeom>
        </p:spPr>
        <p:txBody>
          <a:bodyPr lIns="121917" tIns="60958" rIns="121917" bIns="60958"/>
          <a:lstStyle>
            <a:lvl1pPr>
              <a:defRPr/>
            </a:lvl1pPr>
          </a:lstStyle>
          <a:p>
            <a:fld id="{48F63A3B-78C7-47BE-AE5E-E10140E0464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09600" y="846667"/>
            <a:ext cx="10972800" cy="757767"/>
          </a:xfrm>
          <a:prstGeom prst="rect">
            <a:avLst/>
          </a:prstGeom>
          <a:noFill/>
          <a:ln w="9525">
            <a:noFill/>
            <a:miter lim="800000"/>
            <a:headEnd/>
            <a:tailEnd/>
          </a:ln>
        </p:spPr>
        <p:txBody>
          <a:bodyPr vert="horz" wrap="square" lIns="121917" tIns="60958" rIns="121917" bIns="60958"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609600" y="1892300"/>
            <a:ext cx="10972800" cy="4512733"/>
          </a:xfrm>
          <a:prstGeom prst="rect">
            <a:avLst/>
          </a:prstGeom>
          <a:noFill/>
          <a:ln w="9525">
            <a:noFill/>
            <a:miter lim="800000"/>
            <a:headEnd/>
            <a:tailEnd/>
          </a:ln>
        </p:spPr>
        <p:txBody>
          <a:bodyPr vert="horz" wrap="square" lIns="121917" tIns="60958" rIns="121917" bIns="60958"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ctr" rtl="0" eaLnBrk="1" fontAlgn="base" hangingPunct="1">
        <a:spcBef>
          <a:spcPct val="0"/>
        </a:spcBef>
        <a:spcAft>
          <a:spcPct val="0"/>
        </a:spcAft>
        <a:defRPr sz="5300" kern="1200">
          <a:solidFill>
            <a:schemeClr val="tx1"/>
          </a:solidFill>
          <a:latin typeface="+mj-lt"/>
          <a:ea typeface="+mj-ea"/>
          <a:cs typeface="+mj-cs"/>
        </a:defRPr>
      </a:lvl1pPr>
      <a:lvl2pPr algn="ctr" rtl="0" eaLnBrk="1" fontAlgn="base" hangingPunct="1">
        <a:spcBef>
          <a:spcPct val="0"/>
        </a:spcBef>
        <a:spcAft>
          <a:spcPct val="0"/>
        </a:spcAft>
        <a:defRPr sz="5300">
          <a:solidFill>
            <a:schemeClr val="tx1"/>
          </a:solidFill>
          <a:latin typeface="Calibri" pitchFamily="34" charset="0"/>
        </a:defRPr>
      </a:lvl2pPr>
      <a:lvl3pPr algn="ctr" rtl="0" eaLnBrk="1" fontAlgn="base" hangingPunct="1">
        <a:spcBef>
          <a:spcPct val="0"/>
        </a:spcBef>
        <a:spcAft>
          <a:spcPct val="0"/>
        </a:spcAft>
        <a:defRPr sz="5300">
          <a:solidFill>
            <a:schemeClr val="tx1"/>
          </a:solidFill>
          <a:latin typeface="Calibri" pitchFamily="34" charset="0"/>
        </a:defRPr>
      </a:lvl3pPr>
      <a:lvl4pPr algn="ctr" rtl="0" eaLnBrk="1" fontAlgn="base" hangingPunct="1">
        <a:spcBef>
          <a:spcPct val="0"/>
        </a:spcBef>
        <a:spcAft>
          <a:spcPct val="0"/>
        </a:spcAft>
        <a:defRPr sz="5300">
          <a:solidFill>
            <a:schemeClr val="tx1"/>
          </a:solidFill>
          <a:latin typeface="Calibri" pitchFamily="34" charset="0"/>
        </a:defRPr>
      </a:lvl4pPr>
      <a:lvl5pPr algn="ctr" rtl="0" eaLnBrk="1" fontAlgn="base" hangingPunct="1">
        <a:spcBef>
          <a:spcPct val="0"/>
        </a:spcBef>
        <a:spcAft>
          <a:spcPct val="0"/>
        </a:spcAft>
        <a:defRPr sz="5300">
          <a:solidFill>
            <a:schemeClr val="tx1"/>
          </a:solidFill>
          <a:latin typeface="Calibri" pitchFamily="34" charset="0"/>
        </a:defRPr>
      </a:lvl5pPr>
      <a:lvl6pPr marL="609585" algn="ctr" rtl="0" eaLnBrk="1" fontAlgn="base" hangingPunct="1">
        <a:spcBef>
          <a:spcPct val="0"/>
        </a:spcBef>
        <a:spcAft>
          <a:spcPct val="0"/>
        </a:spcAft>
        <a:defRPr sz="5900">
          <a:solidFill>
            <a:schemeClr val="tx1"/>
          </a:solidFill>
          <a:latin typeface="Calibri" pitchFamily="34" charset="0"/>
        </a:defRPr>
      </a:lvl6pPr>
      <a:lvl7pPr marL="1219170" algn="ctr" rtl="0" eaLnBrk="1" fontAlgn="base" hangingPunct="1">
        <a:spcBef>
          <a:spcPct val="0"/>
        </a:spcBef>
        <a:spcAft>
          <a:spcPct val="0"/>
        </a:spcAft>
        <a:defRPr sz="5900">
          <a:solidFill>
            <a:schemeClr val="tx1"/>
          </a:solidFill>
          <a:latin typeface="Calibri" pitchFamily="34" charset="0"/>
        </a:defRPr>
      </a:lvl7pPr>
      <a:lvl8pPr marL="1828754" algn="ctr" rtl="0" eaLnBrk="1" fontAlgn="base" hangingPunct="1">
        <a:spcBef>
          <a:spcPct val="0"/>
        </a:spcBef>
        <a:spcAft>
          <a:spcPct val="0"/>
        </a:spcAft>
        <a:defRPr sz="5900">
          <a:solidFill>
            <a:schemeClr val="tx1"/>
          </a:solidFill>
          <a:latin typeface="Calibri" pitchFamily="34" charset="0"/>
        </a:defRPr>
      </a:lvl8pPr>
      <a:lvl9pPr marL="2438339" algn="ctr" rtl="0" eaLnBrk="1" fontAlgn="base" hangingPunct="1">
        <a:spcBef>
          <a:spcPct val="0"/>
        </a:spcBef>
        <a:spcAft>
          <a:spcPct val="0"/>
        </a:spcAft>
        <a:defRPr sz="5900">
          <a:solidFill>
            <a:schemeClr val="tx1"/>
          </a:solidFill>
          <a:latin typeface="Calibri" pitchFamily="34" charset="0"/>
        </a:defRPr>
      </a:lvl9pPr>
    </p:titleStyle>
    <p:bodyStyle>
      <a:lvl1pPr marL="457189" indent="-457189" algn="l" rtl="0" eaLnBrk="1" fontAlgn="base" hangingPunct="1">
        <a:spcBef>
          <a:spcPct val="20000"/>
        </a:spcBef>
        <a:spcAft>
          <a:spcPct val="0"/>
        </a:spcAft>
        <a:buFont typeface="Arial" charset="0"/>
        <a:buChar char="•"/>
        <a:defRPr sz="4300" kern="1200">
          <a:solidFill>
            <a:schemeClr val="tx1"/>
          </a:solidFill>
          <a:latin typeface="+mn-lt"/>
          <a:ea typeface="+mn-ea"/>
          <a:cs typeface="+mn-cs"/>
        </a:defRPr>
      </a:lvl1pPr>
      <a:lvl2pPr marL="990575" indent="-380990" algn="l" rtl="0" eaLnBrk="1" fontAlgn="base" hangingPunct="1">
        <a:spcBef>
          <a:spcPct val="20000"/>
        </a:spcBef>
        <a:spcAft>
          <a:spcPct val="0"/>
        </a:spcAft>
        <a:buFont typeface="Arial" charset="0"/>
        <a:buChar char="–"/>
        <a:defRPr sz="3700" kern="1200">
          <a:solidFill>
            <a:schemeClr val="tx1"/>
          </a:solidFill>
          <a:latin typeface="+mn-lt"/>
          <a:ea typeface="+mn-ea"/>
          <a:cs typeface="+mn-cs"/>
        </a:defRPr>
      </a:lvl2pPr>
      <a:lvl3pPr marL="1523962" indent="-304792"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3pPr>
      <a:lvl4pPr marL="2133547" indent="-304792" algn="l" rtl="0" eaLnBrk="1" fontAlgn="base" hangingPunct="1">
        <a:spcBef>
          <a:spcPct val="20000"/>
        </a:spcBef>
        <a:spcAft>
          <a:spcPct val="0"/>
        </a:spcAft>
        <a:buFont typeface="Arial" charset="0"/>
        <a:buChar char="–"/>
        <a:defRPr sz="2700" kern="1200">
          <a:solidFill>
            <a:schemeClr val="tx1"/>
          </a:solidFill>
          <a:latin typeface="+mn-lt"/>
          <a:ea typeface="+mn-ea"/>
          <a:cs typeface="+mn-cs"/>
        </a:defRPr>
      </a:lvl4pPr>
      <a:lvl5pPr marL="2743131" indent="-304792" algn="l" rtl="0" eaLnBrk="1" fontAlgn="base" hangingPunct="1">
        <a:spcBef>
          <a:spcPct val="20000"/>
        </a:spcBef>
        <a:spcAft>
          <a:spcPct val="0"/>
        </a:spcAft>
        <a:buFont typeface="Arial"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ru-RU"/>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25.wmf"/><Relationship Id="rId7"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slides/_rels/slide37.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25.wmf"/><Relationship Id="rId7"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 Id="rId9" Type="http://schemas.openxmlformats.org/officeDocument/2006/relationships/image" Target="../media/image31.wmf"/></Relationships>
</file>

<file path=ppt/slides/_rels/slide38.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26.wmf"/><Relationship Id="rId7" Type="http://schemas.openxmlformats.org/officeDocument/2006/relationships/image" Target="../media/image30.wmf"/><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wmf"/><Relationship Id="rId4" Type="http://schemas.openxmlformats.org/officeDocument/2006/relationships/image" Target="../media/image27.wmf"/></Relationships>
</file>

<file path=ppt/slides/_rels/slide39.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25.wmf"/><Relationship Id="rId7" Type="http://schemas.openxmlformats.org/officeDocument/2006/relationships/image" Target="../media/image29.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 Id="rId9" Type="http://schemas.openxmlformats.org/officeDocument/2006/relationships/image" Target="../media/image31.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Особенности регионализации </a:t>
            </a:r>
            <a:r>
              <a:rPr lang="ru-RU" dirty="0" err="1" smtClean="0"/>
              <a:t>контента</a:t>
            </a:r>
            <a:r>
              <a:rPr lang="ru-RU" dirty="0" smtClean="0"/>
              <a:t> в цифровом ТВ</a:t>
            </a:r>
            <a:endParaRPr lang="ru-RU" dirty="0"/>
          </a:p>
        </p:txBody>
      </p:sp>
      <p:sp>
        <p:nvSpPr>
          <p:cNvPr id="3" name="Подзаголовок 2"/>
          <p:cNvSpPr>
            <a:spLocks noGrp="1"/>
          </p:cNvSpPr>
          <p:nvPr>
            <p:ph type="subTitle" idx="1"/>
          </p:nvPr>
        </p:nvSpPr>
        <p:spPr/>
        <p:txBody>
          <a:bodyPr/>
          <a:lstStyle/>
          <a:p>
            <a:r>
              <a:rPr lang="ru-RU" dirty="0" smtClean="0"/>
              <a:t>Михаил Шадрин</a:t>
            </a:r>
          </a:p>
          <a:p>
            <a:r>
              <a:rPr lang="ru-RU" dirty="0" err="1" smtClean="0"/>
              <a:t>СофтЛаб-НСК</a:t>
            </a:r>
            <a:endParaRPr lang="ru-RU" dirty="0"/>
          </a:p>
        </p:txBody>
      </p:sp>
    </p:spTree>
    <p:extLst>
      <p:ext uri="{BB962C8B-B14F-4D97-AF65-F5344CB8AC3E}">
        <p14:creationId xmlns:p14="http://schemas.microsoft.com/office/powerpoint/2010/main" xmlns="" val="3114473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Место врезки</a:t>
            </a:r>
            <a:endParaRPr lang="ru-RU" dirty="0"/>
          </a:p>
        </p:txBody>
      </p:sp>
      <p:sp>
        <p:nvSpPr>
          <p:cNvPr id="54" name="Содержимое 53"/>
          <p:cNvSpPr>
            <a:spLocks noGrp="1"/>
          </p:cNvSpPr>
          <p:nvPr>
            <p:ph idx="1"/>
          </p:nvPr>
        </p:nvSpPr>
        <p:spPr>
          <a:xfrm>
            <a:off x="609600" y="1996402"/>
            <a:ext cx="1912883" cy="4030673"/>
          </a:xfrm>
        </p:spPr>
        <p:txBody>
          <a:bodyPr/>
          <a:lstStyle/>
          <a:p>
            <a:pPr algn="r">
              <a:buNone/>
            </a:pPr>
            <a:r>
              <a:rPr lang="ru-RU" sz="4000" strike="sngStrike" dirty="0" smtClean="0"/>
              <a:t>Видео</a:t>
            </a:r>
          </a:p>
          <a:p>
            <a:pPr algn="r">
              <a:buNone/>
            </a:pPr>
            <a:endParaRPr lang="ru-RU" sz="4000" dirty="0" smtClean="0"/>
          </a:p>
          <a:p>
            <a:pPr algn="r">
              <a:buNone/>
            </a:pPr>
            <a:r>
              <a:rPr lang="ru-RU" sz="4000" dirty="0" smtClean="0"/>
              <a:t>Видео</a:t>
            </a:r>
          </a:p>
          <a:p>
            <a:pPr algn="r">
              <a:buNone/>
            </a:pPr>
            <a:endParaRPr lang="ru-RU" sz="4000" dirty="0" smtClean="0"/>
          </a:p>
          <a:p>
            <a:pPr algn="r">
              <a:buNone/>
            </a:pPr>
            <a:r>
              <a:rPr lang="ru-RU" sz="4000" dirty="0" smtClean="0"/>
              <a:t>Звук</a:t>
            </a:r>
            <a:endParaRPr lang="ru-RU" sz="4000" dirty="0"/>
          </a:p>
        </p:txBody>
      </p:sp>
      <p:sp>
        <p:nvSpPr>
          <p:cNvPr id="4" name="TextBox 3"/>
          <p:cNvSpPr txBox="1"/>
          <p:nvPr/>
        </p:nvSpPr>
        <p:spPr>
          <a:xfrm>
            <a:off x="7609954" y="2223832"/>
            <a:ext cx="357188" cy="36988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dirty="0"/>
              <a:t>B</a:t>
            </a:r>
            <a:endParaRPr lang="ru-RU" dirty="0"/>
          </a:p>
        </p:txBody>
      </p:sp>
      <p:sp>
        <p:nvSpPr>
          <p:cNvPr id="5" name="TextBox 4"/>
          <p:cNvSpPr txBox="1"/>
          <p:nvPr/>
        </p:nvSpPr>
        <p:spPr>
          <a:xfrm>
            <a:off x="7967142" y="2223832"/>
            <a:ext cx="357187" cy="36988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dirty="0"/>
              <a:t>B</a:t>
            </a:r>
            <a:endParaRPr lang="ru-RU" dirty="0"/>
          </a:p>
        </p:txBody>
      </p:sp>
      <p:sp>
        <p:nvSpPr>
          <p:cNvPr id="6" name="TextBox 5"/>
          <p:cNvSpPr txBox="1"/>
          <p:nvPr/>
        </p:nvSpPr>
        <p:spPr>
          <a:xfrm>
            <a:off x="8324329" y="2223832"/>
            <a:ext cx="357188" cy="36988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dirty="0"/>
              <a:t>B</a:t>
            </a:r>
            <a:endParaRPr lang="ru-RU" dirty="0"/>
          </a:p>
        </p:txBody>
      </p:sp>
      <p:sp>
        <p:nvSpPr>
          <p:cNvPr id="7" name="TextBox 6"/>
          <p:cNvSpPr txBox="1"/>
          <p:nvPr/>
        </p:nvSpPr>
        <p:spPr>
          <a:xfrm>
            <a:off x="8681517" y="2223832"/>
            <a:ext cx="642937" cy="369888"/>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en-US" dirty="0"/>
              <a:t>P</a:t>
            </a:r>
            <a:endParaRPr lang="ru-RU" dirty="0"/>
          </a:p>
        </p:txBody>
      </p:sp>
      <p:sp>
        <p:nvSpPr>
          <p:cNvPr id="8" name="TextBox 7"/>
          <p:cNvSpPr txBox="1"/>
          <p:nvPr/>
        </p:nvSpPr>
        <p:spPr>
          <a:xfrm>
            <a:off x="9324454" y="2223832"/>
            <a:ext cx="357188" cy="36988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dirty="0"/>
              <a:t>B</a:t>
            </a:r>
            <a:endParaRPr lang="ru-RU" dirty="0"/>
          </a:p>
        </p:txBody>
      </p:sp>
      <p:sp>
        <p:nvSpPr>
          <p:cNvPr id="9" name="TextBox 8"/>
          <p:cNvSpPr txBox="1"/>
          <p:nvPr/>
        </p:nvSpPr>
        <p:spPr>
          <a:xfrm>
            <a:off x="9681642" y="2223832"/>
            <a:ext cx="357187" cy="36988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dirty="0"/>
              <a:t>B</a:t>
            </a:r>
            <a:endParaRPr lang="ru-RU" dirty="0"/>
          </a:p>
        </p:txBody>
      </p:sp>
      <p:sp>
        <p:nvSpPr>
          <p:cNvPr id="10" name="TextBox 9"/>
          <p:cNvSpPr txBox="1"/>
          <p:nvPr/>
        </p:nvSpPr>
        <p:spPr>
          <a:xfrm>
            <a:off x="10038829" y="2223832"/>
            <a:ext cx="357188" cy="36988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dirty="0"/>
              <a:t>B</a:t>
            </a:r>
            <a:endParaRPr lang="ru-RU" dirty="0"/>
          </a:p>
        </p:txBody>
      </p:sp>
      <p:sp>
        <p:nvSpPr>
          <p:cNvPr id="11" name="TextBox 10"/>
          <p:cNvSpPr txBox="1"/>
          <p:nvPr/>
        </p:nvSpPr>
        <p:spPr>
          <a:xfrm>
            <a:off x="10396017" y="2223832"/>
            <a:ext cx="642937" cy="369888"/>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en-US" dirty="0"/>
              <a:t>P</a:t>
            </a:r>
            <a:endParaRPr lang="ru-RU" dirty="0"/>
          </a:p>
        </p:txBody>
      </p:sp>
      <p:sp>
        <p:nvSpPr>
          <p:cNvPr id="12" name="TextBox 11"/>
          <p:cNvSpPr txBox="1"/>
          <p:nvPr/>
        </p:nvSpPr>
        <p:spPr>
          <a:xfrm>
            <a:off x="4466704" y="2223832"/>
            <a:ext cx="357188" cy="36988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dirty="0"/>
              <a:t>B</a:t>
            </a:r>
            <a:endParaRPr lang="ru-RU" dirty="0"/>
          </a:p>
        </p:txBody>
      </p:sp>
      <p:sp>
        <p:nvSpPr>
          <p:cNvPr id="13" name="TextBox 12"/>
          <p:cNvSpPr txBox="1"/>
          <p:nvPr/>
        </p:nvSpPr>
        <p:spPr>
          <a:xfrm>
            <a:off x="4823892" y="2223832"/>
            <a:ext cx="357187" cy="36988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dirty="0"/>
              <a:t>B</a:t>
            </a:r>
            <a:endParaRPr lang="ru-RU" dirty="0"/>
          </a:p>
        </p:txBody>
      </p:sp>
      <p:sp>
        <p:nvSpPr>
          <p:cNvPr id="14" name="TextBox 13"/>
          <p:cNvSpPr txBox="1"/>
          <p:nvPr/>
        </p:nvSpPr>
        <p:spPr>
          <a:xfrm>
            <a:off x="5181079" y="2223832"/>
            <a:ext cx="357188" cy="36988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dirty="0"/>
              <a:t>B</a:t>
            </a:r>
            <a:endParaRPr lang="ru-RU" dirty="0"/>
          </a:p>
        </p:txBody>
      </p:sp>
      <p:sp>
        <p:nvSpPr>
          <p:cNvPr id="15" name="TextBox 14"/>
          <p:cNvSpPr txBox="1"/>
          <p:nvPr/>
        </p:nvSpPr>
        <p:spPr>
          <a:xfrm>
            <a:off x="3823767" y="2223832"/>
            <a:ext cx="642937" cy="369888"/>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en-US" dirty="0"/>
              <a:t>P</a:t>
            </a:r>
            <a:endParaRPr lang="ru-RU" dirty="0"/>
          </a:p>
        </p:txBody>
      </p:sp>
      <p:sp>
        <p:nvSpPr>
          <p:cNvPr id="16" name="TextBox 15"/>
          <p:cNvSpPr txBox="1"/>
          <p:nvPr/>
        </p:nvSpPr>
        <p:spPr>
          <a:xfrm>
            <a:off x="5538267" y="2223832"/>
            <a:ext cx="2071687" cy="36988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dirty="0"/>
              <a:t>I</a:t>
            </a:r>
            <a:endParaRPr lang="ru-RU" dirty="0"/>
          </a:p>
        </p:txBody>
      </p:sp>
      <p:sp>
        <p:nvSpPr>
          <p:cNvPr id="17" name="Стрелка вниз 16"/>
          <p:cNvSpPr/>
          <p:nvPr/>
        </p:nvSpPr>
        <p:spPr>
          <a:xfrm rot="10800000">
            <a:off x="5323954" y="2762551"/>
            <a:ext cx="428625" cy="693738"/>
          </a:xfrm>
          <a:prstGeom prst="downArrow">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ru-RU"/>
          </a:p>
        </p:txBody>
      </p:sp>
      <p:sp>
        <p:nvSpPr>
          <p:cNvPr id="18" name="TextBox 17"/>
          <p:cNvSpPr txBox="1"/>
          <p:nvPr/>
        </p:nvSpPr>
        <p:spPr>
          <a:xfrm>
            <a:off x="4466704" y="2223832"/>
            <a:ext cx="1071563" cy="369888"/>
          </a:xfrm>
          <a:prstGeom prst="rect">
            <a:avLst/>
          </a:prstGeom>
          <a:solidFill>
            <a:srgbClr val="FF0000">
              <a:alpha val="50196"/>
            </a:srgbClr>
          </a:solidFill>
          <a:ln>
            <a:solidFill>
              <a:srgbClr val="FF0000"/>
            </a:solidFill>
          </a:ln>
        </p:spPr>
        <p:style>
          <a:lnRef idx="2">
            <a:schemeClr val="accent4"/>
          </a:lnRef>
          <a:fillRef idx="1">
            <a:schemeClr val="lt1"/>
          </a:fillRef>
          <a:effectRef idx="0">
            <a:schemeClr val="accent4"/>
          </a:effectRef>
          <a:fontRef idx="minor">
            <a:schemeClr val="dk1"/>
          </a:fontRef>
        </p:style>
        <p:txBody>
          <a:bodyPr>
            <a:spAutoFit/>
          </a:bodyPr>
          <a:lstStyle/>
          <a:p>
            <a:pPr algn="ctr">
              <a:defRPr/>
            </a:pPr>
            <a:endParaRPr lang="ru-RU" dirty="0"/>
          </a:p>
        </p:txBody>
      </p:sp>
      <p:sp>
        <p:nvSpPr>
          <p:cNvPr id="19" name="TextBox 61"/>
          <p:cNvSpPr txBox="1">
            <a:spLocks noChangeArrowheads="1"/>
          </p:cNvSpPr>
          <p:nvPr/>
        </p:nvSpPr>
        <p:spPr bwMode="auto">
          <a:xfrm>
            <a:off x="3395142" y="2223832"/>
            <a:ext cx="415925" cy="369888"/>
          </a:xfrm>
          <a:prstGeom prst="rect">
            <a:avLst/>
          </a:prstGeom>
          <a:noFill/>
          <a:ln w="9525">
            <a:noFill/>
            <a:miter lim="800000"/>
            <a:headEnd/>
            <a:tailEnd/>
          </a:ln>
        </p:spPr>
        <p:txBody>
          <a:bodyPr wrap="none">
            <a:spAutoFit/>
          </a:bodyPr>
          <a:lstStyle/>
          <a:p>
            <a:r>
              <a:rPr lang="en-US"/>
              <a:t>…</a:t>
            </a:r>
            <a:endParaRPr lang="ru-RU"/>
          </a:p>
        </p:txBody>
      </p:sp>
      <p:sp>
        <p:nvSpPr>
          <p:cNvPr id="20" name="TextBox 62"/>
          <p:cNvSpPr txBox="1">
            <a:spLocks noChangeArrowheads="1"/>
          </p:cNvSpPr>
          <p:nvPr/>
        </p:nvSpPr>
        <p:spPr bwMode="auto">
          <a:xfrm>
            <a:off x="11038954" y="2223832"/>
            <a:ext cx="415925" cy="369888"/>
          </a:xfrm>
          <a:prstGeom prst="rect">
            <a:avLst/>
          </a:prstGeom>
          <a:noFill/>
          <a:ln w="9525">
            <a:noFill/>
            <a:miter lim="800000"/>
            <a:headEnd/>
            <a:tailEnd/>
          </a:ln>
        </p:spPr>
        <p:txBody>
          <a:bodyPr wrap="none">
            <a:spAutoFit/>
          </a:bodyPr>
          <a:lstStyle/>
          <a:p>
            <a:r>
              <a:rPr lang="en-US"/>
              <a:t>…</a:t>
            </a:r>
            <a:endParaRPr lang="ru-RU"/>
          </a:p>
        </p:txBody>
      </p:sp>
      <p:grpSp>
        <p:nvGrpSpPr>
          <p:cNvPr id="21" name="Группа 66"/>
          <p:cNvGrpSpPr>
            <a:grpSpLocks/>
          </p:cNvGrpSpPr>
          <p:nvPr/>
        </p:nvGrpSpPr>
        <p:grpSpPr bwMode="auto">
          <a:xfrm>
            <a:off x="3180828" y="2594554"/>
            <a:ext cx="8183853" cy="553066"/>
            <a:chOff x="428595" y="4572190"/>
            <a:chExt cx="8183910" cy="566282"/>
          </a:xfrm>
        </p:grpSpPr>
        <p:sp>
          <p:nvSpPr>
            <p:cNvPr id="22" name="Правая фигурная скобка 21"/>
            <p:cNvSpPr/>
            <p:nvPr/>
          </p:nvSpPr>
          <p:spPr>
            <a:xfrm rot="5400000">
              <a:off x="5575464" y="1782777"/>
              <a:ext cx="247628" cy="5826455"/>
            </a:xfrm>
            <a:prstGeom prst="rightBrace">
              <a:avLst>
                <a:gd name="adj1" fmla="val 8333"/>
                <a:gd name="adj2" fmla="val 50000"/>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ru-RU"/>
            </a:p>
          </p:txBody>
        </p:sp>
        <p:sp>
          <p:nvSpPr>
            <p:cNvPr id="23" name="TextBox 63"/>
            <p:cNvSpPr txBox="1">
              <a:spLocks noChangeArrowheads="1"/>
            </p:cNvSpPr>
            <p:nvPr/>
          </p:nvSpPr>
          <p:spPr bwMode="auto">
            <a:xfrm>
              <a:off x="5372343" y="4738584"/>
              <a:ext cx="693688" cy="399888"/>
            </a:xfrm>
            <a:prstGeom prst="rect">
              <a:avLst/>
            </a:prstGeom>
            <a:noFill/>
            <a:ln w="9525">
              <a:noFill/>
              <a:miter lim="800000"/>
              <a:headEnd/>
              <a:tailEnd/>
            </a:ln>
          </p:spPr>
          <p:txBody>
            <a:bodyPr wrap="square">
              <a:spAutoFit/>
            </a:bodyPr>
            <a:lstStyle/>
            <a:p>
              <a:pPr algn="ctr"/>
              <a:r>
                <a:rPr lang="en-US" sz="2000"/>
                <a:t>GOP</a:t>
              </a:r>
              <a:endParaRPr lang="ru-RU" sz="2000"/>
            </a:p>
          </p:txBody>
        </p:sp>
        <p:sp>
          <p:nvSpPr>
            <p:cNvPr id="24" name="Правая фигурная скобка 23"/>
            <p:cNvSpPr/>
            <p:nvPr/>
          </p:nvSpPr>
          <p:spPr>
            <a:xfrm rot="5400000">
              <a:off x="1477178" y="3523607"/>
              <a:ext cx="247628" cy="2344793"/>
            </a:xfrm>
            <a:prstGeom prst="rightBrace">
              <a:avLst>
                <a:gd name="adj1" fmla="val 8333"/>
                <a:gd name="adj2" fmla="val 50000"/>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ru-RU"/>
            </a:p>
          </p:txBody>
        </p:sp>
        <p:sp>
          <p:nvSpPr>
            <p:cNvPr id="25" name="TextBox 65"/>
            <p:cNvSpPr txBox="1">
              <a:spLocks noChangeArrowheads="1"/>
            </p:cNvSpPr>
            <p:nvPr/>
          </p:nvSpPr>
          <p:spPr bwMode="auto">
            <a:xfrm>
              <a:off x="1247712" y="4738584"/>
              <a:ext cx="693688" cy="399888"/>
            </a:xfrm>
            <a:prstGeom prst="rect">
              <a:avLst/>
            </a:prstGeom>
            <a:noFill/>
            <a:ln w="9525">
              <a:noFill/>
              <a:miter lim="800000"/>
              <a:headEnd/>
              <a:tailEnd/>
            </a:ln>
          </p:spPr>
          <p:txBody>
            <a:bodyPr wrap="square">
              <a:spAutoFit/>
            </a:bodyPr>
            <a:lstStyle/>
            <a:p>
              <a:pPr algn="ctr"/>
              <a:r>
                <a:rPr lang="en-US" sz="2000" dirty="0"/>
                <a:t>GOP</a:t>
              </a:r>
              <a:endParaRPr lang="ru-RU" sz="2000" dirty="0"/>
            </a:p>
          </p:txBody>
        </p:sp>
      </p:grpSp>
      <p:sp>
        <p:nvSpPr>
          <p:cNvPr id="26" name="TextBox 25"/>
          <p:cNvSpPr txBox="1"/>
          <p:nvPr/>
        </p:nvSpPr>
        <p:spPr>
          <a:xfrm>
            <a:off x="7636980" y="3773357"/>
            <a:ext cx="357188" cy="36988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dirty="0"/>
              <a:t>B</a:t>
            </a:r>
            <a:endParaRPr lang="ru-RU" dirty="0"/>
          </a:p>
        </p:txBody>
      </p:sp>
      <p:sp>
        <p:nvSpPr>
          <p:cNvPr id="27" name="TextBox 26"/>
          <p:cNvSpPr txBox="1"/>
          <p:nvPr/>
        </p:nvSpPr>
        <p:spPr>
          <a:xfrm>
            <a:off x="7994168" y="3773357"/>
            <a:ext cx="357187" cy="36988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dirty="0"/>
              <a:t>B</a:t>
            </a:r>
            <a:endParaRPr lang="ru-RU" dirty="0"/>
          </a:p>
        </p:txBody>
      </p:sp>
      <p:sp>
        <p:nvSpPr>
          <p:cNvPr id="28" name="TextBox 27"/>
          <p:cNvSpPr txBox="1"/>
          <p:nvPr/>
        </p:nvSpPr>
        <p:spPr>
          <a:xfrm>
            <a:off x="8351355" y="3773357"/>
            <a:ext cx="357188" cy="36988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dirty="0"/>
              <a:t>B</a:t>
            </a:r>
            <a:endParaRPr lang="ru-RU" dirty="0"/>
          </a:p>
        </p:txBody>
      </p:sp>
      <p:sp>
        <p:nvSpPr>
          <p:cNvPr id="29" name="TextBox 28"/>
          <p:cNvSpPr txBox="1"/>
          <p:nvPr/>
        </p:nvSpPr>
        <p:spPr>
          <a:xfrm>
            <a:off x="8708543" y="3773357"/>
            <a:ext cx="642937" cy="369888"/>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en-US" dirty="0"/>
              <a:t>P</a:t>
            </a:r>
            <a:endParaRPr lang="ru-RU" dirty="0"/>
          </a:p>
        </p:txBody>
      </p:sp>
      <p:sp>
        <p:nvSpPr>
          <p:cNvPr id="30" name="TextBox 29"/>
          <p:cNvSpPr txBox="1"/>
          <p:nvPr/>
        </p:nvSpPr>
        <p:spPr>
          <a:xfrm>
            <a:off x="9351480" y="3773357"/>
            <a:ext cx="357188" cy="36988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dirty="0"/>
              <a:t>B</a:t>
            </a:r>
            <a:endParaRPr lang="ru-RU" dirty="0"/>
          </a:p>
        </p:txBody>
      </p:sp>
      <p:sp>
        <p:nvSpPr>
          <p:cNvPr id="31" name="TextBox 30"/>
          <p:cNvSpPr txBox="1"/>
          <p:nvPr/>
        </p:nvSpPr>
        <p:spPr>
          <a:xfrm>
            <a:off x="9708668" y="3773357"/>
            <a:ext cx="357187" cy="36988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dirty="0"/>
              <a:t>B</a:t>
            </a:r>
            <a:endParaRPr lang="ru-RU" dirty="0"/>
          </a:p>
        </p:txBody>
      </p:sp>
      <p:sp>
        <p:nvSpPr>
          <p:cNvPr id="32" name="TextBox 31"/>
          <p:cNvSpPr txBox="1"/>
          <p:nvPr/>
        </p:nvSpPr>
        <p:spPr>
          <a:xfrm>
            <a:off x="10065855" y="3773357"/>
            <a:ext cx="357188" cy="36988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dirty="0"/>
              <a:t>B</a:t>
            </a:r>
            <a:endParaRPr lang="ru-RU" dirty="0"/>
          </a:p>
        </p:txBody>
      </p:sp>
      <p:sp>
        <p:nvSpPr>
          <p:cNvPr id="33" name="TextBox 32"/>
          <p:cNvSpPr txBox="1"/>
          <p:nvPr/>
        </p:nvSpPr>
        <p:spPr>
          <a:xfrm>
            <a:off x="10423043" y="3773357"/>
            <a:ext cx="642937" cy="369888"/>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en-US" dirty="0"/>
              <a:t>P</a:t>
            </a:r>
            <a:endParaRPr lang="ru-RU" dirty="0"/>
          </a:p>
        </p:txBody>
      </p:sp>
      <p:sp>
        <p:nvSpPr>
          <p:cNvPr id="34" name="TextBox 33"/>
          <p:cNvSpPr txBox="1"/>
          <p:nvPr/>
        </p:nvSpPr>
        <p:spPr>
          <a:xfrm>
            <a:off x="3850793" y="3773357"/>
            <a:ext cx="357187" cy="36988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dirty="0"/>
              <a:t>B</a:t>
            </a:r>
            <a:endParaRPr lang="ru-RU" dirty="0"/>
          </a:p>
        </p:txBody>
      </p:sp>
      <p:sp>
        <p:nvSpPr>
          <p:cNvPr id="35" name="TextBox 34"/>
          <p:cNvSpPr txBox="1"/>
          <p:nvPr/>
        </p:nvSpPr>
        <p:spPr>
          <a:xfrm>
            <a:off x="4207980" y="3773357"/>
            <a:ext cx="357188" cy="36988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dirty="0"/>
              <a:t>B</a:t>
            </a:r>
            <a:endParaRPr lang="ru-RU" dirty="0"/>
          </a:p>
        </p:txBody>
      </p:sp>
      <p:sp>
        <p:nvSpPr>
          <p:cNvPr id="36" name="TextBox 35"/>
          <p:cNvSpPr txBox="1"/>
          <p:nvPr/>
        </p:nvSpPr>
        <p:spPr>
          <a:xfrm>
            <a:off x="4565168" y="3773357"/>
            <a:ext cx="357187" cy="36988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dirty="0"/>
              <a:t>B</a:t>
            </a:r>
            <a:endParaRPr lang="ru-RU" dirty="0"/>
          </a:p>
        </p:txBody>
      </p:sp>
      <p:sp>
        <p:nvSpPr>
          <p:cNvPr id="37" name="TextBox 36"/>
          <p:cNvSpPr txBox="1"/>
          <p:nvPr/>
        </p:nvSpPr>
        <p:spPr>
          <a:xfrm>
            <a:off x="4922355" y="3773357"/>
            <a:ext cx="642938" cy="369888"/>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en-US" dirty="0"/>
              <a:t>P</a:t>
            </a:r>
            <a:endParaRPr lang="ru-RU" dirty="0"/>
          </a:p>
        </p:txBody>
      </p:sp>
      <p:sp>
        <p:nvSpPr>
          <p:cNvPr id="38" name="TextBox 37"/>
          <p:cNvSpPr txBox="1"/>
          <p:nvPr/>
        </p:nvSpPr>
        <p:spPr>
          <a:xfrm>
            <a:off x="5565293" y="3773357"/>
            <a:ext cx="2071687" cy="36988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dirty="0"/>
              <a:t>I</a:t>
            </a:r>
            <a:endParaRPr lang="ru-RU" dirty="0"/>
          </a:p>
        </p:txBody>
      </p:sp>
      <p:sp>
        <p:nvSpPr>
          <p:cNvPr id="39" name="Стрелка вниз 38"/>
          <p:cNvSpPr/>
          <p:nvPr/>
        </p:nvSpPr>
        <p:spPr>
          <a:xfrm rot="10800000">
            <a:off x="5350980" y="4267036"/>
            <a:ext cx="428625" cy="693738"/>
          </a:xfrm>
          <a:prstGeom prst="downArrow">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ru-RU"/>
          </a:p>
        </p:txBody>
      </p:sp>
      <p:sp>
        <p:nvSpPr>
          <p:cNvPr id="40" name="TextBox 61"/>
          <p:cNvSpPr txBox="1">
            <a:spLocks noChangeArrowheads="1"/>
          </p:cNvSpPr>
          <p:nvPr/>
        </p:nvSpPr>
        <p:spPr bwMode="auto">
          <a:xfrm>
            <a:off x="3422168" y="3773357"/>
            <a:ext cx="415925" cy="369888"/>
          </a:xfrm>
          <a:prstGeom prst="rect">
            <a:avLst/>
          </a:prstGeom>
          <a:noFill/>
          <a:ln w="9525">
            <a:noFill/>
            <a:miter lim="800000"/>
            <a:headEnd/>
            <a:tailEnd/>
          </a:ln>
        </p:spPr>
        <p:txBody>
          <a:bodyPr wrap="none">
            <a:spAutoFit/>
          </a:bodyPr>
          <a:lstStyle/>
          <a:p>
            <a:r>
              <a:rPr lang="en-US"/>
              <a:t>…</a:t>
            </a:r>
            <a:endParaRPr lang="ru-RU"/>
          </a:p>
        </p:txBody>
      </p:sp>
      <p:sp>
        <p:nvSpPr>
          <p:cNvPr id="41" name="TextBox 62"/>
          <p:cNvSpPr txBox="1">
            <a:spLocks noChangeArrowheads="1"/>
          </p:cNvSpPr>
          <p:nvPr/>
        </p:nvSpPr>
        <p:spPr bwMode="auto">
          <a:xfrm>
            <a:off x="11065980" y="3773357"/>
            <a:ext cx="415925" cy="369888"/>
          </a:xfrm>
          <a:prstGeom prst="rect">
            <a:avLst/>
          </a:prstGeom>
          <a:noFill/>
          <a:ln w="9525">
            <a:noFill/>
            <a:miter lim="800000"/>
            <a:headEnd/>
            <a:tailEnd/>
          </a:ln>
        </p:spPr>
        <p:txBody>
          <a:bodyPr wrap="none">
            <a:spAutoFit/>
          </a:bodyPr>
          <a:lstStyle/>
          <a:p>
            <a:r>
              <a:rPr lang="en-US"/>
              <a:t>…</a:t>
            </a:r>
            <a:endParaRPr lang="ru-RU"/>
          </a:p>
        </p:txBody>
      </p:sp>
      <p:grpSp>
        <p:nvGrpSpPr>
          <p:cNvPr id="42" name="Группа 66"/>
          <p:cNvGrpSpPr>
            <a:grpSpLocks/>
          </p:cNvGrpSpPr>
          <p:nvPr/>
        </p:nvGrpSpPr>
        <p:grpSpPr bwMode="auto">
          <a:xfrm>
            <a:off x="3207856" y="4130373"/>
            <a:ext cx="8215312" cy="557762"/>
            <a:chOff x="428597" y="4572008"/>
            <a:chExt cx="8215369" cy="557451"/>
          </a:xfrm>
        </p:grpSpPr>
        <p:sp>
          <p:nvSpPr>
            <p:cNvPr id="43" name="Правая фигурная скобка 42"/>
            <p:cNvSpPr/>
            <p:nvPr/>
          </p:nvSpPr>
          <p:spPr>
            <a:xfrm rot="5400000">
              <a:off x="5597950" y="1760108"/>
              <a:ext cx="234115" cy="5857916"/>
            </a:xfrm>
            <a:prstGeom prst="rightBrace">
              <a:avLst>
                <a:gd name="adj1" fmla="val 8333"/>
                <a:gd name="adj2" fmla="val 50000"/>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ru-RU"/>
            </a:p>
          </p:txBody>
        </p:sp>
        <p:sp>
          <p:nvSpPr>
            <p:cNvPr id="44" name="TextBox 63"/>
            <p:cNvSpPr txBox="1">
              <a:spLocks noChangeArrowheads="1"/>
            </p:cNvSpPr>
            <p:nvPr/>
          </p:nvSpPr>
          <p:spPr bwMode="auto">
            <a:xfrm>
              <a:off x="5399607" y="4729568"/>
              <a:ext cx="649542" cy="399887"/>
            </a:xfrm>
            <a:prstGeom prst="rect">
              <a:avLst/>
            </a:prstGeom>
            <a:noFill/>
            <a:ln w="9525">
              <a:noFill/>
              <a:miter lim="800000"/>
              <a:headEnd/>
              <a:tailEnd/>
            </a:ln>
          </p:spPr>
          <p:txBody>
            <a:bodyPr wrap="none">
              <a:spAutoFit/>
            </a:bodyPr>
            <a:lstStyle/>
            <a:p>
              <a:pPr algn="ctr"/>
              <a:r>
                <a:rPr lang="en-US" sz="2000"/>
                <a:t>GOP</a:t>
              </a:r>
              <a:endParaRPr lang="ru-RU" sz="2000"/>
            </a:p>
          </p:txBody>
        </p:sp>
        <p:sp>
          <p:nvSpPr>
            <p:cNvPr id="45" name="Правая фигурная скобка 44"/>
            <p:cNvSpPr/>
            <p:nvPr/>
          </p:nvSpPr>
          <p:spPr>
            <a:xfrm rot="5400000">
              <a:off x="1490265" y="3510341"/>
              <a:ext cx="234117" cy="2357454"/>
            </a:xfrm>
            <a:prstGeom prst="rightBrace">
              <a:avLst>
                <a:gd name="adj1" fmla="val 8333"/>
                <a:gd name="adj2" fmla="val 50000"/>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ru-RU"/>
            </a:p>
          </p:txBody>
        </p:sp>
        <p:sp>
          <p:nvSpPr>
            <p:cNvPr id="46" name="TextBox 65"/>
            <p:cNvSpPr txBox="1">
              <a:spLocks noChangeArrowheads="1"/>
            </p:cNvSpPr>
            <p:nvPr/>
          </p:nvSpPr>
          <p:spPr bwMode="auto">
            <a:xfrm>
              <a:off x="1274976" y="4729572"/>
              <a:ext cx="649542" cy="399887"/>
            </a:xfrm>
            <a:prstGeom prst="rect">
              <a:avLst/>
            </a:prstGeom>
            <a:noFill/>
            <a:ln w="9525">
              <a:noFill/>
              <a:miter lim="800000"/>
              <a:headEnd/>
              <a:tailEnd/>
            </a:ln>
          </p:spPr>
          <p:txBody>
            <a:bodyPr wrap="none">
              <a:spAutoFit/>
            </a:bodyPr>
            <a:lstStyle/>
            <a:p>
              <a:pPr algn="ctr"/>
              <a:r>
                <a:rPr lang="en-US" sz="2000" dirty="0"/>
                <a:t>GOP</a:t>
              </a:r>
              <a:endParaRPr lang="ru-RU" sz="2000" dirty="0"/>
            </a:p>
          </p:txBody>
        </p:sp>
      </p:grpSp>
      <p:sp>
        <p:nvSpPr>
          <p:cNvPr id="47" name="TextBox 46"/>
          <p:cNvSpPr txBox="1"/>
          <p:nvPr/>
        </p:nvSpPr>
        <p:spPr>
          <a:xfrm>
            <a:off x="7202140" y="5160670"/>
            <a:ext cx="1110335"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dirty="0" smtClean="0"/>
              <a:t>0.</a:t>
            </a:r>
            <a:r>
              <a:rPr lang="ru-RU" dirty="0" smtClean="0"/>
              <a:t>024 сек</a:t>
            </a:r>
            <a:endParaRPr lang="ru-RU" dirty="0"/>
          </a:p>
        </p:txBody>
      </p:sp>
      <p:sp>
        <p:nvSpPr>
          <p:cNvPr id="53" name="Стрелка вниз 52"/>
          <p:cNvSpPr/>
          <p:nvPr/>
        </p:nvSpPr>
        <p:spPr>
          <a:xfrm rot="10800000">
            <a:off x="5886438" y="5589295"/>
            <a:ext cx="428625" cy="692150"/>
          </a:xfrm>
          <a:prstGeom prst="downArrow">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ru-RU"/>
          </a:p>
        </p:txBody>
      </p:sp>
      <p:sp>
        <p:nvSpPr>
          <p:cNvPr id="55" name="Стрелка вниз 54"/>
          <p:cNvSpPr/>
          <p:nvPr/>
        </p:nvSpPr>
        <p:spPr>
          <a:xfrm rot="10800000">
            <a:off x="5359238" y="5581458"/>
            <a:ext cx="428625" cy="693738"/>
          </a:xfrm>
          <a:prstGeom prst="downArrow">
            <a:avLst/>
          </a:prstGeom>
          <a:solidFill>
            <a:srgbClr val="FF9B9B"/>
          </a:solidFill>
          <a:ln>
            <a:solidFill>
              <a:srgbClr val="E6C2A4"/>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ru-RU"/>
          </a:p>
        </p:txBody>
      </p:sp>
      <p:sp>
        <p:nvSpPr>
          <p:cNvPr id="56" name="TextBox 55"/>
          <p:cNvSpPr txBox="1"/>
          <p:nvPr/>
        </p:nvSpPr>
        <p:spPr>
          <a:xfrm>
            <a:off x="6324224" y="5698109"/>
            <a:ext cx="5747657" cy="369332"/>
          </a:xfrm>
          <a:prstGeom prst="rect">
            <a:avLst/>
          </a:prstGeom>
          <a:noFill/>
        </p:spPr>
        <p:txBody>
          <a:bodyPr wrap="square" rtlCol="0">
            <a:spAutoFit/>
          </a:bodyPr>
          <a:lstStyle/>
          <a:p>
            <a:r>
              <a:rPr lang="ru-RU" dirty="0" smtClean="0"/>
              <a:t>Сдвиг до 12 миллисекунд (1152</a:t>
            </a:r>
            <a:r>
              <a:rPr lang="en-US" dirty="0" smtClean="0"/>
              <a:t>/2</a:t>
            </a:r>
            <a:r>
              <a:rPr lang="ru-RU" dirty="0" smtClean="0"/>
              <a:t> звуковых </a:t>
            </a:r>
            <a:r>
              <a:rPr lang="ru-RU" dirty="0" err="1" smtClean="0"/>
              <a:t>сэмпла</a:t>
            </a:r>
            <a:r>
              <a:rPr lang="ru-RU" dirty="0" smtClean="0"/>
              <a:t>)</a:t>
            </a:r>
            <a:endParaRPr lang="ru-RU" dirty="0"/>
          </a:p>
        </p:txBody>
      </p:sp>
      <p:sp>
        <p:nvSpPr>
          <p:cNvPr id="57" name="TextBox 56"/>
          <p:cNvSpPr txBox="1"/>
          <p:nvPr/>
        </p:nvSpPr>
        <p:spPr>
          <a:xfrm>
            <a:off x="8310081" y="5160670"/>
            <a:ext cx="1110335"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dirty="0" smtClean="0"/>
              <a:t>0.</a:t>
            </a:r>
            <a:r>
              <a:rPr lang="ru-RU" dirty="0" smtClean="0"/>
              <a:t>024 сек</a:t>
            </a:r>
            <a:endParaRPr lang="ru-RU" dirty="0"/>
          </a:p>
        </p:txBody>
      </p:sp>
      <p:sp>
        <p:nvSpPr>
          <p:cNvPr id="58" name="TextBox 57"/>
          <p:cNvSpPr txBox="1"/>
          <p:nvPr/>
        </p:nvSpPr>
        <p:spPr>
          <a:xfrm>
            <a:off x="9418020" y="5160670"/>
            <a:ext cx="1110335"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dirty="0" smtClean="0"/>
              <a:t>0.</a:t>
            </a:r>
            <a:r>
              <a:rPr lang="ru-RU" dirty="0" smtClean="0"/>
              <a:t>024 сек</a:t>
            </a:r>
            <a:endParaRPr lang="ru-RU" dirty="0"/>
          </a:p>
        </p:txBody>
      </p:sp>
      <p:sp>
        <p:nvSpPr>
          <p:cNvPr id="59" name="TextBox 58"/>
          <p:cNvSpPr txBox="1"/>
          <p:nvPr/>
        </p:nvSpPr>
        <p:spPr>
          <a:xfrm>
            <a:off x="3878317" y="5160670"/>
            <a:ext cx="1110335"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dirty="0" smtClean="0"/>
              <a:t>0.</a:t>
            </a:r>
            <a:r>
              <a:rPr lang="ru-RU" dirty="0" smtClean="0"/>
              <a:t>024 сек</a:t>
            </a:r>
            <a:endParaRPr lang="ru-RU" dirty="0"/>
          </a:p>
        </p:txBody>
      </p:sp>
      <p:sp>
        <p:nvSpPr>
          <p:cNvPr id="60" name="TextBox 59"/>
          <p:cNvSpPr txBox="1"/>
          <p:nvPr/>
        </p:nvSpPr>
        <p:spPr>
          <a:xfrm>
            <a:off x="4986258" y="5160670"/>
            <a:ext cx="1110335"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dirty="0" smtClean="0"/>
              <a:t>0.</a:t>
            </a:r>
            <a:r>
              <a:rPr lang="ru-RU" dirty="0" smtClean="0"/>
              <a:t>024 сек</a:t>
            </a:r>
            <a:endParaRPr lang="ru-RU" dirty="0"/>
          </a:p>
        </p:txBody>
      </p:sp>
      <p:sp>
        <p:nvSpPr>
          <p:cNvPr id="61" name="TextBox 60"/>
          <p:cNvSpPr txBox="1"/>
          <p:nvPr/>
        </p:nvSpPr>
        <p:spPr>
          <a:xfrm>
            <a:off x="6094199" y="5160670"/>
            <a:ext cx="1110335"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dirty="0" smtClean="0"/>
              <a:t>0.</a:t>
            </a:r>
            <a:r>
              <a:rPr lang="ru-RU" dirty="0" smtClean="0"/>
              <a:t>024 сек</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ppt_x"/>
                                          </p:val>
                                        </p:tav>
                                        <p:tav tm="100000">
                                          <p:val>
                                            <p:strVal val="#ppt_x"/>
                                          </p:val>
                                        </p:tav>
                                      </p:tavLst>
                                    </p:anim>
                                    <p:anim calcmode="lin" valueType="num">
                                      <p:cBhvr additive="base">
                                        <p:cTn id="1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500" fill="hold"/>
                                        <p:tgtEl>
                                          <p:spTgt spid="53"/>
                                        </p:tgtEl>
                                        <p:attrNameLst>
                                          <p:attrName>ppt_x</p:attrName>
                                        </p:attrNameLst>
                                      </p:cBhvr>
                                      <p:tavLst>
                                        <p:tav tm="0">
                                          <p:val>
                                            <p:strVal val="#ppt_x"/>
                                          </p:val>
                                        </p:tav>
                                        <p:tav tm="100000">
                                          <p:val>
                                            <p:strVal val="#ppt_x"/>
                                          </p:val>
                                        </p:tav>
                                      </p:tavLst>
                                    </p:anim>
                                    <p:anim calcmode="lin" valueType="num">
                                      <p:cBhvr additive="base">
                                        <p:cTn id="24"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additive="base">
                                        <p:cTn id="29" dur="500" fill="hold"/>
                                        <p:tgtEl>
                                          <p:spTgt spid="55"/>
                                        </p:tgtEl>
                                        <p:attrNameLst>
                                          <p:attrName>ppt_x</p:attrName>
                                        </p:attrNameLst>
                                      </p:cBhvr>
                                      <p:tavLst>
                                        <p:tav tm="0">
                                          <p:val>
                                            <p:strVal val="#ppt_x"/>
                                          </p:val>
                                        </p:tav>
                                        <p:tav tm="100000">
                                          <p:val>
                                            <p:strVal val="#ppt_x"/>
                                          </p:val>
                                        </p:tav>
                                      </p:tavLst>
                                    </p:anim>
                                    <p:anim calcmode="lin" valueType="num">
                                      <p:cBhvr additive="base">
                                        <p:cTn id="3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39" grpId="0" animBg="1"/>
      <p:bldP spid="53" grpId="0" animBg="1"/>
      <p:bldP spid="5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857231"/>
            <a:ext cx="12192000" cy="952508"/>
          </a:xfrm>
        </p:spPr>
        <p:txBody>
          <a:bodyPr/>
          <a:lstStyle/>
          <a:p>
            <a:r>
              <a:rPr lang="ru-RU" dirty="0" smtClean="0"/>
              <a:t>Статистическое мультиплексирование</a:t>
            </a:r>
            <a:endParaRPr lang="ru-RU" dirty="0"/>
          </a:p>
        </p:txBody>
      </p:sp>
      <p:sp>
        <p:nvSpPr>
          <p:cNvPr id="3" name="Содержимое 2"/>
          <p:cNvSpPr>
            <a:spLocks noGrp="1"/>
          </p:cNvSpPr>
          <p:nvPr>
            <p:ph idx="1"/>
          </p:nvPr>
        </p:nvSpPr>
        <p:spPr>
          <a:xfrm>
            <a:off x="609600" y="2095490"/>
            <a:ext cx="6813706" cy="4030673"/>
          </a:xfrm>
        </p:spPr>
        <p:txBody>
          <a:bodyPr/>
          <a:lstStyle/>
          <a:p>
            <a:r>
              <a:rPr lang="ru-RU" sz="3600" dirty="0" smtClean="0"/>
              <a:t>Уплотнение программ</a:t>
            </a:r>
          </a:p>
          <a:p>
            <a:r>
              <a:rPr lang="ru-RU" sz="3600" dirty="0" smtClean="0"/>
              <a:t>Требует взаимодействия всех кодеров с мультиплексором</a:t>
            </a:r>
          </a:p>
          <a:p>
            <a:endParaRPr lang="ru-RU" sz="3600" dirty="0" smtClean="0"/>
          </a:p>
          <a:p>
            <a:r>
              <a:rPr lang="ru-RU" sz="3600" dirty="0" smtClean="0"/>
              <a:t>Работает не всегда </a:t>
            </a:r>
            <a:br>
              <a:rPr lang="ru-RU" sz="3600" dirty="0" smtClean="0"/>
            </a:br>
            <a:r>
              <a:rPr lang="ru-RU" sz="3600" dirty="0" smtClean="0"/>
              <a:t>(зависит от </a:t>
            </a:r>
            <a:r>
              <a:rPr lang="ru-RU" sz="3600" dirty="0" err="1" smtClean="0"/>
              <a:t>контента</a:t>
            </a:r>
            <a:r>
              <a:rPr lang="ru-RU" sz="3600" dirty="0" smtClean="0"/>
              <a:t>)</a:t>
            </a:r>
          </a:p>
          <a:p>
            <a:endParaRPr lang="ru-RU" sz="3600" dirty="0"/>
          </a:p>
        </p:txBody>
      </p:sp>
      <p:pic>
        <p:nvPicPr>
          <p:cNvPr id="4" name="Picture 2" descr="Statistical Multiplexing"/>
          <p:cNvPicPr>
            <a:picLocks noChangeAspect="1" noChangeArrowheads="1"/>
          </p:cNvPicPr>
          <p:nvPr/>
        </p:nvPicPr>
        <p:blipFill>
          <a:blip r:embed="rId3"/>
          <a:srcRect/>
          <a:stretch>
            <a:fillRect/>
          </a:stretch>
        </p:blipFill>
        <p:spPr bwMode="auto">
          <a:xfrm>
            <a:off x="7570191" y="3089055"/>
            <a:ext cx="3810000" cy="19526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Особенности сжатия видео</a:t>
            </a:r>
            <a:endParaRPr lang="ru-RU" dirty="0"/>
          </a:p>
        </p:txBody>
      </p:sp>
      <p:sp>
        <p:nvSpPr>
          <p:cNvPr id="3" name="Содержимое 2"/>
          <p:cNvSpPr>
            <a:spLocks noGrp="1"/>
          </p:cNvSpPr>
          <p:nvPr>
            <p:ph idx="1"/>
          </p:nvPr>
        </p:nvSpPr>
        <p:spPr/>
        <p:txBody>
          <a:bodyPr/>
          <a:lstStyle/>
          <a:p>
            <a:pPr marL="0" indent="0">
              <a:buNone/>
            </a:pPr>
            <a:r>
              <a:rPr lang="ru-RU" sz="3200" dirty="0" smtClean="0"/>
              <a:t>Разные изображения при сжатии в цифровом ТВ требуют разного потока при одинаковом визуальном качестве.</a:t>
            </a:r>
          </a:p>
          <a:p>
            <a:r>
              <a:rPr lang="ru-RU" sz="3200" dirty="0" smtClean="0"/>
              <a:t>Очень хорошо сжимаются </a:t>
            </a:r>
            <a:r>
              <a:rPr lang="ru-RU" sz="3200" dirty="0" err="1" smtClean="0"/>
              <a:t>малодинамичные</a:t>
            </a:r>
            <a:r>
              <a:rPr lang="ru-RU" sz="3200" dirty="0" smtClean="0"/>
              <a:t> сцены, </a:t>
            </a:r>
            <a:br>
              <a:rPr lang="ru-RU" sz="3200" dirty="0" smtClean="0"/>
            </a:br>
            <a:r>
              <a:rPr lang="ru-RU" sz="3200" dirty="0" smtClean="0"/>
              <a:t>сцены с малым количеством деталей.</a:t>
            </a:r>
          </a:p>
          <a:p>
            <a:r>
              <a:rPr lang="ru-RU" sz="3200" dirty="0" smtClean="0"/>
              <a:t>Очень плохо сжимаются </a:t>
            </a:r>
            <a:r>
              <a:rPr lang="ru-RU" sz="3200" dirty="0" err="1" smtClean="0"/>
              <a:t>высокодинамичные</a:t>
            </a:r>
            <a:r>
              <a:rPr lang="ru-RU" sz="3200" dirty="0" smtClean="0"/>
              <a:t> сцены, </a:t>
            </a:r>
            <a:br>
              <a:rPr lang="ru-RU" sz="3200" dirty="0" smtClean="0"/>
            </a:br>
            <a:r>
              <a:rPr lang="ru-RU" sz="3200" dirty="0" smtClean="0"/>
              <a:t>сцены с большим числом мелких контрастных деталей.</a:t>
            </a:r>
            <a:endParaRPr lang="ru-RU"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Отлично сжимающийся </a:t>
            </a:r>
            <a:r>
              <a:rPr lang="ru-RU" dirty="0" err="1" smtClean="0"/>
              <a:t>контент</a:t>
            </a:r>
            <a:endParaRPr lang="ru-RU" dirty="0"/>
          </a:p>
        </p:txBody>
      </p:sp>
      <p:sp>
        <p:nvSpPr>
          <p:cNvPr id="3" name="Содержимое 2"/>
          <p:cNvSpPr>
            <a:spLocks noGrp="1"/>
          </p:cNvSpPr>
          <p:nvPr>
            <p:ph idx="1"/>
          </p:nvPr>
        </p:nvSpPr>
        <p:spPr>
          <a:xfrm>
            <a:off x="838200" y="1825625"/>
            <a:ext cx="6103374" cy="2340976"/>
          </a:xfrm>
        </p:spPr>
        <p:txBody>
          <a:bodyPr>
            <a:normAutofit fontScale="70000" lnSpcReduction="20000"/>
          </a:bodyPr>
          <a:lstStyle/>
          <a:p>
            <a:pPr>
              <a:buNone/>
            </a:pPr>
            <a:r>
              <a:rPr lang="ru-RU" dirty="0" smtClean="0"/>
              <a:t>«Голливудский фильм»</a:t>
            </a:r>
          </a:p>
          <a:p>
            <a:r>
              <a:rPr lang="ru-RU" dirty="0" smtClean="0"/>
              <a:t>Задний план размыт</a:t>
            </a:r>
          </a:p>
          <a:p>
            <a:r>
              <a:rPr lang="ru-RU" dirty="0" smtClean="0"/>
              <a:t>Камера следует за героем</a:t>
            </a:r>
            <a:br>
              <a:rPr lang="ru-RU" dirty="0" smtClean="0"/>
            </a:br>
            <a:r>
              <a:rPr lang="ru-RU" dirty="0" smtClean="0"/>
              <a:t>(детализированный объект мало движется относительно экрана)</a:t>
            </a:r>
          </a:p>
        </p:txBody>
      </p:sp>
      <p:pic>
        <p:nvPicPr>
          <p:cNvPr id="166914" name="Picture 2" descr="Кадр из фильма «Титаник»"/>
          <p:cNvPicPr>
            <a:picLocks noChangeAspect="1" noChangeArrowheads="1"/>
          </p:cNvPicPr>
          <p:nvPr/>
        </p:nvPicPr>
        <p:blipFill>
          <a:blip r:embed="rId3" cstate="print"/>
          <a:stretch>
            <a:fillRect/>
          </a:stretch>
        </p:blipFill>
        <p:spPr bwMode="auto">
          <a:xfrm>
            <a:off x="7787067" y="2474332"/>
            <a:ext cx="3599574" cy="1998569"/>
          </a:xfrm>
          <a:prstGeom prst="rect">
            <a:avLst/>
          </a:prstGeom>
          <a:noFill/>
        </p:spPr>
      </p:pic>
      <p:pic>
        <p:nvPicPr>
          <p:cNvPr id="166916" name="Picture 4" descr="Кадр из фильма «Титаник»"/>
          <p:cNvPicPr>
            <a:picLocks noChangeAspect="1" noChangeArrowheads="1"/>
          </p:cNvPicPr>
          <p:nvPr/>
        </p:nvPicPr>
        <p:blipFill>
          <a:blip r:embed="rId4" cstate="print"/>
          <a:stretch>
            <a:fillRect/>
          </a:stretch>
        </p:blipFill>
        <p:spPr bwMode="auto">
          <a:xfrm>
            <a:off x="4423353" y="4137750"/>
            <a:ext cx="3220671" cy="2026275"/>
          </a:xfrm>
          <a:prstGeom prst="rect">
            <a:avLst/>
          </a:prstGeom>
          <a:noFill/>
        </p:spPr>
      </p:pic>
      <p:pic>
        <p:nvPicPr>
          <p:cNvPr id="10" name="Picture 11"/>
          <p:cNvPicPr>
            <a:picLocks noChangeAspect="1" noChangeArrowheads="1"/>
          </p:cNvPicPr>
          <p:nvPr/>
        </p:nvPicPr>
        <p:blipFill>
          <a:blip r:embed="rId5" cstate="print"/>
          <a:stretch>
            <a:fillRect/>
          </a:stretch>
        </p:blipFill>
        <p:spPr bwMode="auto">
          <a:xfrm>
            <a:off x="1200497" y="4132396"/>
            <a:ext cx="3024235" cy="2016156"/>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Отлично сжимающийся </a:t>
            </a:r>
            <a:r>
              <a:rPr lang="ru-RU" dirty="0" err="1" smtClean="0"/>
              <a:t>контент</a:t>
            </a:r>
            <a:endParaRPr lang="ru-RU" dirty="0"/>
          </a:p>
        </p:txBody>
      </p:sp>
      <p:sp>
        <p:nvSpPr>
          <p:cNvPr id="3" name="Содержимое 2"/>
          <p:cNvSpPr>
            <a:spLocks noGrp="1"/>
          </p:cNvSpPr>
          <p:nvPr>
            <p:ph idx="1"/>
          </p:nvPr>
        </p:nvSpPr>
        <p:spPr>
          <a:xfrm>
            <a:off x="609600" y="2095490"/>
            <a:ext cx="6372272" cy="2048589"/>
          </a:xfrm>
        </p:spPr>
        <p:txBody>
          <a:bodyPr/>
          <a:lstStyle/>
          <a:p>
            <a:pPr>
              <a:buNone/>
            </a:pPr>
            <a:r>
              <a:rPr lang="ru-RU" sz="3200" dirty="0" smtClean="0"/>
              <a:t>«Говорящая голова»</a:t>
            </a:r>
          </a:p>
          <a:p>
            <a:r>
              <a:rPr lang="ru-RU" sz="3200" dirty="0" smtClean="0"/>
              <a:t>Камера не движется</a:t>
            </a:r>
          </a:p>
          <a:p>
            <a:r>
              <a:rPr lang="ru-RU" sz="3200" dirty="0" smtClean="0"/>
              <a:t>Диктор движется очень мало</a:t>
            </a:r>
          </a:p>
        </p:txBody>
      </p:sp>
      <p:pic>
        <p:nvPicPr>
          <p:cNvPr id="165898" name="Picture 10"/>
          <p:cNvPicPr>
            <a:picLocks noChangeAspect="1" noChangeArrowheads="1"/>
          </p:cNvPicPr>
          <p:nvPr/>
        </p:nvPicPr>
        <p:blipFill>
          <a:blip r:embed="rId3" cstate="print"/>
          <a:stretch>
            <a:fillRect/>
          </a:stretch>
        </p:blipFill>
        <p:spPr bwMode="auto">
          <a:xfrm>
            <a:off x="8456349" y="2085037"/>
            <a:ext cx="2840505" cy="2041025"/>
          </a:xfrm>
          <a:prstGeom prst="rect">
            <a:avLst/>
          </a:prstGeom>
          <a:noFill/>
          <a:ln w="9525">
            <a:noFill/>
            <a:miter lim="800000"/>
            <a:headEnd/>
            <a:tailEnd/>
          </a:ln>
        </p:spPr>
      </p:pic>
      <p:pic>
        <p:nvPicPr>
          <p:cNvPr id="165900" name="Picture 12"/>
          <p:cNvPicPr>
            <a:picLocks noChangeAspect="1" noChangeArrowheads="1"/>
          </p:cNvPicPr>
          <p:nvPr/>
        </p:nvPicPr>
        <p:blipFill>
          <a:blip r:embed="rId4" cstate="print"/>
          <a:stretch>
            <a:fillRect/>
          </a:stretch>
        </p:blipFill>
        <p:spPr bwMode="auto">
          <a:xfrm>
            <a:off x="5170961" y="4104189"/>
            <a:ext cx="3004586" cy="200305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Плохо сжимающийся </a:t>
            </a:r>
            <a:r>
              <a:rPr lang="ru-RU" dirty="0" err="1" smtClean="0"/>
              <a:t>контент</a:t>
            </a:r>
            <a:endParaRPr lang="ru-RU" dirty="0"/>
          </a:p>
        </p:txBody>
      </p:sp>
      <p:sp>
        <p:nvSpPr>
          <p:cNvPr id="3" name="Содержимое 2"/>
          <p:cNvSpPr>
            <a:spLocks noGrp="1"/>
          </p:cNvSpPr>
          <p:nvPr>
            <p:ph idx="1"/>
          </p:nvPr>
        </p:nvSpPr>
        <p:spPr>
          <a:xfrm>
            <a:off x="838199" y="1825625"/>
            <a:ext cx="5963495" cy="4351338"/>
          </a:xfrm>
        </p:spPr>
        <p:txBody>
          <a:bodyPr/>
          <a:lstStyle/>
          <a:p>
            <a:pPr>
              <a:buNone/>
            </a:pPr>
            <a:r>
              <a:rPr lang="ru-RU" sz="2800" dirty="0" smtClean="0"/>
              <a:t>«Футбол»</a:t>
            </a:r>
          </a:p>
          <a:p>
            <a:r>
              <a:rPr lang="ru-RU" sz="2800" dirty="0" smtClean="0"/>
              <a:t>На трибунах очень много мелких контрастных цветных деталей, </a:t>
            </a:r>
            <a:br>
              <a:rPr lang="ru-RU" sz="2800" dirty="0" smtClean="0"/>
            </a:br>
            <a:r>
              <a:rPr lang="ru-RU" sz="2800" dirty="0" smtClean="0"/>
              <a:t>но они зрителю не интересны.</a:t>
            </a:r>
          </a:p>
          <a:p>
            <a:r>
              <a:rPr lang="ru-RU" sz="2800" dirty="0" smtClean="0"/>
              <a:t>Поле малоконтрастное, </a:t>
            </a:r>
            <a:br>
              <a:rPr lang="ru-RU" sz="2800" dirty="0" smtClean="0"/>
            </a:br>
            <a:r>
              <a:rPr lang="ru-RU" sz="2800" dirty="0" smtClean="0"/>
              <a:t>но на него все смотрят.</a:t>
            </a:r>
          </a:p>
          <a:p>
            <a:r>
              <a:rPr lang="ru-RU" sz="2800" dirty="0" smtClean="0"/>
              <a:t>При сжатии первым начинает портиться трава на поле, что субъективно очень заметно.</a:t>
            </a:r>
            <a:endParaRPr lang="ru-RU" sz="2800" dirty="0"/>
          </a:p>
        </p:txBody>
      </p:sp>
      <p:pic>
        <p:nvPicPr>
          <p:cNvPr id="167943" name="Picture 7"/>
          <p:cNvPicPr>
            <a:picLocks noChangeAspect="1" noChangeArrowheads="1"/>
          </p:cNvPicPr>
          <p:nvPr/>
        </p:nvPicPr>
        <p:blipFill>
          <a:blip r:embed="rId3" cstate="print"/>
          <a:stretch>
            <a:fillRect/>
          </a:stretch>
        </p:blipFill>
        <p:spPr bwMode="auto">
          <a:xfrm>
            <a:off x="6711144" y="2246498"/>
            <a:ext cx="5168073" cy="344710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Плохо сжимающийся </a:t>
            </a:r>
            <a:r>
              <a:rPr lang="ru-RU" dirty="0" err="1" smtClean="0"/>
              <a:t>контент</a:t>
            </a:r>
            <a:endParaRPr lang="ru-RU" dirty="0"/>
          </a:p>
        </p:txBody>
      </p:sp>
      <p:sp>
        <p:nvSpPr>
          <p:cNvPr id="3" name="Содержимое 2"/>
          <p:cNvSpPr>
            <a:spLocks noGrp="1"/>
          </p:cNvSpPr>
          <p:nvPr>
            <p:ph idx="1"/>
          </p:nvPr>
        </p:nvSpPr>
        <p:spPr/>
        <p:txBody>
          <a:bodyPr/>
          <a:lstStyle/>
          <a:p>
            <a:pPr>
              <a:buNone/>
            </a:pPr>
            <a:r>
              <a:rPr lang="ru-RU" sz="3200" dirty="0" smtClean="0"/>
              <a:t>«Реклама»</a:t>
            </a:r>
          </a:p>
          <a:p>
            <a:r>
              <a:rPr lang="ru-RU" sz="3200" dirty="0" smtClean="0"/>
              <a:t>Чтобы привлечь внимание зрителя рекламные ролики должны быть красивыми, яркими, динамичными.</a:t>
            </a:r>
          </a:p>
          <a:p>
            <a:r>
              <a:rPr lang="ru-RU" sz="3200" dirty="0" smtClean="0"/>
              <a:t>Это значит, что они должны содержать </a:t>
            </a:r>
            <a:r>
              <a:rPr lang="ru-RU" sz="3200" dirty="0" err="1" smtClean="0"/>
              <a:t>высокодинамичные</a:t>
            </a:r>
            <a:r>
              <a:rPr lang="ru-RU" sz="3200" dirty="0" smtClean="0"/>
              <a:t> сцены и высококонтрастные изображения, то есть должны плохо сжиматься.</a:t>
            </a:r>
          </a:p>
          <a:p>
            <a:endParaRPr lang="ru-RU"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Плохо сжимающийся </a:t>
            </a:r>
            <a:r>
              <a:rPr lang="ru-RU" dirty="0" err="1" smtClean="0"/>
              <a:t>контент</a:t>
            </a:r>
            <a:endParaRPr lang="ru-RU" dirty="0"/>
          </a:p>
        </p:txBody>
      </p:sp>
      <p:sp>
        <p:nvSpPr>
          <p:cNvPr id="3" name="Содержимое 2"/>
          <p:cNvSpPr>
            <a:spLocks noGrp="1"/>
          </p:cNvSpPr>
          <p:nvPr>
            <p:ph idx="1"/>
          </p:nvPr>
        </p:nvSpPr>
        <p:spPr/>
        <p:txBody>
          <a:bodyPr>
            <a:normAutofit fontScale="62500" lnSpcReduction="20000"/>
          </a:bodyPr>
          <a:lstStyle/>
          <a:p>
            <a:pPr>
              <a:buNone/>
            </a:pPr>
            <a:r>
              <a:rPr lang="ru-RU" dirty="0" smtClean="0"/>
              <a:t>«Бегущая строка»</a:t>
            </a:r>
          </a:p>
          <a:p>
            <a:r>
              <a:rPr lang="ru-RU" dirty="0" smtClean="0"/>
              <a:t>Бегущая строка на непрозрачном фоне закрывает часть </a:t>
            </a:r>
            <a:r>
              <a:rPr lang="ru-RU" dirty="0" err="1" smtClean="0"/>
              <a:t>контента</a:t>
            </a:r>
            <a:r>
              <a:rPr lang="ru-RU" dirty="0" smtClean="0"/>
              <a:t> (фильма) и откровенно мешает смотреть </a:t>
            </a:r>
            <a:r>
              <a:rPr lang="ru-RU" dirty="0" err="1" smtClean="0"/>
              <a:t>контент</a:t>
            </a:r>
            <a:r>
              <a:rPr lang="ru-RU" dirty="0" smtClean="0"/>
              <a:t>.</a:t>
            </a:r>
          </a:p>
          <a:p>
            <a:r>
              <a:rPr lang="ru-RU" dirty="0" smtClean="0"/>
              <a:t>Бегущая строка на полупрозрачном фоне очень сильно повышает детальность сцены и сильно ухудшает сжатие.</a:t>
            </a:r>
          </a:p>
          <a:p>
            <a:r>
              <a:rPr lang="ru-RU" dirty="0" smtClean="0"/>
              <a:t>Бегущая строка с мелкими буквами сильно повышает детальность сцены и ухудшает сжатие.</a:t>
            </a:r>
          </a:p>
          <a:p>
            <a:endParaRPr lang="ru-RU" dirty="0" smtClean="0"/>
          </a:p>
          <a:p>
            <a:pPr>
              <a:buNone/>
            </a:pPr>
            <a:r>
              <a:rPr lang="ru-RU" dirty="0" smtClean="0"/>
              <a:t>	Рекомендуется не использовать бегущую строку в цифровом ТВ, заменив ее статическим показом отдельных объявлений.</a:t>
            </a:r>
          </a:p>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Замена </a:t>
            </a:r>
            <a:r>
              <a:rPr lang="ru-RU" dirty="0" err="1" smtClean="0"/>
              <a:t>контента</a:t>
            </a:r>
            <a:endParaRPr lang="ru-RU" dirty="0"/>
          </a:p>
        </p:txBody>
      </p:sp>
      <p:sp>
        <p:nvSpPr>
          <p:cNvPr id="3" name="Содержимое 2"/>
          <p:cNvSpPr>
            <a:spLocks noGrp="1"/>
          </p:cNvSpPr>
          <p:nvPr>
            <p:ph idx="1"/>
          </p:nvPr>
        </p:nvSpPr>
        <p:spPr/>
        <p:txBody>
          <a:bodyPr/>
          <a:lstStyle/>
          <a:p>
            <a:r>
              <a:rPr lang="ru-RU" sz="3600" dirty="0" smtClean="0"/>
              <a:t>Телекомпания вставляет «заполнитель рекламного блока», который хорошо сжимается и занимает мало места в мультиплексе</a:t>
            </a:r>
          </a:p>
          <a:p>
            <a:r>
              <a:rPr lang="ru-RU" sz="3600" dirty="0" smtClean="0"/>
              <a:t>Рекламное </a:t>
            </a:r>
            <a:r>
              <a:rPr lang="ru-RU" sz="3600" dirty="0" err="1" smtClean="0"/>
              <a:t>агенство</a:t>
            </a:r>
            <a:r>
              <a:rPr lang="ru-RU" sz="3600" dirty="0" smtClean="0"/>
              <a:t> вставляет «красивую» рекламу, которая плохо сжимается и требует много места</a:t>
            </a:r>
          </a:p>
          <a:p>
            <a:pPr>
              <a:buNone/>
            </a:pPr>
            <a:r>
              <a:rPr lang="ru-RU" sz="3600" dirty="0" smtClean="0">
                <a:solidFill>
                  <a:srgbClr val="FF0000"/>
                </a:solidFill>
              </a:rPr>
              <a:t>		нужно положить «много», а места «мало»</a:t>
            </a:r>
            <a:endParaRPr lang="ru-RU" sz="3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Сплайсинг</a:t>
            </a:r>
            <a:r>
              <a:rPr lang="ru-RU" dirty="0" smtClean="0"/>
              <a:t> в </a:t>
            </a:r>
            <a:r>
              <a:rPr lang="ru-RU" dirty="0" err="1" smtClean="0"/>
              <a:t>статмультиплексе</a:t>
            </a:r>
            <a:endParaRPr lang="ru-RU" dirty="0"/>
          </a:p>
        </p:txBody>
      </p:sp>
      <p:sp>
        <p:nvSpPr>
          <p:cNvPr id="3" name="Объект 2"/>
          <p:cNvSpPr>
            <a:spLocks noGrp="1"/>
          </p:cNvSpPr>
          <p:nvPr>
            <p:ph idx="1"/>
          </p:nvPr>
        </p:nvSpPr>
        <p:spPr/>
        <p:txBody>
          <a:bodyPr/>
          <a:lstStyle/>
          <a:p>
            <a:r>
              <a:rPr lang="ru-RU" sz="2800" dirty="0" smtClean="0"/>
              <a:t>Пусть на вход (со спутника) приходит мультиплекс в котором:</a:t>
            </a:r>
          </a:p>
          <a:p>
            <a:pPr lvl="1"/>
            <a:r>
              <a:rPr lang="ru-RU" sz="2400" dirty="0" smtClean="0"/>
              <a:t>всего 10 каналов (</a:t>
            </a:r>
            <a:r>
              <a:rPr lang="ru-RU" sz="2400" dirty="0" err="1" smtClean="0"/>
              <a:t>видеопотоков</a:t>
            </a:r>
            <a:r>
              <a:rPr lang="ru-RU" sz="2400" dirty="0" smtClean="0"/>
              <a:t>);</a:t>
            </a:r>
          </a:p>
          <a:p>
            <a:pPr lvl="1"/>
            <a:r>
              <a:rPr lang="ru-RU" sz="2400" dirty="0" smtClean="0"/>
              <a:t>каждый </a:t>
            </a:r>
            <a:r>
              <a:rPr lang="ru-RU" sz="2400" dirty="0" err="1" smtClean="0"/>
              <a:t>видеопотоков</a:t>
            </a:r>
            <a:r>
              <a:rPr lang="ru-RU" sz="2400" dirty="0" smtClean="0"/>
              <a:t> ограничен – от 0,5 до 2,5 мегабит;</a:t>
            </a:r>
          </a:p>
          <a:p>
            <a:pPr lvl="1"/>
            <a:r>
              <a:rPr lang="ru-RU" sz="2400" dirty="0" smtClean="0"/>
              <a:t>суммарный поток для всех </a:t>
            </a:r>
            <a:r>
              <a:rPr lang="ru-RU" sz="2400" dirty="0" err="1" smtClean="0"/>
              <a:t>видеопотоков</a:t>
            </a:r>
            <a:r>
              <a:rPr lang="ru-RU" sz="2400" dirty="0" smtClean="0"/>
              <a:t> всегда равен 15 мегабит;</a:t>
            </a:r>
          </a:p>
          <a:p>
            <a:pPr lvl="1"/>
            <a:r>
              <a:rPr lang="ru-RU" sz="2400" dirty="0" smtClean="0"/>
              <a:t>запас в мультиплексе (</a:t>
            </a:r>
            <a:r>
              <a:rPr lang="en-US" sz="2400" dirty="0" smtClean="0"/>
              <a:t>NULL-</a:t>
            </a:r>
            <a:r>
              <a:rPr lang="ru-RU" sz="2400" dirty="0" smtClean="0"/>
              <a:t>пакеты) равен 0,5 мегабит.</a:t>
            </a:r>
          </a:p>
          <a:p>
            <a:endParaRPr lang="ru-RU" sz="2800" dirty="0" smtClean="0"/>
          </a:p>
          <a:p>
            <a:r>
              <a:rPr lang="ru-RU" sz="2800" dirty="0" smtClean="0"/>
              <a:t>Задача – врезать рекламу во все каналы мультиплекса </a:t>
            </a:r>
            <a:r>
              <a:rPr lang="en-US" sz="2800" dirty="0" smtClean="0"/>
              <a:t/>
            </a:r>
            <a:br>
              <a:rPr lang="en-US" sz="2800" dirty="0" smtClean="0"/>
            </a:br>
            <a:r>
              <a:rPr lang="ru-RU" sz="2800" dirty="0" smtClean="0"/>
              <a:t>(или в несколько каналов, причем чем больше, тем лучше).</a:t>
            </a:r>
            <a:endParaRPr lang="ru-RU" sz="2800" dirty="0"/>
          </a:p>
          <a:p>
            <a:endParaRPr lang="ru-RU" sz="2800" dirty="0"/>
          </a:p>
        </p:txBody>
      </p:sp>
    </p:spTree>
    <p:extLst>
      <p:ext uri="{BB962C8B-B14F-4D97-AF65-F5344CB8AC3E}">
        <p14:creationId xmlns:p14="http://schemas.microsoft.com/office/powerpoint/2010/main" xmlns="" val="3357195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Врезка БЕЗ перекодирования</a:t>
            </a:r>
            <a:endParaRPr lang="ru-RU" dirty="0"/>
          </a:p>
        </p:txBody>
      </p:sp>
      <p:sp>
        <p:nvSpPr>
          <p:cNvPr id="5" name="Текст 4"/>
          <p:cNvSpPr>
            <a:spLocks noGrp="1"/>
          </p:cNvSpPr>
          <p:nvPr>
            <p:ph type="body" idx="1"/>
          </p:nvPr>
        </p:nvSpPr>
        <p:spPr/>
        <p:txBody>
          <a:bodyPr/>
          <a:lstStyle/>
          <a:p>
            <a:r>
              <a:rPr lang="ru-RU" dirty="0" smtClean="0"/>
              <a:t>Форвард </a:t>
            </a:r>
            <a:r>
              <a:rPr lang="ru-RU" dirty="0" err="1" smtClean="0"/>
              <a:t>Сплайсер</a:t>
            </a:r>
            <a:endParaRPr lang="ru-RU" dirty="0"/>
          </a:p>
        </p:txBody>
      </p:sp>
      <p:pic>
        <p:nvPicPr>
          <p:cNvPr id="6" name="Рисунок 5" descr="krugl_706.png"/>
          <p:cNvPicPr>
            <a:picLocks noChangeAspect="1"/>
          </p:cNvPicPr>
          <p:nvPr/>
        </p:nvPicPr>
        <p:blipFill>
          <a:blip r:embed="rId2" cstate="print"/>
          <a:stretch>
            <a:fillRect/>
          </a:stretch>
        </p:blipFill>
        <p:spPr>
          <a:xfrm>
            <a:off x="7809052" y="1536674"/>
            <a:ext cx="2127728" cy="212772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Сплайсинг</a:t>
            </a:r>
            <a:r>
              <a:rPr lang="ru-RU" dirty="0" smtClean="0"/>
              <a:t> в </a:t>
            </a:r>
            <a:r>
              <a:rPr lang="ru-RU" dirty="0" err="1" smtClean="0"/>
              <a:t>статмультиплексе</a:t>
            </a:r>
            <a:endParaRPr lang="ru-RU" dirty="0"/>
          </a:p>
        </p:txBody>
      </p:sp>
      <p:pic>
        <p:nvPicPr>
          <p:cNvPr id="19458" name="Picture 2"/>
          <p:cNvPicPr>
            <a:picLocks noChangeArrowheads="1"/>
          </p:cNvPicPr>
          <p:nvPr/>
        </p:nvPicPr>
        <p:blipFill>
          <a:blip r:embed="rId3"/>
          <a:srcRect/>
          <a:stretch>
            <a:fillRect/>
          </a:stretch>
        </p:blipFill>
        <p:spPr bwMode="auto">
          <a:xfrm>
            <a:off x="576000" y="2052000"/>
            <a:ext cx="10980000" cy="4032000"/>
          </a:xfrm>
          <a:prstGeom prst="rect">
            <a:avLst/>
          </a:prstGeom>
          <a:noFill/>
          <a:ln w="9525">
            <a:noFill/>
            <a:miter lim="800000"/>
            <a:headEnd/>
            <a:tailEnd/>
          </a:ln>
        </p:spPr>
      </p:pic>
    </p:spTree>
    <p:extLst>
      <p:ext uri="{BB962C8B-B14F-4D97-AF65-F5344CB8AC3E}">
        <p14:creationId xmlns:p14="http://schemas.microsoft.com/office/powerpoint/2010/main" xmlns="" val="1265423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Пример врезки в </a:t>
            </a:r>
            <a:r>
              <a:rPr lang="en-US" dirty="0" smtClean="0"/>
              <a:t>Ch</a:t>
            </a:r>
            <a:r>
              <a:rPr lang="ru-RU" dirty="0" smtClean="0"/>
              <a:t>8</a:t>
            </a:r>
            <a:endParaRPr lang="ru-RU" dirty="0"/>
          </a:p>
        </p:txBody>
      </p:sp>
      <p:pic>
        <p:nvPicPr>
          <p:cNvPr id="17409" name="Picture 1"/>
          <p:cNvPicPr>
            <a:picLocks noChangeArrowheads="1"/>
          </p:cNvPicPr>
          <p:nvPr/>
        </p:nvPicPr>
        <p:blipFill>
          <a:blip r:embed="rId3"/>
          <a:srcRect/>
          <a:stretch>
            <a:fillRect/>
          </a:stretch>
        </p:blipFill>
        <p:spPr bwMode="auto">
          <a:xfrm>
            <a:off x="576568" y="2052000"/>
            <a:ext cx="10980000" cy="4032000"/>
          </a:xfrm>
          <a:prstGeom prst="rect">
            <a:avLst/>
          </a:prstGeom>
          <a:noFill/>
          <a:ln w="9525">
            <a:noFill/>
            <a:miter lim="800000"/>
            <a:headEnd/>
            <a:tailEnd/>
          </a:ln>
        </p:spPr>
      </p:pic>
    </p:spTree>
    <p:extLst>
      <p:ext uri="{BB962C8B-B14F-4D97-AF65-F5344CB8AC3E}">
        <p14:creationId xmlns:p14="http://schemas.microsoft.com/office/powerpoint/2010/main" xmlns="" val="1265423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rrowheads="1"/>
          </p:cNvPicPr>
          <p:nvPr/>
        </p:nvPicPr>
        <p:blipFill>
          <a:blip r:embed="rId3"/>
          <a:srcRect l="26286" t="17290" r="24579" b="67512"/>
          <a:stretch>
            <a:fillRect/>
          </a:stretch>
        </p:blipFill>
        <p:spPr bwMode="auto">
          <a:xfrm>
            <a:off x="3462665" y="2749147"/>
            <a:ext cx="5394291" cy="612712"/>
          </a:xfrm>
          <a:prstGeom prst="rect">
            <a:avLst/>
          </a:prstGeom>
          <a:noFill/>
          <a:ln w="9525">
            <a:noFill/>
            <a:miter lim="800000"/>
            <a:headEnd/>
            <a:tailEnd/>
          </a:ln>
          <a:effectLst/>
        </p:spPr>
      </p:pic>
      <p:sp>
        <p:nvSpPr>
          <p:cNvPr id="2" name="Заголовок 1"/>
          <p:cNvSpPr>
            <a:spLocks noGrp="1"/>
          </p:cNvSpPr>
          <p:nvPr>
            <p:ph type="title"/>
          </p:nvPr>
        </p:nvSpPr>
        <p:spPr/>
        <p:txBody>
          <a:bodyPr/>
          <a:lstStyle/>
          <a:p>
            <a:r>
              <a:rPr lang="ru-RU" dirty="0" smtClean="0"/>
              <a:t>Пример врезки в </a:t>
            </a:r>
            <a:r>
              <a:rPr lang="en-US" dirty="0" smtClean="0"/>
              <a:t>Ch</a:t>
            </a:r>
            <a:r>
              <a:rPr lang="ru-RU" dirty="0" smtClean="0"/>
              <a:t>8</a:t>
            </a:r>
            <a:endParaRPr lang="ru-RU" dirty="0"/>
          </a:p>
        </p:txBody>
      </p:sp>
      <p:sp>
        <p:nvSpPr>
          <p:cNvPr id="5" name="Содержимое 4"/>
          <p:cNvSpPr>
            <a:spLocks noGrp="1"/>
          </p:cNvSpPr>
          <p:nvPr>
            <p:ph idx="1"/>
          </p:nvPr>
        </p:nvSpPr>
        <p:spPr>
          <a:xfrm>
            <a:off x="3490456" y="3342967"/>
            <a:ext cx="5466732" cy="393291"/>
          </a:xfrm>
        </p:spPr>
        <p:txBody>
          <a:bodyPr>
            <a:normAutofit/>
          </a:bodyPr>
          <a:lstStyle/>
          <a:p>
            <a:pPr defTabSz="158400">
              <a:buNone/>
            </a:pPr>
            <a:r>
              <a:rPr lang="ru-RU" sz="1600" dirty="0" smtClean="0"/>
              <a:t>1,41	0,52	0,85	1,48	</a:t>
            </a:r>
            <a:r>
              <a:rPr lang="ru-RU" sz="1600" b="1" u="sng" dirty="0" smtClean="0"/>
              <a:t>0,50</a:t>
            </a:r>
            <a:r>
              <a:rPr lang="ru-RU" sz="1600" dirty="0" smtClean="0"/>
              <a:t>	1,61	1,07	1,10	1,13	1,55	</a:t>
            </a:r>
            <a:r>
              <a:rPr lang="ru-RU" sz="1600" b="1" u="sng" dirty="0" smtClean="0"/>
              <a:t>1,78</a:t>
            </a:r>
          </a:p>
        </p:txBody>
      </p:sp>
      <p:sp>
        <p:nvSpPr>
          <p:cNvPr id="7" name="Прямоугольник 6"/>
          <p:cNvSpPr/>
          <p:nvPr/>
        </p:nvSpPr>
        <p:spPr>
          <a:xfrm>
            <a:off x="3681487" y="4198064"/>
            <a:ext cx="5315029" cy="1200329"/>
          </a:xfrm>
          <a:prstGeom prst="rect">
            <a:avLst/>
          </a:prstGeom>
        </p:spPr>
        <p:txBody>
          <a:bodyPr wrap="square">
            <a:spAutoFit/>
          </a:bodyPr>
          <a:lstStyle/>
          <a:p>
            <a:r>
              <a:rPr lang="ru-RU" sz="2400" dirty="0" smtClean="0"/>
              <a:t>Размеры места под рекламу (пример):</a:t>
            </a:r>
            <a:br>
              <a:rPr lang="ru-RU" sz="2400" dirty="0" smtClean="0"/>
            </a:br>
            <a:r>
              <a:rPr lang="ru-RU" sz="2400" dirty="0" smtClean="0"/>
              <a:t>	минимальный – 0,5 мегабит</a:t>
            </a:r>
            <a:br>
              <a:rPr lang="ru-RU" sz="2400" dirty="0" smtClean="0"/>
            </a:br>
            <a:r>
              <a:rPr lang="ru-RU" sz="2400" dirty="0" smtClean="0"/>
              <a:t>	максимальный – 1,78 мегабит</a:t>
            </a:r>
            <a:endParaRPr lang="ru-RU" sz="2400" dirty="0"/>
          </a:p>
        </p:txBody>
      </p:sp>
    </p:spTree>
    <p:extLst>
      <p:ext uri="{BB962C8B-B14F-4D97-AF65-F5344CB8AC3E}">
        <p14:creationId xmlns:p14="http://schemas.microsoft.com/office/powerpoint/2010/main" xmlns="" val="1265423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Вставка файла</a:t>
            </a:r>
            <a:endParaRPr lang="ru-RU" dirty="0"/>
          </a:p>
        </p:txBody>
      </p:sp>
      <p:sp>
        <p:nvSpPr>
          <p:cNvPr id="3" name="Содержимое 2"/>
          <p:cNvSpPr>
            <a:spLocks noGrp="1"/>
          </p:cNvSpPr>
          <p:nvPr>
            <p:ph idx="1"/>
          </p:nvPr>
        </p:nvSpPr>
        <p:spPr/>
        <p:txBody>
          <a:bodyPr/>
          <a:lstStyle/>
          <a:p>
            <a:pPr>
              <a:buNone/>
            </a:pPr>
            <a:r>
              <a:rPr lang="ru-RU" sz="2800" dirty="0" smtClean="0"/>
              <a:t>	Форма места для врезки заранее не известна, поэтому заранее закодировать файл под текущий рекламный блок невозможно!</a:t>
            </a:r>
          </a:p>
          <a:p>
            <a:pPr>
              <a:buNone/>
            </a:pPr>
            <a:r>
              <a:rPr lang="ru-RU" sz="2800" dirty="0" smtClean="0"/>
              <a:t>	Можно закодировать файл либо в </a:t>
            </a:r>
            <a:r>
              <a:rPr lang="en-US" sz="2800" dirty="0" smtClean="0"/>
              <a:t>CBR</a:t>
            </a:r>
            <a:r>
              <a:rPr lang="ru-RU" sz="2800" dirty="0" smtClean="0"/>
              <a:t> (</a:t>
            </a:r>
            <a:r>
              <a:rPr lang="en-US" sz="2800" dirty="0" smtClean="0"/>
              <a:t>constant bit rate) </a:t>
            </a:r>
            <a:r>
              <a:rPr lang="ru-RU" sz="2800" dirty="0" smtClean="0"/>
              <a:t>2</a:t>
            </a:r>
            <a:r>
              <a:rPr lang="en-US" sz="2800" dirty="0" smtClean="0"/>
              <a:t>.</a:t>
            </a:r>
            <a:r>
              <a:rPr lang="ru-RU" sz="2800" dirty="0" smtClean="0"/>
              <a:t>5</a:t>
            </a:r>
            <a:r>
              <a:rPr lang="en-US" sz="2800" dirty="0" smtClean="0"/>
              <a:t>:</a:t>
            </a:r>
            <a:endParaRPr lang="en-US" sz="2800" dirty="0" smtClean="0"/>
          </a:p>
          <a:p>
            <a:pPr>
              <a:buNone/>
            </a:pPr>
            <a:endParaRPr lang="ru-RU" sz="2800" dirty="0" smtClean="0"/>
          </a:p>
          <a:p>
            <a:pPr>
              <a:buNone/>
            </a:pPr>
            <a:endParaRPr lang="en-US" sz="2800" dirty="0" smtClean="0"/>
          </a:p>
          <a:p>
            <a:pPr>
              <a:buNone/>
            </a:pPr>
            <a:r>
              <a:rPr lang="ru-RU" sz="2800" dirty="0" smtClean="0"/>
              <a:t>	либо в </a:t>
            </a:r>
            <a:r>
              <a:rPr lang="en-US" sz="2800" dirty="0" smtClean="0"/>
              <a:t>VBR</a:t>
            </a:r>
            <a:r>
              <a:rPr lang="ru-RU" sz="2800" dirty="0" smtClean="0"/>
              <a:t> (</a:t>
            </a:r>
            <a:r>
              <a:rPr lang="en-US" sz="2800" dirty="0" smtClean="0"/>
              <a:t>variable bit rate</a:t>
            </a:r>
            <a:r>
              <a:rPr lang="ru-RU" sz="2800" dirty="0" smtClean="0"/>
              <a:t>)</a:t>
            </a:r>
            <a:r>
              <a:rPr lang="en-US" sz="2800" dirty="0" smtClean="0"/>
              <a:t> </a:t>
            </a:r>
            <a:r>
              <a:rPr lang="ru-RU" sz="2800" dirty="0" smtClean="0"/>
              <a:t>2</a:t>
            </a:r>
            <a:r>
              <a:rPr lang="en-US" sz="2800" dirty="0" smtClean="0"/>
              <a:t>.</a:t>
            </a:r>
            <a:r>
              <a:rPr lang="ru-RU" sz="2800" dirty="0" smtClean="0"/>
              <a:t>5 </a:t>
            </a:r>
            <a:r>
              <a:rPr lang="ru-RU" sz="2800" dirty="0" smtClean="0"/>
              <a:t>– тогда кодер сам выберет наиболее эффективную форму для этого файла:</a:t>
            </a:r>
          </a:p>
        </p:txBody>
      </p:sp>
      <p:pic>
        <p:nvPicPr>
          <p:cNvPr id="2052" name="Picture 4"/>
          <p:cNvPicPr>
            <a:picLocks noChangeAspect="1" noChangeArrowheads="1"/>
          </p:cNvPicPr>
          <p:nvPr/>
        </p:nvPicPr>
        <p:blipFill>
          <a:blip r:embed="rId3"/>
          <a:srcRect/>
          <a:stretch>
            <a:fillRect/>
          </a:stretch>
        </p:blipFill>
        <p:spPr bwMode="auto">
          <a:xfrm>
            <a:off x="3364811" y="3753159"/>
            <a:ext cx="4876800" cy="581025"/>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a:srcRect/>
          <a:stretch>
            <a:fillRect/>
          </a:stretch>
        </p:blipFill>
        <p:spPr bwMode="auto">
          <a:xfrm>
            <a:off x="3330811" y="5531675"/>
            <a:ext cx="4876800" cy="581025"/>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Пример врезки </a:t>
            </a:r>
            <a:r>
              <a:rPr lang="en-US" dirty="0" smtClean="0"/>
              <a:t>(CBR </a:t>
            </a:r>
            <a:r>
              <a:rPr lang="ru-RU" dirty="0" smtClean="0"/>
              <a:t>2</a:t>
            </a:r>
            <a:r>
              <a:rPr lang="en-US" dirty="0" smtClean="0"/>
              <a:t>.</a:t>
            </a:r>
            <a:r>
              <a:rPr lang="ru-RU" dirty="0" smtClean="0"/>
              <a:t>5</a:t>
            </a:r>
            <a:r>
              <a:rPr lang="en-US" dirty="0" smtClean="0"/>
              <a:t>)</a:t>
            </a:r>
            <a:endParaRPr lang="ru-RU" i="1" dirty="0"/>
          </a:p>
        </p:txBody>
      </p:sp>
      <p:pic>
        <p:nvPicPr>
          <p:cNvPr id="16" name="Picture 4"/>
          <p:cNvPicPr>
            <a:picLocks noGrp="1" noChangeAspect="1" noChangeArrowheads="1"/>
          </p:cNvPicPr>
          <p:nvPr>
            <p:ph idx="1"/>
          </p:nvPr>
        </p:nvPicPr>
        <p:blipFill>
          <a:blip r:embed="rId3"/>
          <a:stretch>
            <a:fillRect/>
          </a:stretch>
        </p:blipFill>
        <p:spPr bwMode="auto">
          <a:xfrm>
            <a:off x="1235495" y="2052000"/>
            <a:ext cx="9721010" cy="4030663"/>
          </a:xfrm>
          <a:prstGeom prst="rect">
            <a:avLst/>
          </a:prstGeom>
          <a:noFill/>
          <a:ln w="9525">
            <a:noFill/>
            <a:miter lim="800000"/>
            <a:headEnd/>
            <a:tailEnd/>
          </a:ln>
          <a:effectLst/>
        </p:spPr>
      </p:pic>
      <p:sp>
        <p:nvSpPr>
          <p:cNvPr id="17" name="Прямоугольник 16"/>
          <p:cNvSpPr/>
          <p:nvPr/>
        </p:nvSpPr>
        <p:spPr>
          <a:xfrm>
            <a:off x="1249243" y="1755934"/>
            <a:ext cx="5450338" cy="369332"/>
          </a:xfrm>
          <a:prstGeom prst="rect">
            <a:avLst/>
          </a:prstGeom>
        </p:spPr>
        <p:txBody>
          <a:bodyPr wrap="none">
            <a:spAutoFit/>
          </a:bodyPr>
          <a:lstStyle/>
          <a:p>
            <a:r>
              <a:rPr lang="ru-RU" dirty="0" smtClean="0"/>
              <a:t>Красным выделены зоны, где кончился запас данных</a:t>
            </a:r>
            <a:endParaRPr lang="ru-RU" dirty="0"/>
          </a:p>
        </p:txBody>
      </p:sp>
    </p:spTree>
    <p:extLst>
      <p:ext uri="{BB962C8B-B14F-4D97-AF65-F5344CB8AC3E}">
        <p14:creationId xmlns:p14="http://schemas.microsoft.com/office/powerpoint/2010/main" xmlns="" val="1265423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Пример врезки</a:t>
            </a:r>
            <a:r>
              <a:rPr lang="en-US" dirty="0" smtClean="0"/>
              <a:t> (VBR)</a:t>
            </a:r>
            <a:endParaRPr lang="ru-RU" i="1" dirty="0"/>
          </a:p>
        </p:txBody>
      </p:sp>
      <p:pic>
        <p:nvPicPr>
          <p:cNvPr id="9" name="Picture 4"/>
          <p:cNvPicPr>
            <a:picLocks noGrp="1" noChangeAspect="1" noChangeArrowheads="1"/>
          </p:cNvPicPr>
          <p:nvPr>
            <p:ph idx="1"/>
          </p:nvPr>
        </p:nvPicPr>
        <p:blipFill>
          <a:blip r:embed="rId3"/>
          <a:stretch>
            <a:fillRect/>
          </a:stretch>
        </p:blipFill>
        <p:spPr bwMode="auto">
          <a:xfrm>
            <a:off x="1235495" y="2052000"/>
            <a:ext cx="9721010" cy="4030663"/>
          </a:xfrm>
          <a:prstGeom prst="rect">
            <a:avLst/>
          </a:prstGeom>
          <a:noFill/>
          <a:ln w="9525">
            <a:noFill/>
            <a:miter lim="800000"/>
            <a:headEnd/>
            <a:tailEnd/>
          </a:ln>
          <a:effectLst/>
        </p:spPr>
      </p:pic>
      <p:sp>
        <p:nvSpPr>
          <p:cNvPr id="10" name="Прямоугольник 9"/>
          <p:cNvSpPr/>
          <p:nvPr/>
        </p:nvSpPr>
        <p:spPr>
          <a:xfrm>
            <a:off x="1249243" y="1755936"/>
            <a:ext cx="5450338" cy="369332"/>
          </a:xfrm>
          <a:prstGeom prst="rect">
            <a:avLst/>
          </a:prstGeom>
        </p:spPr>
        <p:txBody>
          <a:bodyPr wrap="none">
            <a:spAutoFit/>
          </a:bodyPr>
          <a:lstStyle/>
          <a:p>
            <a:r>
              <a:rPr lang="ru-RU" dirty="0" smtClean="0"/>
              <a:t>Красным выделены зоны, где кончился запас данных</a:t>
            </a:r>
            <a:endParaRPr lang="ru-RU" dirty="0"/>
          </a:p>
        </p:txBody>
      </p:sp>
    </p:spTree>
    <p:extLst>
      <p:ext uri="{BB962C8B-B14F-4D97-AF65-F5344CB8AC3E}">
        <p14:creationId xmlns:p14="http://schemas.microsoft.com/office/powerpoint/2010/main" xmlns="" val="1265423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Вставка файла в рекламный блок</a:t>
            </a:r>
            <a:endParaRPr lang="ru-RU" i="1" dirty="0"/>
          </a:p>
        </p:txBody>
      </p:sp>
      <p:sp>
        <p:nvSpPr>
          <p:cNvPr id="12" name="Содержимое 11"/>
          <p:cNvSpPr>
            <a:spLocks noGrp="1"/>
          </p:cNvSpPr>
          <p:nvPr>
            <p:ph idx="1"/>
          </p:nvPr>
        </p:nvSpPr>
        <p:spPr/>
        <p:txBody>
          <a:bodyPr>
            <a:normAutofit fontScale="55000" lnSpcReduction="20000"/>
          </a:bodyPr>
          <a:lstStyle/>
          <a:p>
            <a:pPr>
              <a:buNone/>
            </a:pPr>
            <a:r>
              <a:rPr lang="ru-RU" dirty="0" smtClean="0"/>
              <a:t>	Когда кончился запас данных (</a:t>
            </a:r>
            <a:r>
              <a:rPr lang="en-US" dirty="0" smtClean="0"/>
              <a:t>NULL</a:t>
            </a:r>
            <a:r>
              <a:rPr lang="ru-RU" dirty="0" smtClean="0"/>
              <a:t>-пакеты), то случайным образом будут «выброшена» часть данных с любого из каналов.</a:t>
            </a:r>
          </a:p>
          <a:p>
            <a:pPr>
              <a:buNone/>
            </a:pPr>
            <a:r>
              <a:rPr lang="ru-RU" dirty="0" smtClean="0"/>
              <a:t>	Это значит, что в любом из каналов будут наблюдаться рассыпания картинки, щелчки в звуке и другие искажения.</a:t>
            </a:r>
          </a:p>
          <a:p>
            <a:pPr>
              <a:buNone/>
            </a:pPr>
            <a:endParaRPr lang="ru-RU" dirty="0" smtClean="0"/>
          </a:p>
          <a:p>
            <a:pPr>
              <a:buNone/>
            </a:pPr>
            <a:r>
              <a:rPr lang="ru-RU" dirty="0" smtClean="0"/>
              <a:t>	Если место под врезку плюс запас больше потока в файле, то искажений не будет. То есть если высота фиолетовой части + высота желтой части больше высоты ролика, то все хорошо.</a:t>
            </a:r>
          </a:p>
          <a:p>
            <a:pPr>
              <a:buNone/>
            </a:pPr>
            <a:r>
              <a:rPr lang="ru-RU" dirty="0" smtClean="0"/>
              <a:t>	Вставку можно гарантировать, если поток в файле всегда равен минимальной границе (0,5 мегабит) + размер запаса (0,5 мегабит) = 1 мегабит.</a:t>
            </a:r>
          </a:p>
        </p:txBody>
      </p:sp>
    </p:spTree>
    <p:extLst>
      <p:ext uri="{BB962C8B-B14F-4D97-AF65-F5344CB8AC3E}">
        <p14:creationId xmlns:p14="http://schemas.microsoft.com/office/powerpoint/2010/main" xmlns="" val="1265423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Пример врезки</a:t>
            </a:r>
            <a:r>
              <a:rPr lang="en-US" dirty="0" smtClean="0"/>
              <a:t> (CBR 1.0)</a:t>
            </a:r>
            <a:endParaRPr lang="ru-RU" dirty="0"/>
          </a:p>
        </p:txBody>
      </p:sp>
      <p:pic>
        <p:nvPicPr>
          <p:cNvPr id="5123" name="Picture 3"/>
          <p:cNvPicPr>
            <a:picLocks noGrp="1" noChangeAspect="1" noChangeArrowheads="1"/>
          </p:cNvPicPr>
          <p:nvPr>
            <p:ph idx="1"/>
          </p:nvPr>
        </p:nvPicPr>
        <p:blipFill>
          <a:blip r:embed="rId3"/>
          <a:stretch>
            <a:fillRect/>
          </a:stretch>
        </p:blipFill>
        <p:spPr bwMode="auto">
          <a:xfrm>
            <a:off x="1235495" y="2052000"/>
            <a:ext cx="9721010" cy="4030663"/>
          </a:xfrm>
          <a:prstGeom prst="rect">
            <a:avLst/>
          </a:prstGeom>
          <a:noFill/>
          <a:ln w="9525">
            <a:noFill/>
            <a:miter lim="800000"/>
            <a:headEnd/>
            <a:tailEnd/>
          </a:ln>
          <a:effectLst/>
        </p:spPr>
      </p:pic>
      <p:sp>
        <p:nvSpPr>
          <p:cNvPr id="9" name="Прямоугольник 8"/>
          <p:cNvSpPr/>
          <p:nvPr/>
        </p:nvSpPr>
        <p:spPr>
          <a:xfrm>
            <a:off x="1245493" y="1755933"/>
            <a:ext cx="3259675" cy="369332"/>
          </a:xfrm>
          <a:prstGeom prst="rect">
            <a:avLst/>
          </a:prstGeom>
        </p:spPr>
        <p:txBody>
          <a:bodyPr wrap="none">
            <a:spAutoFit/>
          </a:bodyPr>
          <a:lstStyle/>
          <a:p>
            <a:r>
              <a:rPr lang="ru-RU" dirty="0" smtClean="0"/>
              <a:t>Файл сжат с потоком 1 мегабит</a:t>
            </a:r>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Вставка в несколько каналов</a:t>
            </a:r>
            <a:endParaRPr lang="ru-RU" dirty="0"/>
          </a:p>
        </p:txBody>
      </p:sp>
      <p:pic>
        <p:nvPicPr>
          <p:cNvPr id="6146" name="Picture 2"/>
          <p:cNvPicPr>
            <a:picLocks noGrp="1" noChangeAspect="1" noChangeArrowheads="1"/>
          </p:cNvPicPr>
          <p:nvPr>
            <p:ph idx="1"/>
          </p:nvPr>
        </p:nvPicPr>
        <p:blipFill>
          <a:blip r:embed="rId3"/>
          <a:stretch>
            <a:fillRect/>
          </a:stretch>
        </p:blipFill>
        <p:spPr bwMode="auto">
          <a:xfrm>
            <a:off x="1235495" y="2052000"/>
            <a:ext cx="9721010" cy="4030663"/>
          </a:xfrm>
          <a:prstGeom prst="rect">
            <a:avLst/>
          </a:prstGeom>
          <a:noFill/>
          <a:ln w="9525">
            <a:noFill/>
            <a:miter lim="800000"/>
            <a:headEnd/>
            <a:tailEnd/>
          </a:ln>
          <a:effectLst/>
        </p:spPr>
      </p:pic>
      <p:sp>
        <p:nvSpPr>
          <p:cNvPr id="11" name="Прямоугольник 10"/>
          <p:cNvSpPr/>
          <p:nvPr/>
        </p:nvSpPr>
        <p:spPr>
          <a:xfrm>
            <a:off x="1248218" y="1755935"/>
            <a:ext cx="3742178" cy="369332"/>
          </a:xfrm>
          <a:prstGeom prst="rect">
            <a:avLst/>
          </a:prstGeom>
        </p:spPr>
        <p:txBody>
          <a:bodyPr wrap="none">
            <a:spAutoFit/>
          </a:bodyPr>
          <a:lstStyle/>
          <a:p>
            <a:r>
              <a:rPr lang="ru-RU" dirty="0" smtClean="0"/>
              <a:t>Файлы сжаты </a:t>
            </a:r>
            <a:r>
              <a:rPr lang="ru-RU" dirty="0" smtClean="0"/>
              <a:t>с потоком </a:t>
            </a:r>
            <a:r>
              <a:rPr lang="en-US" dirty="0" smtClean="0"/>
              <a:t>0.6</a:t>
            </a:r>
            <a:r>
              <a:rPr lang="ru-RU" dirty="0" smtClean="0"/>
              <a:t> мегабит</a:t>
            </a:r>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Вставка во все каналы</a:t>
            </a:r>
            <a:endParaRPr lang="ru-RU" dirty="0"/>
          </a:p>
        </p:txBody>
      </p:sp>
      <p:sp>
        <p:nvSpPr>
          <p:cNvPr id="3" name="Содержимое 2"/>
          <p:cNvSpPr>
            <a:spLocks noGrp="1"/>
          </p:cNvSpPr>
          <p:nvPr>
            <p:ph idx="1"/>
          </p:nvPr>
        </p:nvSpPr>
        <p:spPr/>
        <p:txBody>
          <a:bodyPr/>
          <a:lstStyle/>
          <a:p>
            <a:r>
              <a:rPr lang="ru-RU" sz="2800" dirty="0" smtClean="0"/>
              <a:t>Однако, если делать вставку во все каналы, то для одного потока </a:t>
            </a:r>
            <a:r>
              <a:rPr lang="ru-RU" sz="2800" dirty="0" smtClean="0"/>
              <a:t>нужна </a:t>
            </a:r>
            <a:r>
              <a:rPr lang="ru-RU" sz="2800" dirty="0" smtClean="0"/>
              <a:t>десятая часть от всего потока, то есть 15 мегабит делится поровну на 10 частей = 1,5 мегабит.</a:t>
            </a:r>
            <a:br>
              <a:rPr lang="ru-RU" sz="2800" dirty="0" smtClean="0"/>
            </a:br>
            <a:r>
              <a:rPr lang="ru-RU" sz="2800" dirty="0" smtClean="0"/>
              <a:t>С учетом запаса в 0,5 мегабит можно увеличить поток до 1,55 мегабит.</a:t>
            </a:r>
            <a:endParaRPr lang="en-US" sz="2800" dirty="0" smtClean="0"/>
          </a:p>
          <a:p>
            <a:r>
              <a:rPr lang="ru-RU" sz="2800" dirty="0" smtClean="0"/>
              <a:t>Получается, что гарантированная врезка во все каналы выгоднее гарантированной врезки в несколько каналов!</a:t>
            </a:r>
          </a:p>
          <a:p>
            <a:pPr>
              <a:buNone/>
            </a:pPr>
            <a:r>
              <a:rPr lang="ru-RU" sz="2800" dirty="0" smtClean="0"/>
              <a:t>					</a:t>
            </a:r>
            <a:r>
              <a:rPr lang="ru-RU" sz="2400" dirty="0" smtClean="0">
                <a:solidFill>
                  <a:srgbClr val="FF0000"/>
                </a:solidFill>
              </a:rPr>
              <a:t>1,55 </a:t>
            </a:r>
            <a:r>
              <a:rPr lang="en-US" sz="2400" dirty="0" smtClean="0">
                <a:solidFill>
                  <a:srgbClr val="FF0000"/>
                </a:solidFill>
              </a:rPr>
              <a:t>&gt;</a:t>
            </a:r>
            <a:r>
              <a:rPr lang="ru-RU" sz="2400" dirty="0" smtClean="0">
                <a:solidFill>
                  <a:srgbClr val="FF0000"/>
                </a:solidFill>
              </a:rPr>
              <a:t> 1,0</a:t>
            </a:r>
            <a:endParaRPr lang="ru-RU" sz="2400"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896383"/>
            <a:ext cx="10972800" cy="1594570"/>
          </a:xfrm>
        </p:spPr>
        <p:txBody>
          <a:bodyPr/>
          <a:lstStyle/>
          <a:p>
            <a:r>
              <a:rPr lang="ru-RU" dirty="0" err="1" smtClean="0"/>
              <a:t>Сплайсинг</a:t>
            </a:r>
            <a:r>
              <a:rPr lang="ru-RU" dirty="0" smtClean="0"/>
              <a:t/>
            </a:r>
            <a:br>
              <a:rPr lang="ru-RU" dirty="0" smtClean="0"/>
            </a:br>
            <a:r>
              <a:rPr lang="ru-RU" dirty="0" smtClean="0"/>
              <a:t>= врезка без перекодирования</a:t>
            </a:r>
            <a:endParaRPr lang="ru-RU" dirty="0"/>
          </a:p>
        </p:txBody>
      </p:sp>
      <p:pic>
        <p:nvPicPr>
          <p:cNvPr id="4" name="Picture 2"/>
          <p:cNvPicPr>
            <a:picLocks noGrp="1" noChangeAspect="1" noChangeArrowheads="1"/>
          </p:cNvPicPr>
          <p:nvPr>
            <p:ph idx="1"/>
          </p:nvPr>
        </p:nvPicPr>
        <p:blipFill>
          <a:blip r:embed="rId3"/>
          <a:srcRect/>
          <a:stretch>
            <a:fillRect/>
          </a:stretch>
        </p:blipFill>
        <p:spPr bwMode="auto">
          <a:xfrm>
            <a:off x="1601656" y="2600241"/>
            <a:ext cx="8497285" cy="3281372"/>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Вставка во все каналы</a:t>
            </a:r>
            <a:endParaRPr lang="ru-RU" dirty="0"/>
          </a:p>
        </p:txBody>
      </p:sp>
      <p:sp>
        <p:nvSpPr>
          <p:cNvPr id="5" name="Прямоугольник 4"/>
          <p:cNvSpPr/>
          <p:nvPr/>
        </p:nvSpPr>
        <p:spPr>
          <a:xfrm>
            <a:off x="605029" y="1746926"/>
            <a:ext cx="4234301" cy="369332"/>
          </a:xfrm>
          <a:prstGeom prst="rect">
            <a:avLst/>
          </a:prstGeom>
        </p:spPr>
        <p:txBody>
          <a:bodyPr wrap="none">
            <a:spAutoFit/>
          </a:bodyPr>
          <a:lstStyle/>
          <a:p>
            <a:r>
              <a:rPr lang="ru-RU" dirty="0" smtClean="0"/>
              <a:t>Все файлы сжаты с потоком </a:t>
            </a:r>
            <a:r>
              <a:rPr lang="en-US" dirty="0" smtClean="0"/>
              <a:t>1.55</a:t>
            </a:r>
            <a:r>
              <a:rPr lang="ru-RU" dirty="0" smtClean="0"/>
              <a:t> мегабит</a:t>
            </a:r>
            <a:endParaRPr lang="ru-RU" dirty="0"/>
          </a:p>
        </p:txBody>
      </p:sp>
      <p:pic>
        <p:nvPicPr>
          <p:cNvPr id="15361" name="Picture 1"/>
          <p:cNvPicPr>
            <a:picLocks noChangeArrowheads="1"/>
          </p:cNvPicPr>
          <p:nvPr/>
        </p:nvPicPr>
        <p:blipFill>
          <a:blip r:embed="rId3"/>
          <a:srcRect/>
          <a:stretch>
            <a:fillRect/>
          </a:stretch>
        </p:blipFill>
        <p:spPr bwMode="auto">
          <a:xfrm>
            <a:off x="720000" y="2052000"/>
            <a:ext cx="10800000" cy="40320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Вставка во все каналы</a:t>
            </a:r>
            <a:endParaRPr lang="ru-RU" dirty="0"/>
          </a:p>
        </p:txBody>
      </p:sp>
      <p:sp>
        <p:nvSpPr>
          <p:cNvPr id="3" name="Содержимое 2"/>
          <p:cNvSpPr>
            <a:spLocks noGrp="1"/>
          </p:cNvSpPr>
          <p:nvPr>
            <p:ph idx="1"/>
          </p:nvPr>
        </p:nvSpPr>
        <p:spPr/>
        <p:txBody>
          <a:bodyPr>
            <a:normAutofit fontScale="62500" lnSpcReduction="20000"/>
          </a:bodyPr>
          <a:lstStyle/>
          <a:p>
            <a:pPr>
              <a:buNone/>
            </a:pPr>
            <a:r>
              <a:rPr lang="ru-RU" dirty="0" smtClean="0"/>
              <a:t>	Получили решение «</a:t>
            </a:r>
            <a:r>
              <a:rPr lang="en-US" dirty="0" smtClean="0"/>
              <a:t>CBR</a:t>
            </a:r>
            <a:r>
              <a:rPr lang="ru-RU" dirty="0" smtClean="0"/>
              <a:t> для всех каналов»</a:t>
            </a:r>
          </a:p>
          <a:p>
            <a:pPr>
              <a:buNone/>
            </a:pPr>
            <a:endParaRPr lang="ru-RU" dirty="0" smtClean="0"/>
          </a:p>
          <a:p>
            <a:pPr>
              <a:buNone/>
            </a:pPr>
            <a:r>
              <a:rPr lang="ru-RU" dirty="0" smtClean="0"/>
              <a:t>	То есть использование </a:t>
            </a:r>
            <a:r>
              <a:rPr lang="ru-RU" dirty="0" err="1" smtClean="0"/>
              <a:t>сплайсера</a:t>
            </a:r>
            <a:r>
              <a:rPr lang="ru-RU" dirty="0" smtClean="0"/>
              <a:t>, когда не выполняется перекодирование входного потока (сжатого ранее при формировании республиканского мультиплекса) и перекодирование рекламных роликов (сжатых ранее при загрузке на </a:t>
            </a:r>
            <a:r>
              <a:rPr lang="ru-RU" dirty="0" err="1" smtClean="0"/>
              <a:t>сплайсер</a:t>
            </a:r>
            <a:r>
              <a:rPr lang="ru-RU" dirty="0" smtClean="0"/>
              <a:t>), выгодно для </a:t>
            </a:r>
            <a:r>
              <a:rPr lang="en-US" dirty="0" smtClean="0"/>
              <a:t>CBR</a:t>
            </a:r>
            <a:r>
              <a:rPr lang="ru-RU" dirty="0" smtClean="0"/>
              <a:t> и не выгодно для </a:t>
            </a:r>
            <a:r>
              <a:rPr lang="en-US" dirty="0" smtClean="0"/>
              <a:t>VBR</a:t>
            </a:r>
            <a:r>
              <a:rPr lang="ru-RU" dirty="0" smtClean="0"/>
              <a:t>.</a:t>
            </a:r>
          </a:p>
          <a:p>
            <a:pPr>
              <a:buNone/>
            </a:pPr>
            <a:endParaRPr lang="ru-RU" dirty="0" smtClean="0"/>
          </a:p>
          <a:p>
            <a:pPr>
              <a:buNone/>
            </a:pPr>
            <a:r>
              <a:rPr lang="ru-RU" dirty="0" smtClean="0"/>
              <a:t>	При использовании </a:t>
            </a:r>
            <a:r>
              <a:rPr lang="en-US" dirty="0" smtClean="0"/>
              <a:t>VBR</a:t>
            </a:r>
            <a:r>
              <a:rPr lang="ru-RU" dirty="0" smtClean="0"/>
              <a:t> реклама будет иметь худшее визуальное качество, чем при использовании </a:t>
            </a:r>
            <a:r>
              <a:rPr lang="en-US" dirty="0" smtClean="0"/>
              <a:t>CBR</a:t>
            </a:r>
            <a:r>
              <a:rPr lang="ru-RU" dirty="0" smtClean="0"/>
              <a:t>.</a:t>
            </a:r>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Сплайсинг</a:t>
            </a:r>
            <a:r>
              <a:rPr lang="ru-RU" dirty="0" smtClean="0"/>
              <a:t> (итог)</a:t>
            </a:r>
            <a:endParaRPr lang="ru-RU" dirty="0"/>
          </a:p>
        </p:txBody>
      </p:sp>
      <p:sp>
        <p:nvSpPr>
          <p:cNvPr id="3" name="Содержимое 2"/>
          <p:cNvSpPr>
            <a:spLocks noGrp="1"/>
          </p:cNvSpPr>
          <p:nvPr>
            <p:ph idx="1"/>
          </p:nvPr>
        </p:nvSpPr>
        <p:spPr/>
        <p:txBody>
          <a:bodyPr/>
          <a:lstStyle/>
          <a:p>
            <a:pPr>
              <a:buNone/>
            </a:pPr>
            <a:r>
              <a:rPr lang="ru-RU" sz="2800" dirty="0" smtClean="0"/>
              <a:t>Требования к кодеру для </a:t>
            </a:r>
            <a:r>
              <a:rPr lang="ru-RU" sz="2800" dirty="0" err="1" smtClean="0"/>
              <a:t>сплайсинга</a:t>
            </a:r>
            <a:r>
              <a:rPr lang="ru-RU" sz="2800" dirty="0" smtClean="0"/>
              <a:t>:</a:t>
            </a:r>
          </a:p>
          <a:p>
            <a:r>
              <a:rPr lang="ru-RU" sz="2800" dirty="0" smtClean="0"/>
              <a:t>«Закрытый» </a:t>
            </a:r>
            <a:r>
              <a:rPr lang="en-US" sz="2800" dirty="0" smtClean="0"/>
              <a:t>GOP</a:t>
            </a:r>
            <a:r>
              <a:rPr lang="ru-RU" sz="2800" dirty="0" smtClean="0"/>
              <a:t> в момент начала и конца врезки</a:t>
            </a:r>
          </a:p>
          <a:p>
            <a:r>
              <a:rPr lang="ru-RU" sz="2800" dirty="0" err="1" smtClean="0"/>
              <a:t>Муксер</a:t>
            </a:r>
            <a:r>
              <a:rPr lang="ru-RU" sz="2800" dirty="0" smtClean="0"/>
              <a:t> формирует </a:t>
            </a:r>
            <a:r>
              <a:rPr lang="en-US" sz="2800" dirty="0" smtClean="0"/>
              <a:t>CBR</a:t>
            </a:r>
            <a:r>
              <a:rPr lang="ru-RU" sz="2800" dirty="0" smtClean="0"/>
              <a:t> в местах замены </a:t>
            </a:r>
            <a:r>
              <a:rPr lang="ru-RU" sz="2800" dirty="0" err="1" smtClean="0"/>
              <a:t>контента</a:t>
            </a:r>
            <a:endParaRPr lang="ru-RU" sz="2800" dirty="0" smtClean="0"/>
          </a:p>
          <a:p>
            <a:pPr>
              <a:buNone/>
            </a:pPr>
            <a:endParaRPr lang="ru-RU" sz="1050" dirty="0" smtClean="0"/>
          </a:p>
          <a:p>
            <a:pPr>
              <a:buNone/>
            </a:pPr>
            <a:r>
              <a:rPr lang="ru-RU" sz="2800" dirty="0" smtClean="0"/>
              <a:t>Особенности:</a:t>
            </a:r>
          </a:p>
          <a:p>
            <a:r>
              <a:rPr lang="ru-RU" sz="2800" dirty="0" smtClean="0"/>
              <a:t>Нет «наложений», есть только полная замена </a:t>
            </a:r>
            <a:r>
              <a:rPr lang="ru-RU" sz="2800" dirty="0" err="1" smtClean="0"/>
              <a:t>контента</a:t>
            </a:r>
            <a:endParaRPr lang="ru-RU" sz="2800" dirty="0" smtClean="0"/>
          </a:p>
          <a:p>
            <a:r>
              <a:rPr lang="ru-RU" sz="2800" dirty="0" smtClean="0"/>
              <a:t>Разбежка видео и звука до 12 миллисекунд</a:t>
            </a:r>
            <a:endParaRPr lang="en-US" sz="2800" dirty="0" smtClean="0"/>
          </a:p>
          <a:p>
            <a:r>
              <a:rPr lang="ru-RU" sz="2800" dirty="0" smtClean="0"/>
              <a:t>Нужна инфраструктура для стандарта </a:t>
            </a:r>
            <a:r>
              <a:rPr lang="en-US" sz="2800" dirty="0" smtClean="0"/>
              <a:t>SCTE-118</a:t>
            </a:r>
            <a:endParaRPr lang="ru-RU"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Инфраструктура </a:t>
            </a:r>
            <a:r>
              <a:rPr lang="en-US" dirty="0" smtClean="0"/>
              <a:t>SCTE-118</a:t>
            </a:r>
            <a:endParaRPr lang="ru-RU" dirty="0"/>
          </a:p>
        </p:txBody>
      </p:sp>
      <p:pic>
        <p:nvPicPr>
          <p:cNvPr id="4" name="Рисунок 3" descr="SL_SCTE118.png"/>
          <p:cNvPicPr>
            <a:picLocks noChangeAspect="1"/>
          </p:cNvPicPr>
          <p:nvPr/>
        </p:nvPicPr>
        <p:blipFill>
          <a:blip r:embed="rId3"/>
          <a:stretch>
            <a:fillRect/>
          </a:stretch>
        </p:blipFill>
        <p:spPr>
          <a:xfrm>
            <a:off x="2147335" y="2495775"/>
            <a:ext cx="8216281" cy="292989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Форврад</a:t>
            </a:r>
            <a:r>
              <a:rPr lang="ru-RU" dirty="0" smtClean="0"/>
              <a:t> </a:t>
            </a:r>
            <a:r>
              <a:rPr lang="ru-RU" dirty="0" err="1" smtClean="0"/>
              <a:t>Сплайсер</a:t>
            </a:r>
            <a:endParaRPr lang="ru-RU" dirty="0"/>
          </a:p>
        </p:txBody>
      </p:sp>
      <p:sp>
        <p:nvSpPr>
          <p:cNvPr id="3" name="Содержимое 2"/>
          <p:cNvSpPr>
            <a:spLocks noGrp="1"/>
          </p:cNvSpPr>
          <p:nvPr>
            <p:ph idx="1"/>
          </p:nvPr>
        </p:nvSpPr>
        <p:spPr/>
        <p:txBody>
          <a:bodyPr/>
          <a:lstStyle/>
          <a:p>
            <a:r>
              <a:rPr lang="ru-RU" dirty="0" smtClean="0"/>
              <a:t>Аппаратное решение </a:t>
            </a:r>
            <a:r>
              <a:rPr lang="en-US" dirty="0" smtClean="0"/>
              <a:t>(ASI)</a:t>
            </a:r>
            <a:endParaRPr lang="ru-RU" dirty="0" smtClean="0"/>
          </a:p>
          <a:p>
            <a:r>
              <a:rPr lang="ru-RU" dirty="0" smtClean="0"/>
              <a:t>Программное решение (</a:t>
            </a:r>
            <a:r>
              <a:rPr lang="en-US" dirty="0" smtClean="0"/>
              <a:t>Linux</a:t>
            </a:r>
            <a:r>
              <a:rPr lang="ru-RU" dirty="0" smtClean="0"/>
              <a:t>)</a:t>
            </a:r>
          </a:p>
          <a:p>
            <a:pPr>
              <a:buNone/>
            </a:pPr>
            <a:r>
              <a:rPr lang="ru-RU" dirty="0" smtClean="0"/>
              <a:t>+ врезка «живой» трансляции (новости)</a:t>
            </a:r>
          </a:p>
          <a:p>
            <a:pPr>
              <a:buNone/>
            </a:pPr>
            <a:r>
              <a:rPr lang="ru-RU" dirty="0" smtClean="0"/>
              <a:t>+ поддержка «перехвата» для </a:t>
            </a:r>
            <a:r>
              <a:rPr lang="ru-RU" dirty="0" err="1" smtClean="0"/>
              <a:t>ГОиЧС</a:t>
            </a:r>
            <a:endParaRPr lang="ru-RU" dirty="0" smtClean="0"/>
          </a:p>
          <a:p>
            <a:pPr>
              <a:buNone/>
            </a:pPr>
            <a:r>
              <a:rPr lang="ru-RU" dirty="0" smtClean="0"/>
              <a:t>+ поддержка одночастотных сетей</a:t>
            </a:r>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Врезка с перекодированием</a:t>
            </a:r>
            <a:endParaRPr lang="ru-RU" dirty="0"/>
          </a:p>
        </p:txBody>
      </p:sp>
      <p:sp>
        <p:nvSpPr>
          <p:cNvPr id="5" name="Текст 4"/>
          <p:cNvSpPr>
            <a:spLocks noGrp="1"/>
          </p:cNvSpPr>
          <p:nvPr>
            <p:ph type="body" idx="1"/>
          </p:nvPr>
        </p:nvSpPr>
        <p:spPr/>
        <p:txBody>
          <a:bodyPr/>
          <a:lstStyle/>
          <a:p>
            <a:r>
              <a:rPr lang="ru-RU" dirty="0" smtClean="0"/>
              <a:t>Форвард Т</a:t>
            </a:r>
            <a:endParaRPr lang="ru-RU" dirty="0"/>
          </a:p>
        </p:txBody>
      </p:sp>
      <p:pic>
        <p:nvPicPr>
          <p:cNvPr id="6" name="Рисунок 5" descr="krugl_706.png"/>
          <p:cNvPicPr>
            <a:picLocks noChangeAspect="1"/>
          </p:cNvPicPr>
          <p:nvPr/>
        </p:nvPicPr>
        <p:blipFill>
          <a:blip r:embed="rId3" cstate="print"/>
          <a:stretch>
            <a:fillRect/>
          </a:stretch>
        </p:blipFill>
        <p:spPr>
          <a:xfrm>
            <a:off x="7809052" y="1536674"/>
            <a:ext cx="2127728" cy="2127728"/>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Традиционная врезка (</a:t>
            </a:r>
            <a:r>
              <a:rPr lang="en-US" dirty="0" smtClean="0"/>
              <a:t>SDI)</a:t>
            </a:r>
            <a:endParaRPr lang="ru-RU" dirty="0"/>
          </a:p>
        </p:txBody>
      </p:sp>
      <p:grpSp>
        <p:nvGrpSpPr>
          <p:cNvPr id="91" name="Group 4"/>
          <p:cNvGrpSpPr>
            <a:grpSpLocks noChangeAspect="1"/>
          </p:cNvGrpSpPr>
          <p:nvPr/>
        </p:nvGrpSpPr>
        <p:grpSpPr bwMode="auto">
          <a:xfrm>
            <a:off x="3253153" y="2370183"/>
            <a:ext cx="1463669" cy="1296144"/>
            <a:chOff x="1565" y="305"/>
            <a:chExt cx="2857" cy="2530"/>
          </a:xfrm>
        </p:grpSpPr>
        <p:sp>
          <p:nvSpPr>
            <p:cNvPr id="98" name="AutoShape 3"/>
            <p:cNvSpPr>
              <a:spLocks noChangeAspect="1" noChangeArrowheads="1" noTextEdit="1"/>
            </p:cNvSpPr>
            <p:nvPr/>
          </p:nvSpPr>
          <p:spPr bwMode="auto">
            <a:xfrm>
              <a:off x="1565" y="305"/>
              <a:ext cx="2857" cy="25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5"/>
            <p:cNvSpPr>
              <a:spLocks/>
            </p:cNvSpPr>
            <p:nvPr/>
          </p:nvSpPr>
          <p:spPr bwMode="auto">
            <a:xfrm>
              <a:off x="1592" y="335"/>
              <a:ext cx="2800" cy="2470"/>
            </a:xfrm>
            <a:custGeom>
              <a:avLst/>
              <a:gdLst/>
              <a:ahLst/>
              <a:cxnLst>
                <a:cxn ang="0">
                  <a:pos x="1492" y="5"/>
                </a:cxn>
                <a:cxn ang="0">
                  <a:pos x="1349" y="21"/>
                </a:cxn>
                <a:cxn ang="0">
                  <a:pos x="1208" y="56"/>
                </a:cxn>
                <a:cxn ang="0">
                  <a:pos x="1072" y="103"/>
                </a:cxn>
                <a:cxn ang="0">
                  <a:pos x="944" y="163"/>
                </a:cxn>
                <a:cxn ang="0">
                  <a:pos x="820" y="236"/>
                </a:cxn>
                <a:cxn ang="0">
                  <a:pos x="705" y="319"/>
                </a:cxn>
                <a:cxn ang="0">
                  <a:pos x="600" y="414"/>
                </a:cxn>
                <a:cxn ang="0">
                  <a:pos x="506" y="520"/>
                </a:cxn>
                <a:cxn ang="0">
                  <a:pos x="425" y="633"/>
                </a:cxn>
                <a:cxn ang="0">
                  <a:pos x="358" y="755"/>
                </a:cxn>
                <a:cxn ang="0">
                  <a:pos x="307" y="887"/>
                </a:cxn>
                <a:cxn ang="0">
                  <a:pos x="273" y="1026"/>
                </a:cxn>
                <a:cxn ang="0">
                  <a:pos x="0" y="1647"/>
                </a:cxn>
                <a:cxn ang="0">
                  <a:pos x="5" y="1730"/>
                </a:cxn>
                <a:cxn ang="0">
                  <a:pos x="23" y="1810"/>
                </a:cxn>
                <a:cxn ang="0">
                  <a:pos x="50" y="1884"/>
                </a:cxn>
                <a:cxn ang="0">
                  <a:pos x="85" y="1955"/>
                </a:cxn>
                <a:cxn ang="0">
                  <a:pos x="122" y="2017"/>
                </a:cxn>
                <a:cxn ang="0">
                  <a:pos x="166" y="2076"/>
                </a:cxn>
                <a:cxn ang="0">
                  <a:pos x="212" y="2127"/>
                </a:cxn>
                <a:cxn ang="0">
                  <a:pos x="255" y="2174"/>
                </a:cxn>
                <a:cxn ang="0">
                  <a:pos x="298" y="2212"/>
                </a:cxn>
                <a:cxn ang="0">
                  <a:pos x="335" y="2245"/>
                </a:cxn>
                <a:cxn ang="0">
                  <a:pos x="367" y="2272"/>
                </a:cxn>
                <a:cxn ang="0">
                  <a:pos x="394" y="2293"/>
                </a:cxn>
                <a:cxn ang="0">
                  <a:pos x="526" y="2358"/>
                </a:cxn>
                <a:cxn ang="0">
                  <a:pos x="665" y="2409"/>
                </a:cxn>
                <a:cxn ang="0">
                  <a:pos x="807" y="2444"/>
                </a:cxn>
                <a:cxn ang="0">
                  <a:pos x="948" y="2465"/>
                </a:cxn>
                <a:cxn ang="0">
                  <a:pos x="1089" y="2470"/>
                </a:cxn>
                <a:cxn ang="0">
                  <a:pos x="1229" y="2462"/>
                </a:cxn>
                <a:cxn ang="0">
                  <a:pos x="1364" y="2441"/>
                </a:cxn>
                <a:cxn ang="0">
                  <a:pos x="1494" y="2409"/>
                </a:cxn>
                <a:cxn ang="0">
                  <a:pos x="1613" y="2363"/>
                </a:cxn>
                <a:cxn ang="0">
                  <a:pos x="1725" y="2307"/>
                </a:cxn>
                <a:cxn ang="0">
                  <a:pos x="1824" y="2240"/>
                </a:cxn>
                <a:cxn ang="0">
                  <a:pos x="1910" y="2166"/>
                </a:cxn>
                <a:cxn ang="0">
                  <a:pos x="1948" y="1526"/>
                </a:cxn>
                <a:cxn ang="0">
                  <a:pos x="2777" y="616"/>
                </a:cxn>
                <a:cxn ang="0">
                  <a:pos x="2738" y="521"/>
                </a:cxn>
                <a:cxn ang="0">
                  <a:pos x="2685" y="434"/>
                </a:cxn>
                <a:cxn ang="0">
                  <a:pos x="2620" y="354"/>
                </a:cxn>
                <a:cxn ang="0">
                  <a:pos x="2546" y="284"/>
                </a:cxn>
                <a:cxn ang="0">
                  <a:pos x="2459" y="219"/>
                </a:cxn>
                <a:cxn ang="0">
                  <a:pos x="2362" y="163"/>
                </a:cxn>
                <a:cxn ang="0">
                  <a:pos x="2255" y="115"/>
                </a:cxn>
                <a:cxn ang="0">
                  <a:pos x="2140" y="76"/>
                </a:cxn>
                <a:cxn ang="0">
                  <a:pos x="2016" y="44"/>
                </a:cxn>
                <a:cxn ang="0">
                  <a:pos x="1886" y="21"/>
                </a:cxn>
                <a:cxn ang="0">
                  <a:pos x="1750" y="6"/>
                </a:cxn>
                <a:cxn ang="0">
                  <a:pos x="1608" y="2"/>
                </a:cxn>
              </a:cxnLst>
              <a:rect l="0" t="0" r="r" b="b"/>
              <a:pathLst>
                <a:path w="2800" h="2470">
                  <a:moveTo>
                    <a:pt x="1608" y="2"/>
                  </a:moveTo>
                  <a:lnTo>
                    <a:pt x="1578" y="0"/>
                  </a:lnTo>
                  <a:lnTo>
                    <a:pt x="1549" y="2"/>
                  </a:lnTo>
                  <a:lnTo>
                    <a:pt x="1521" y="2"/>
                  </a:lnTo>
                  <a:lnTo>
                    <a:pt x="1492" y="5"/>
                  </a:lnTo>
                  <a:lnTo>
                    <a:pt x="1463" y="6"/>
                  </a:lnTo>
                  <a:lnTo>
                    <a:pt x="1435" y="9"/>
                  </a:lnTo>
                  <a:lnTo>
                    <a:pt x="1406" y="14"/>
                  </a:lnTo>
                  <a:lnTo>
                    <a:pt x="1377" y="18"/>
                  </a:lnTo>
                  <a:lnTo>
                    <a:pt x="1349" y="21"/>
                  </a:lnTo>
                  <a:lnTo>
                    <a:pt x="1321" y="27"/>
                  </a:lnTo>
                  <a:lnTo>
                    <a:pt x="1293" y="33"/>
                  </a:lnTo>
                  <a:lnTo>
                    <a:pt x="1266" y="41"/>
                  </a:lnTo>
                  <a:lnTo>
                    <a:pt x="1237" y="47"/>
                  </a:lnTo>
                  <a:lnTo>
                    <a:pt x="1208" y="56"/>
                  </a:lnTo>
                  <a:lnTo>
                    <a:pt x="1181" y="64"/>
                  </a:lnTo>
                  <a:lnTo>
                    <a:pt x="1155" y="74"/>
                  </a:lnTo>
                  <a:lnTo>
                    <a:pt x="1127" y="82"/>
                  </a:lnTo>
                  <a:lnTo>
                    <a:pt x="1099" y="92"/>
                  </a:lnTo>
                  <a:lnTo>
                    <a:pt x="1072" y="103"/>
                  </a:lnTo>
                  <a:lnTo>
                    <a:pt x="1047" y="113"/>
                  </a:lnTo>
                  <a:lnTo>
                    <a:pt x="1021" y="126"/>
                  </a:lnTo>
                  <a:lnTo>
                    <a:pt x="994" y="136"/>
                  </a:lnTo>
                  <a:lnTo>
                    <a:pt x="968" y="148"/>
                  </a:lnTo>
                  <a:lnTo>
                    <a:pt x="944" y="163"/>
                  </a:lnTo>
                  <a:lnTo>
                    <a:pt x="918" y="177"/>
                  </a:lnTo>
                  <a:lnTo>
                    <a:pt x="893" y="191"/>
                  </a:lnTo>
                  <a:lnTo>
                    <a:pt x="867" y="206"/>
                  </a:lnTo>
                  <a:lnTo>
                    <a:pt x="844" y="221"/>
                  </a:lnTo>
                  <a:lnTo>
                    <a:pt x="820" y="236"/>
                  </a:lnTo>
                  <a:lnTo>
                    <a:pt x="796" y="251"/>
                  </a:lnTo>
                  <a:lnTo>
                    <a:pt x="773" y="269"/>
                  </a:lnTo>
                  <a:lnTo>
                    <a:pt x="751" y="286"/>
                  </a:lnTo>
                  <a:lnTo>
                    <a:pt x="728" y="302"/>
                  </a:lnTo>
                  <a:lnTo>
                    <a:pt x="705" y="319"/>
                  </a:lnTo>
                  <a:lnTo>
                    <a:pt x="683" y="337"/>
                  </a:lnTo>
                  <a:lnTo>
                    <a:pt x="663" y="357"/>
                  </a:lnTo>
                  <a:lnTo>
                    <a:pt x="640" y="375"/>
                  </a:lnTo>
                  <a:lnTo>
                    <a:pt x="619" y="394"/>
                  </a:lnTo>
                  <a:lnTo>
                    <a:pt x="600" y="414"/>
                  </a:lnTo>
                  <a:lnTo>
                    <a:pt x="582" y="435"/>
                  </a:lnTo>
                  <a:lnTo>
                    <a:pt x="562" y="455"/>
                  </a:lnTo>
                  <a:lnTo>
                    <a:pt x="542" y="476"/>
                  </a:lnTo>
                  <a:lnTo>
                    <a:pt x="523" y="497"/>
                  </a:lnTo>
                  <a:lnTo>
                    <a:pt x="506" y="520"/>
                  </a:lnTo>
                  <a:lnTo>
                    <a:pt x="488" y="541"/>
                  </a:lnTo>
                  <a:lnTo>
                    <a:pt x="471" y="564"/>
                  </a:lnTo>
                  <a:lnTo>
                    <a:pt x="455" y="586"/>
                  </a:lnTo>
                  <a:lnTo>
                    <a:pt x="441" y="610"/>
                  </a:lnTo>
                  <a:lnTo>
                    <a:pt x="425" y="633"/>
                  </a:lnTo>
                  <a:lnTo>
                    <a:pt x="411" y="657"/>
                  </a:lnTo>
                  <a:lnTo>
                    <a:pt x="396" y="681"/>
                  </a:lnTo>
                  <a:lnTo>
                    <a:pt x="384" y="707"/>
                  </a:lnTo>
                  <a:lnTo>
                    <a:pt x="370" y="731"/>
                  </a:lnTo>
                  <a:lnTo>
                    <a:pt x="358" y="755"/>
                  </a:lnTo>
                  <a:lnTo>
                    <a:pt x="347" y="781"/>
                  </a:lnTo>
                  <a:lnTo>
                    <a:pt x="337" y="808"/>
                  </a:lnTo>
                  <a:lnTo>
                    <a:pt x="325" y="834"/>
                  </a:lnTo>
                  <a:lnTo>
                    <a:pt x="316" y="861"/>
                  </a:lnTo>
                  <a:lnTo>
                    <a:pt x="307" y="887"/>
                  </a:lnTo>
                  <a:lnTo>
                    <a:pt x="298" y="914"/>
                  </a:lnTo>
                  <a:lnTo>
                    <a:pt x="290" y="941"/>
                  </a:lnTo>
                  <a:lnTo>
                    <a:pt x="284" y="968"/>
                  </a:lnTo>
                  <a:lnTo>
                    <a:pt x="278" y="997"/>
                  </a:lnTo>
                  <a:lnTo>
                    <a:pt x="273" y="1026"/>
                  </a:lnTo>
                  <a:lnTo>
                    <a:pt x="5" y="1574"/>
                  </a:lnTo>
                  <a:lnTo>
                    <a:pt x="3" y="1592"/>
                  </a:lnTo>
                  <a:lnTo>
                    <a:pt x="0" y="1610"/>
                  </a:lnTo>
                  <a:lnTo>
                    <a:pt x="0" y="1628"/>
                  </a:lnTo>
                  <a:lnTo>
                    <a:pt x="0" y="1647"/>
                  </a:lnTo>
                  <a:lnTo>
                    <a:pt x="0" y="1663"/>
                  </a:lnTo>
                  <a:lnTo>
                    <a:pt x="0" y="1680"/>
                  </a:lnTo>
                  <a:lnTo>
                    <a:pt x="2" y="1698"/>
                  </a:lnTo>
                  <a:lnTo>
                    <a:pt x="5" y="1715"/>
                  </a:lnTo>
                  <a:lnTo>
                    <a:pt x="5" y="1730"/>
                  </a:lnTo>
                  <a:lnTo>
                    <a:pt x="8" y="1746"/>
                  </a:lnTo>
                  <a:lnTo>
                    <a:pt x="11" y="1763"/>
                  </a:lnTo>
                  <a:lnTo>
                    <a:pt x="15" y="1780"/>
                  </a:lnTo>
                  <a:lnTo>
                    <a:pt x="18" y="1795"/>
                  </a:lnTo>
                  <a:lnTo>
                    <a:pt x="23" y="1810"/>
                  </a:lnTo>
                  <a:lnTo>
                    <a:pt x="29" y="1825"/>
                  </a:lnTo>
                  <a:lnTo>
                    <a:pt x="33" y="1841"/>
                  </a:lnTo>
                  <a:lnTo>
                    <a:pt x="38" y="1857"/>
                  </a:lnTo>
                  <a:lnTo>
                    <a:pt x="44" y="1870"/>
                  </a:lnTo>
                  <a:lnTo>
                    <a:pt x="50" y="1884"/>
                  </a:lnTo>
                  <a:lnTo>
                    <a:pt x="56" y="1899"/>
                  </a:lnTo>
                  <a:lnTo>
                    <a:pt x="62" y="1912"/>
                  </a:lnTo>
                  <a:lnTo>
                    <a:pt x="70" y="1928"/>
                  </a:lnTo>
                  <a:lnTo>
                    <a:pt x="76" y="1941"/>
                  </a:lnTo>
                  <a:lnTo>
                    <a:pt x="85" y="1955"/>
                  </a:lnTo>
                  <a:lnTo>
                    <a:pt x="91" y="1967"/>
                  </a:lnTo>
                  <a:lnTo>
                    <a:pt x="98" y="1980"/>
                  </a:lnTo>
                  <a:lnTo>
                    <a:pt x="107" y="1992"/>
                  </a:lnTo>
                  <a:lnTo>
                    <a:pt x="115" y="2006"/>
                  </a:lnTo>
                  <a:lnTo>
                    <a:pt x="122" y="2017"/>
                  </a:lnTo>
                  <a:lnTo>
                    <a:pt x="132" y="2030"/>
                  </a:lnTo>
                  <a:lnTo>
                    <a:pt x="141" y="2042"/>
                  </a:lnTo>
                  <a:lnTo>
                    <a:pt x="150" y="2054"/>
                  </a:lnTo>
                  <a:lnTo>
                    <a:pt x="159" y="2065"/>
                  </a:lnTo>
                  <a:lnTo>
                    <a:pt x="166" y="2076"/>
                  </a:lnTo>
                  <a:lnTo>
                    <a:pt x="175" y="2086"/>
                  </a:lnTo>
                  <a:lnTo>
                    <a:pt x="184" y="2097"/>
                  </a:lnTo>
                  <a:lnTo>
                    <a:pt x="193" y="2107"/>
                  </a:lnTo>
                  <a:lnTo>
                    <a:pt x="201" y="2116"/>
                  </a:lnTo>
                  <a:lnTo>
                    <a:pt x="212" y="2127"/>
                  </a:lnTo>
                  <a:lnTo>
                    <a:pt x="221" y="2137"/>
                  </a:lnTo>
                  <a:lnTo>
                    <a:pt x="230" y="2145"/>
                  </a:lnTo>
                  <a:lnTo>
                    <a:pt x="237" y="2156"/>
                  </a:lnTo>
                  <a:lnTo>
                    <a:pt x="246" y="2163"/>
                  </a:lnTo>
                  <a:lnTo>
                    <a:pt x="255" y="2174"/>
                  </a:lnTo>
                  <a:lnTo>
                    <a:pt x="264" y="2181"/>
                  </a:lnTo>
                  <a:lnTo>
                    <a:pt x="273" y="2189"/>
                  </a:lnTo>
                  <a:lnTo>
                    <a:pt x="281" y="2196"/>
                  </a:lnTo>
                  <a:lnTo>
                    <a:pt x="290" y="2205"/>
                  </a:lnTo>
                  <a:lnTo>
                    <a:pt x="298" y="2212"/>
                  </a:lnTo>
                  <a:lnTo>
                    <a:pt x="305" y="2219"/>
                  </a:lnTo>
                  <a:lnTo>
                    <a:pt x="313" y="2225"/>
                  </a:lnTo>
                  <a:lnTo>
                    <a:pt x="322" y="2233"/>
                  </a:lnTo>
                  <a:lnTo>
                    <a:pt x="328" y="2239"/>
                  </a:lnTo>
                  <a:lnTo>
                    <a:pt x="335" y="2245"/>
                  </a:lnTo>
                  <a:lnTo>
                    <a:pt x="343" y="2251"/>
                  </a:lnTo>
                  <a:lnTo>
                    <a:pt x="351" y="2257"/>
                  </a:lnTo>
                  <a:lnTo>
                    <a:pt x="357" y="2261"/>
                  </a:lnTo>
                  <a:lnTo>
                    <a:pt x="363" y="2267"/>
                  </a:lnTo>
                  <a:lnTo>
                    <a:pt x="367" y="2272"/>
                  </a:lnTo>
                  <a:lnTo>
                    <a:pt x="375" y="2276"/>
                  </a:lnTo>
                  <a:lnTo>
                    <a:pt x="379" y="2281"/>
                  </a:lnTo>
                  <a:lnTo>
                    <a:pt x="385" y="2284"/>
                  </a:lnTo>
                  <a:lnTo>
                    <a:pt x="390" y="2289"/>
                  </a:lnTo>
                  <a:lnTo>
                    <a:pt x="394" y="2293"/>
                  </a:lnTo>
                  <a:lnTo>
                    <a:pt x="420" y="2307"/>
                  </a:lnTo>
                  <a:lnTo>
                    <a:pt x="446" y="2322"/>
                  </a:lnTo>
                  <a:lnTo>
                    <a:pt x="471" y="2334"/>
                  </a:lnTo>
                  <a:lnTo>
                    <a:pt x="500" y="2347"/>
                  </a:lnTo>
                  <a:lnTo>
                    <a:pt x="526" y="2358"/>
                  </a:lnTo>
                  <a:lnTo>
                    <a:pt x="553" y="2370"/>
                  </a:lnTo>
                  <a:lnTo>
                    <a:pt x="582" y="2381"/>
                  </a:lnTo>
                  <a:lnTo>
                    <a:pt x="610" y="2391"/>
                  </a:lnTo>
                  <a:lnTo>
                    <a:pt x="637" y="2400"/>
                  </a:lnTo>
                  <a:lnTo>
                    <a:pt x="665" y="2409"/>
                  </a:lnTo>
                  <a:lnTo>
                    <a:pt x="693" y="2417"/>
                  </a:lnTo>
                  <a:lnTo>
                    <a:pt x="722" y="2426"/>
                  </a:lnTo>
                  <a:lnTo>
                    <a:pt x="749" y="2432"/>
                  </a:lnTo>
                  <a:lnTo>
                    <a:pt x="778" y="2440"/>
                  </a:lnTo>
                  <a:lnTo>
                    <a:pt x="807" y="2444"/>
                  </a:lnTo>
                  <a:lnTo>
                    <a:pt x="835" y="2450"/>
                  </a:lnTo>
                  <a:lnTo>
                    <a:pt x="862" y="2455"/>
                  </a:lnTo>
                  <a:lnTo>
                    <a:pt x="891" y="2459"/>
                  </a:lnTo>
                  <a:lnTo>
                    <a:pt x="920" y="2462"/>
                  </a:lnTo>
                  <a:lnTo>
                    <a:pt x="948" y="2465"/>
                  </a:lnTo>
                  <a:lnTo>
                    <a:pt x="977" y="2467"/>
                  </a:lnTo>
                  <a:lnTo>
                    <a:pt x="1004" y="2468"/>
                  </a:lnTo>
                  <a:lnTo>
                    <a:pt x="1033" y="2470"/>
                  </a:lnTo>
                  <a:lnTo>
                    <a:pt x="1062" y="2470"/>
                  </a:lnTo>
                  <a:lnTo>
                    <a:pt x="1089" y="2470"/>
                  </a:lnTo>
                  <a:lnTo>
                    <a:pt x="1118" y="2470"/>
                  </a:lnTo>
                  <a:lnTo>
                    <a:pt x="1145" y="2468"/>
                  </a:lnTo>
                  <a:lnTo>
                    <a:pt x="1173" y="2468"/>
                  </a:lnTo>
                  <a:lnTo>
                    <a:pt x="1201" y="2465"/>
                  </a:lnTo>
                  <a:lnTo>
                    <a:pt x="1229" y="2462"/>
                  </a:lnTo>
                  <a:lnTo>
                    <a:pt x="1257" y="2459"/>
                  </a:lnTo>
                  <a:lnTo>
                    <a:pt x="1285" y="2456"/>
                  </a:lnTo>
                  <a:lnTo>
                    <a:pt x="1311" y="2452"/>
                  </a:lnTo>
                  <a:lnTo>
                    <a:pt x="1338" y="2447"/>
                  </a:lnTo>
                  <a:lnTo>
                    <a:pt x="1364" y="2441"/>
                  </a:lnTo>
                  <a:lnTo>
                    <a:pt x="1389" y="2437"/>
                  </a:lnTo>
                  <a:lnTo>
                    <a:pt x="1415" y="2429"/>
                  </a:lnTo>
                  <a:lnTo>
                    <a:pt x="1441" y="2423"/>
                  </a:lnTo>
                  <a:lnTo>
                    <a:pt x="1466" y="2415"/>
                  </a:lnTo>
                  <a:lnTo>
                    <a:pt x="1494" y="2409"/>
                  </a:lnTo>
                  <a:lnTo>
                    <a:pt x="1518" y="2400"/>
                  </a:lnTo>
                  <a:lnTo>
                    <a:pt x="1542" y="2391"/>
                  </a:lnTo>
                  <a:lnTo>
                    <a:pt x="1566" y="2382"/>
                  </a:lnTo>
                  <a:lnTo>
                    <a:pt x="1590" y="2373"/>
                  </a:lnTo>
                  <a:lnTo>
                    <a:pt x="1613" y="2363"/>
                  </a:lnTo>
                  <a:lnTo>
                    <a:pt x="1637" y="2352"/>
                  </a:lnTo>
                  <a:lnTo>
                    <a:pt x="1660" y="2343"/>
                  </a:lnTo>
                  <a:lnTo>
                    <a:pt x="1682" y="2332"/>
                  </a:lnTo>
                  <a:lnTo>
                    <a:pt x="1704" y="2319"/>
                  </a:lnTo>
                  <a:lnTo>
                    <a:pt x="1725" y="2307"/>
                  </a:lnTo>
                  <a:lnTo>
                    <a:pt x="1744" y="2295"/>
                  </a:lnTo>
                  <a:lnTo>
                    <a:pt x="1765" y="2282"/>
                  </a:lnTo>
                  <a:lnTo>
                    <a:pt x="1785" y="2269"/>
                  </a:lnTo>
                  <a:lnTo>
                    <a:pt x="1805" y="2255"/>
                  </a:lnTo>
                  <a:lnTo>
                    <a:pt x="1824" y="2240"/>
                  </a:lnTo>
                  <a:lnTo>
                    <a:pt x="1842" y="2227"/>
                  </a:lnTo>
                  <a:lnTo>
                    <a:pt x="1859" y="2212"/>
                  </a:lnTo>
                  <a:lnTo>
                    <a:pt x="1877" y="2196"/>
                  </a:lnTo>
                  <a:lnTo>
                    <a:pt x="1892" y="2181"/>
                  </a:lnTo>
                  <a:lnTo>
                    <a:pt x="1910" y="2166"/>
                  </a:lnTo>
                  <a:lnTo>
                    <a:pt x="1925" y="2148"/>
                  </a:lnTo>
                  <a:lnTo>
                    <a:pt x="1941" y="2133"/>
                  </a:lnTo>
                  <a:lnTo>
                    <a:pt x="1954" y="2115"/>
                  </a:lnTo>
                  <a:lnTo>
                    <a:pt x="1969" y="2100"/>
                  </a:lnTo>
                  <a:lnTo>
                    <a:pt x="1948" y="1526"/>
                  </a:lnTo>
                  <a:lnTo>
                    <a:pt x="2800" y="698"/>
                  </a:lnTo>
                  <a:lnTo>
                    <a:pt x="2794" y="675"/>
                  </a:lnTo>
                  <a:lnTo>
                    <a:pt x="2789" y="656"/>
                  </a:lnTo>
                  <a:lnTo>
                    <a:pt x="2783" y="636"/>
                  </a:lnTo>
                  <a:lnTo>
                    <a:pt x="2777" y="616"/>
                  </a:lnTo>
                  <a:lnTo>
                    <a:pt x="2770" y="597"/>
                  </a:lnTo>
                  <a:lnTo>
                    <a:pt x="2762" y="577"/>
                  </a:lnTo>
                  <a:lnTo>
                    <a:pt x="2754" y="558"/>
                  </a:lnTo>
                  <a:lnTo>
                    <a:pt x="2747" y="541"/>
                  </a:lnTo>
                  <a:lnTo>
                    <a:pt x="2738" y="521"/>
                  </a:lnTo>
                  <a:lnTo>
                    <a:pt x="2729" y="503"/>
                  </a:lnTo>
                  <a:lnTo>
                    <a:pt x="2718" y="485"/>
                  </a:lnTo>
                  <a:lnTo>
                    <a:pt x="2708" y="468"/>
                  </a:lnTo>
                  <a:lnTo>
                    <a:pt x="2697" y="450"/>
                  </a:lnTo>
                  <a:lnTo>
                    <a:pt x="2685" y="434"/>
                  </a:lnTo>
                  <a:lnTo>
                    <a:pt x="2673" y="417"/>
                  </a:lnTo>
                  <a:lnTo>
                    <a:pt x="2662" y="402"/>
                  </a:lnTo>
                  <a:lnTo>
                    <a:pt x="2647" y="385"/>
                  </a:lnTo>
                  <a:lnTo>
                    <a:pt x="2634" y="370"/>
                  </a:lnTo>
                  <a:lnTo>
                    <a:pt x="2620" y="354"/>
                  </a:lnTo>
                  <a:lnTo>
                    <a:pt x="2607" y="340"/>
                  </a:lnTo>
                  <a:lnTo>
                    <a:pt x="2591" y="325"/>
                  </a:lnTo>
                  <a:lnTo>
                    <a:pt x="2576" y="311"/>
                  </a:lnTo>
                  <a:lnTo>
                    <a:pt x="2561" y="298"/>
                  </a:lnTo>
                  <a:lnTo>
                    <a:pt x="2546" y="284"/>
                  </a:lnTo>
                  <a:lnTo>
                    <a:pt x="2530" y="269"/>
                  </a:lnTo>
                  <a:lnTo>
                    <a:pt x="2513" y="257"/>
                  </a:lnTo>
                  <a:lnTo>
                    <a:pt x="2495" y="243"/>
                  </a:lnTo>
                  <a:lnTo>
                    <a:pt x="2477" y="231"/>
                  </a:lnTo>
                  <a:lnTo>
                    <a:pt x="2459" y="219"/>
                  </a:lnTo>
                  <a:lnTo>
                    <a:pt x="2440" y="207"/>
                  </a:lnTo>
                  <a:lnTo>
                    <a:pt x="2421" y="197"/>
                  </a:lnTo>
                  <a:lnTo>
                    <a:pt x="2403" y="186"/>
                  </a:lnTo>
                  <a:lnTo>
                    <a:pt x="2382" y="174"/>
                  </a:lnTo>
                  <a:lnTo>
                    <a:pt x="2362" y="163"/>
                  </a:lnTo>
                  <a:lnTo>
                    <a:pt x="2341" y="153"/>
                  </a:lnTo>
                  <a:lnTo>
                    <a:pt x="2321" y="144"/>
                  </a:lnTo>
                  <a:lnTo>
                    <a:pt x="2298" y="133"/>
                  </a:lnTo>
                  <a:lnTo>
                    <a:pt x="2277" y="124"/>
                  </a:lnTo>
                  <a:lnTo>
                    <a:pt x="2255" y="115"/>
                  </a:lnTo>
                  <a:lnTo>
                    <a:pt x="2234" y="107"/>
                  </a:lnTo>
                  <a:lnTo>
                    <a:pt x="2209" y="98"/>
                  </a:lnTo>
                  <a:lnTo>
                    <a:pt x="2187" y="89"/>
                  </a:lnTo>
                  <a:lnTo>
                    <a:pt x="2163" y="82"/>
                  </a:lnTo>
                  <a:lnTo>
                    <a:pt x="2140" y="76"/>
                  </a:lnTo>
                  <a:lnTo>
                    <a:pt x="2114" y="68"/>
                  </a:lnTo>
                  <a:lnTo>
                    <a:pt x="2092" y="62"/>
                  </a:lnTo>
                  <a:lnTo>
                    <a:pt x="2066" y="56"/>
                  </a:lnTo>
                  <a:lnTo>
                    <a:pt x="2043" y="50"/>
                  </a:lnTo>
                  <a:lnTo>
                    <a:pt x="2016" y="44"/>
                  </a:lnTo>
                  <a:lnTo>
                    <a:pt x="1990" y="39"/>
                  </a:lnTo>
                  <a:lnTo>
                    <a:pt x="1965" y="33"/>
                  </a:lnTo>
                  <a:lnTo>
                    <a:pt x="1939" y="29"/>
                  </a:lnTo>
                  <a:lnTo>
                    <a:pt x="1913" y="24"/>
                  </a:lnTo>
                  <a:lnTo>
                    <a:pt x="1886" y="21"/>
                  </a:lnTo>
                  <a:lnTo>
                    <a:pt x="1859" y="17"/>
                  </a:lnTo>
                  <a:lnTo>
                    <a:pt x="1833" y="14"/>
                  </a:lnTo>
                  <a:lnTo>
                    <a:pt x="1805" y="11"/>
                  </a:lnTo>
                  <a:lnTo>
                    <a:pt x="1778" y="8"/>
                  </a:lnTo>
                  <a:lnTo>
                    <a:pt x="1750" y="6"/>
                  </a:lnTo>
                  <a:lnTo>
                    <a:pt x="1722" y="5"/>
                  </a:lnTo>
                  <a:lnTo>
                    <a:pt x="1693" y="3"/>
                  </a:lnTo>
                  <a:lnTo>
                    <a:pt x="1666" y="2"/>
                  </a:lnTo>
                  <a:lnTo>
                    <a:pt x="1637" y="2"/>
                  </a:lnTo>
                  <a:lnTo>
                    <a:pt x="1608" y="2"/>
                  </a:lnTo>
                  <a:lnTo>
                    <a:pt x="1608" y="2"/>
                  </a:lnTo>
                  <a:close/>
                </a:path>
              </a:pathLst>
            </a:custGeom>
            <a:solidFill>
              <a:srgbClr val="384FA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
            <p:cNvSpPr>
              <a:spLocks/>
            </p:cNvSpPr>
            <p:nvPr/>
          </p:nvSpPr>
          <p:spPr bwMode="auto">
            <a:xfrm>
              <a:off x="1591" y="1900"/>
              <a:ext cx="1969" cy="547"/>
            </a:xfrm>
            <a:custGeom>
              <a:avLst/>
              <a:gdLst/>
              <a:ahLst/>
              <a:cxnLst>
                <a:cxn ang="0">
                  <a:pos x="6" y="2"/>
                </a:cxn>
                <a:cxn ang="0">
                  <a:pos x="111" y="0"/>
                </a:cxn>
                <a:cxn ang="0">
                  <a:pos x="217" y="0"/>
                </a:cxn>
                <a:cxn ang="0">
                  <a:pos x="321" y="5"/>
                </a:cxn>
                <a:cxn ang="0">
                  <a:pos x="424" y="11"/>
                </a:cxn>
                <a:cxn ang="0">
                  <a:pos x="525" y="20"/>
                </a:cxn>
                <a:cxn ang="0">
                  <a:pos x="625" y="32"/>
                </a:cxn>
                <a:cxn ang="0">
                  <a:pos x="723" y="47"/>
                </a:cxn>
                <a:cxn ang="0">
                  <a:pos x="821" y="65"/>
                </a:cxn>
                <a:cxn ang="0">
                  <a:pos x="916" y="83"/>
                </a:cxn>
                <a:cxn ang="0">
                  <a:pos x="1011" y="107"/>
                </a:cxn>
                <a:cxn ang="0">
                  <a:pos x="1104" y="133"/>
                </a:cxn>
                <a:cxn ang="0">
                  <a:pos x="1196" y="160"/>
                </a:cxn>
                <a:cxn ang="0">
                  <a:pos x="1285" y="190"/>
                </a:cxn>
                <a:cxn ang="0">
                  <a:pos x="1374" y="222"/>
                </a:cxn>
                <a:cxn ang="0">
                  <a:pos x="1460" y="258"/>
                </a:cxn>
                <a:cxn ang="0">
                  <a:pos x="1546" y="296"/>
                </a:cxn>
                <a:cxn ang="0">
                  <a:pos x="1627" y="334"/>
                </a:cxn>
                <a:cxn ang="0">
                  <a:pos x="1709" y="376"/>
                </a:cxn>
                <a:cxn ang="0">
                  <a:pos x="1789" y="420"/>
                </a:cxn>
                <a:cxn ang="0">
                  <a:pos x="1868" y="468"/>
                </a:cxn>
                <a:cxn ang="0">
                  <a:pos x="1943" y="517"/>
                </a:cxn>
                <a:cxn ang="0">
                  <a:pos x="1960" y="544"/>
                </a:cxn>
                <a:cxn ang="0">
                  <a:pos x="1930" y="529"/>
                </a:cxn>
                <a:cxn ang="0">
                  <a:pos x="1857" y="479"/>
                </a:cxn>
                <a:cxn ang="0">
                  <a:pos x="1782" y="431"/>
                </a:cxn>
                <a:cxn ang="0">
                  <a:pos x="1705" y="385"/>
                </a:cxn>
                <a:cxn ang="0">
                  <a:pos x="1624" y="344"/>
                </a:cxn>
                <a:cxn ang="0">
                  <a:pos x="1544" y="305"/>
                </a:cxn>
                <a:cxn ang="0">
                  <a:pos x="1458" y="266"/>
                </a:cxn>
                <a:cxn ang="0">
                  <a:pos x="1372" y="231"/>
                </a:cxn>
                <a:cxn ang="0">
                  <a:pos x="1283" y="199"/>
                </a:cxn>
                <a:cxn ang="0">
                  <a:pos x="1193" y="171"/>
                </a:cxn>
                <a:cxn ang="0">
                  <a:pos x="1100" y="142"/>
                </a:cxn>
                <a:cxn ang="0">
                  <a:pos x="1005" y="118"/>
                </a:cxn>
                <a:cxn ang="0">
                  <a:pos x="909" y="95"/>
                </a:cxn>
                <a:cxn ang="0">
                  <a:pos x="812" y="77"/>
                </a:cxn>
                <a:cxn ang="0">
                  <a:pos x="712" y="59"/>
                </a:cxn>
                <a:cxn ang="0">
                  <a:pos x="613" y="45"/>
                </a:cxn>
                <a:cxn ang="0">
                  <a:pos x="513" y="33"/>
                </a:cxn>
                <a:cxn ang="0">
                  <a:pos x="412" y="24"/>
                </a:cxn>
                <a:cxn ang="0">
                  <a:pos x="309" y="18"/>
                </a:cxn>
                <a:cxn ang="0">
                  <a:pos x="205" y="15"/>
                </a:cxn>
                <a:cxn ang="0">
                  <a:pos x="102" y="15"/>
                </a:cxn>
                <a:cxn ang="0">
                  <a:pos x="0" y="17"/>
                </a:cxn>
              </a:cxnLst>
              <a:rect l="0" t="0" r="r" b="b"/>
              <a:pathLst>
                <a:path w="1969" h="547">
                  <a:moveTo>
                    <a:pt x="0" y="17"/>
                  </a:moveTo>
                  <a:lnTo>
                    <a:pt x="3" y="9"/>
                  </a:lnTo>
                  <a:lnTo>
                    <a:pt x="6" y="2"/>
                  </a:lnTo>
                  <a:lnTo>
                    <a:pt x="42" y="0"/>
                  </a:lnTo>
                  <a:lnTo>
                    <a:pt x="77" y="0"/>
                  </a:lnTo>
                  <a:lnTo>
                    <a:pt x="111" y="0"/>
                  </a:lnTo>
                  <a:lnTo>
                    <a:pt x="148" y="0"/>
                  </a:lnTo>
                  <a:lnTo>
                    <a:pt x="182" y="0"/>
                  </a:lnTo>
                  <a:lnTo>
                    <a:pt x="217" y="0"/>
                  </a:lnTo>
                  <a:lnTo>
                    <a:pt x="252" y="2"/>
                  </a:lnTo>
                  <a:lnTo>
                    <a:pt x="287" y="3"/>
                  </a:lnTo>
                  <a:lnTo>
                    <a:pt x="321" y="5"/>
                  </a:lnTo>
                  <a:lnTo>
                    <a:pt x="356" y="6"/>
                  </a:lnTo>
                  <a:lnTo>
                    <a:pt x="389" y="8"/>
                  </a:lnTo>
                  <a:lnTo>
                    <a:pt x="424" y="11"/>
                  </a:lnTo>
                  <a:lnTo>
                    <a:pt x="457" y="14"/>
                  </a:lnTo>
                  <a:lnTo>
                    <a:pt x="490" y="17"/>
                  </a:lnTo>
                  <a:lnTo>
                    <a:pt x="525" y="20"/>
                  </a:lnTo>
                  <a:lnTo>
                    <a:pt x="560" y="24"/>
                  </a:lnTo>
                  <a:lnTo>
                    <a:pt x="592" y="27"/>
                  </a:lnTo>
                  <a:lnTo>
                    <a:pt x="625" y="32"/>
                  </a:lnTo>
                  <a:lnTo>
                    <a:pt x="658" y="36"/>
                  </a:lnTo>
                  <a:lnTo>
                    <a:pt x="691" y="42"/>
                  </a:lnTo>
                  <a:lnTo>
                    <a:pt x="723" y="47"/>
                  </a:lnTo>
                  <a:lnTo>
                    <a:pt x="756" y="53"/>
                  </a:lnTo>
                  <a:lnTo>
                    <a:pt x="788" y="57"/>
                  </a:lnTo>
                  <a:lnTo>
                    <a:pt x="821" y="65"/>
                  </a:lnTo>
                  <a:lnTo>
                    <a:pt x="853" y="71"/>
                  </a:lnTo>
                  <a:lnTo>
                    <a:pt x="885" y="77"/>
                  </a:lnTo>
                  <a:lnTo>
                    <a:pt x="916" y="83"/>
                  </a:lnTo>
                  <a:lnTo>
                    <a:pt x="949" y="92"/>
                  </a:lnTo>
                  <a:lnTo>
                    <a:pt x="980" y="100"/>
                  </a:lnTo>
                  <a:lnTo>
                    <a:pt x="1011" y="107"/>
                  </a:lnTo>
                  <a:lnTo>
                    <a:pt x="1043" y="116"/>
                  </a:lnTo>
                  <a:lnTo>
                    <a:pt x="1075" y="125"/>
                  </a:lnTo>
                  <a:lnTo>
                    <a:pt x="1104" y="133"/>
                  </a:lnTo>
                  <a:lnTo>
                    <a:pt x="1135" y="142"/>
                  </a:lnTo>
                  <a:lnTo>
                    <a:pt x="1164" y="150"/>
                  </a:lnTo>
                  <a:lnTo>
                    <a:pt x="1196" y="160"/>
                  </a:lnTo>
                  <a:lnTo>
                    <a:pt x="1226" y="169"/>
                  </a:lnTo>
                  <a:lnTo>
                    <a:pt x="1256" y="180"/>
                  </a:lnTo>
                  <a:lnTo>
                    <a:pt x="1285" y="190"/>
                  </a:lnTo>
                  <a:lnTo>
                    <a:pt x="1315" y="201"/>
                  </a:lnTo>
                  <a:lnTo>
                    <a:pt x="1344" y="211"/>
                  </a:lnTo>
                  <a:lnTo>
                    <a:pt x="1374" y="222"/>
                  </a:lnTo>
                  <a:lnTo>
                    <a:pt x="1403" y="234"/>
                  </a:lnTo>
                  <a:lnTo>
                    <a:pt x="1431" y="246"/>
                  </a:lnTo>
                  <a:lnTo>
                    <a:pt x="1460" y="258"/>
                  </a:lnTo>
                  <a:lnTo>
                    <a:pt x="1489" y="270"/>
                  </a:lnTo>
                  <a:lnTo>
                    <a:pt x="1517" y="282"/>
                  </a:lnTo>
                  <a:lnTo>
                    <a:pt x="1546" y="296"/>
                  </a:lnTo>
                  <a:lnTo>
                    <a:pt x="1572" y="308"/>
                  </a:lnTo>
                  <a:lnTo>
                    <a:pt x="1600" y="322"/>
                  </a:lnTo>
                  <a:lnTo>
                    <a:pt x="1627" y="334"/>
                  </a:lnTo>
                  <a:lnTo>
                    <a:pt x="1656" y="349"/>
                  </a:lnTo>
                  <a:lnTo>
                    <a:pt x="1682" y="363"/>
                  </a:lnTo>
                  <a:lnTo>
                    <a:pt x="1709" y="376"/>
                  </a:lnTo>
                  <a:lnTo>
                    <a:pt x="1735" y="391"/>
                  </a:lnTo>
                  <a:lnTo>
                    <a:pt x="1763" y="406"/>
                  </a:lnTo>
                  <a:lnTo>
                    <a:pt x="1789" y="420"/>
                  </a:lnTo>
                  <a:lnTo>
                    <a:pt x="1815" y="435"/>
                  </a:lnTo>
                  <a:lnTo>
                    <a:pt x="1840" y="450"/>
                  </a:lnTo>
                  <a:lnTo>
                    <a:pt x="1868" y="468"/>
                  </a:lnTo>
                  <a:lnTo>
                    <a:pt x="1892" y="483"/>
                  </a:lnTo>
                  <a:lnTo>
                    <a:pt x="1917" y="500"/>
                  </a:lnTo>
                  <a:lnTo>
                    <a:pt x="1943" y="517"/>
                  </a:lnTo>
                  <a:lnTo>
                    <a:pt x="1969" y="535"/>
                  </a:lnTo>
                  <a:lnTo>
                    <a:pt x="1963" y="539"/>
                  </a:lnTo>
                  <a:lnTo>
                    <a:pt x="1960" y="544"/>
                  </a:lnTo>
                  <a:lnTo>
                    <a:pt x="1957" y="547"/>
                  </a:lnTo>
                  <a:lnTo>
                    <a:pt x="1952" y="547"/>
                  </a:lnTo>
                  <a:lnTo>
                    <a:pt x="1930" y="529"/>
                  </a:lnTo>
                  <a:lnTo>
                    <a:pt x="1905" y="511"/>
                  </a:lnTo>
                  <a:lnTo>
                    <a:pt x="1881" y="495"/>
                  </a:lnTo>
                  <a:lnTo>
                    <a:pt x="1857" y="479"/>
                  </a:lnTo>
                  <a:lnTo>
                    <a:pt x="1833" y="462"/>
                  </a:lnTo>
                  <a:lnTo>
                    <a:pt x="1807" y="447"/>
                  </a:lnTo>
                  <a:lnTo>
                    <a:pt x="1782" y="431"/>
                  </a:lnTo>
                  <a:lnTo>
                    <a:pt x="1757" y="417"/>
                  </a:lnTo>
                  <a:lnTo>
                    <a:pt x="1730" y="400"/>
                  </a:lnTo>
                  <a:lnTo>
                    <a:pt x="1705" y="385"/>
                  </a:lnTo>
                  <a:lnTo>
                    <a:pt x="1679" y="372"/>
                  </a:lnTo>
                  <a:lnTo>
                    <a:pt x="1652" y="358"/>
                  </a:lnTo>
                  <a:lnTo>
                    <a:pt x="1624" y="344"/>
                  </a:lnTo>
                  <a:lnTo>
                    <a:pt x="1597" y="331"/>
                  </a:lnTo>
                  <a:lnTo>
                    <a:pt x="1570" y="317"/>
                  </a:lnTo>
                  <a:lnTo>
                    <a:pt x="1544" y="305"/>
                  </a:lnTo>
                  <a:lnTo>
                    <a:pt x="1516" y="292"/>
                  </a:lnTo>
                  <a:lnTo>
                    <a:pt x="1487" y="278"/>
                  </a:lnTo>
                  <a:lnTo>
                    <a:pt x="1458" y="266"/>
                  </a:lnTo>
                  <a:lnTo>
                    <a:pt x="1430" y="255"/>
                  </a:lnTo>
                  <a:lnTo>
                    <a:pt x="1401" y="242"/>
                  </a:lnTo>
                  <a:lnTo>
                    <a:pt x="1372" y="231"/>
                  </a:lnTo>
                  <a:lnTo>
                    <a:pt x="1342" y="221"/>
                  </a:lnTo>
                  <a:lnTo>
                    <a:pt x="1313" y="210"/>
                  </a:lnTo>
                  <a:lnTo>
                    <a:pt x="1283" y="199"/>
                  </a:lnTo>
                  <a:lnTo>
                    <a:pt x="1253" y="189"/>
                  </a:lnTo>
                  <a:lnTo>
                    <a:pt x="1223" y="178"/>
                  </a:lnTo>
                  <a:lnTo>
                    <a:pt x="1193" y="171"/>
                  </a:lnTo>
                  <a:lnTo>
                    <a:pt x="1161" y="160"/>
                  </a:lnTo>
                  <a:lnTo>
                    <a:pt x="1131" y="151"/>
                  </a:lnTo>
                  <a:lnTo>
                    <a:pt x="1100" y="142"/>
                  </a:lnTo>
                  <a:lnTo>
                    <a:pt x="1070" y="134"/>
                  </a:lnTo>
                  <a:lnTo>
                    <a:pt x="1037" y="127"/>
                  </a:lnTo>
                  <a:lnTo>
                    <a:pt x="1005" y="118"/>
                  </a:lnTo>
                  <a:lnTo>
                    <a:pt x="972" y="110"/>
                  </a:lnTo>
                  <a:lnTo>
                    <a:pt x="942" y="103"/>
                  </a:lnTo>
                  <a:lnTo>
                    <a:pt x="909" y="95"/>
                  </a:lnTo>
                  <a:lnTo>
                    <a:pt x="877" y="89"/>
                  </a:lnTo>
                  <a:lnTo>
                    <a:pt x="845" y="83"/>
                  </a:lnTo>
                  <a:lnTo>
                    <a:pt x="812" y="77"/>
                  </a:lnTo>
                  <a:lnTo>
                    <a:pt x="779" y="71"/>
                  </a:lnTo>
                  <a:lnTo>
                    <a:pt x="746" y="65"/>
                  </a:lnTo>
                  <a:lnTo>
                    <a:pt x="712" y="59"/>
                  </a:lnTo>
                  <a:lnTo>
                    <a:pt x="681" y="54"/>
                  </a:lnTo>
                  <a:lnTo>
                    <a:pt x="646" y="50"/>
                  </a:lnTo>
                  <a:lnTo>
                    <a:pt x="613" y="45"/>
                  </a:lnTo>
                  <a:lnTo>
                    <a:pt x="580" y="41"/>
                  </a:lnTo>
                  <a:lnTo>
                    <a:pt x="546" y="38"/>
                  </a:lnTo>
                  <a:lnTo>
                    <a:pt x="513" y="33"/>
                  </a:lnTo>
                  <a:lnTo>
                    <a:pt x="478" y="30"/>
                  </a:lnTo>
                  <a:lnTo>
                    <a:pt x="445" y="27"/>
                  </a:lnTo>
                  <a:lnTo>
                    <a:pt x="412" y="24"/>
                  </a:lnTo>
                  <a:lnTo>
                    <a:pt x="377" y="23"/>
                  </a:lnTo>
                  <a:lnTo>
                    <a:pt x="342" y="20"/>
                  </a:lnTo>
                  <a:lnTo>
                    <a:pt x="309" y="18"/>
                  </a:lnTo>
                  <a:lnTo>
                    <a:pt x="274" y="17"/>
                  </a:lnTo>
                  <a:lnTo>
                    <a:pt x="240" y="15"/>
                  </a:lnTo>
                  <a:lnTo>
                    <a:pt x="205" y="15"/>
                  </a:lnTo>
                  <a:lnTo>
                    <a:pt x="172" y="15"/>
                  </a:lnTo>
                  <a:lnTo>
                    <a:pt x="137" y="15"/>
                  </a:lnTo>
                  <a:lnTo>
                    <a:pt x="102" y="15"/>
                  </a:lnTo>
                  <a:lnTo>
                    <a:pt x="68" y="15"/>
                  </a:lnTo>
                  <a:lnTo>
                    <a:pt x="34" y="15"/>
                  </a:lnTo>
                  <a:lnTo>
                    <a:pt x="0" y="17"/>
                  </a:lnTo>
                  <a:lnTo>
                    <a:pt x="0"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7"/>
            <p:cNvSpPr>
              <a:spLocks/>
            </p:cNvSpPr>
            <p:nvPr/>
          </p:nvSpPr>
          <p:spPr bwMode="auto">
            <a:xfrm>
              <a:off x="2562" y="1359"/>
              <a:ext cx="152" cy="1301"/>
            </a:xfrm>
            <a:custGeom>
              <a:avLst/>
              <a:gdLst/>
              <a:ahLst/>
              <a:cxnLst>
                <a:cxn ang="0">
                  <a:pos x="13" y="1295"/>
                </a:cxn>
                <a:cxn ang="0">
                  <a:pos x="152" y="8"/>
                </a:cxn>
                <a:cxn ang="0">
                  <a:pos x="140" y="0"/>
                </a:cxn>
                <a:cxn ang="0">
                  <a:pos x="0" y="1301"/>
                </a:cxn>
                <a:cxn ang="0">
                  <a:pos x="13" y="1295"/>
                </a:cxn>
                <a:cxn ang="0">
                  <a:pos x="13" y="1295"/>
                </a:cxn>
              </a:cxnLst>
              <a:rect l="0" t="0" r="r" b="b"/>
              <a:pathLst>
                <a:path w="152" h="1301">
                  <a:moveTo>
                    <a:pt x="13" y="1295"/>
                  </a:moveTo>
                  <a:lnTo>
                    <a:pt x="152" y="8"/>
                  </a:lnTo>
                  <a:lnTo>
                    <a:pt x="140" y="0"/>
                  </a:lnTo>
                  <a:lnTo>
                    <a:pt x="0" y="1301"/>
                  </a:lnTo>
                  <a:lnTo>
                    <a:pt x="13" y="1295"/>
                  </a:lnTo>
                  <a:lnTo>
                    <a:pt x="13" y="1295"/>
                  </a:lnTo>
                  <a:close/>
                </a:path>
              </a:pathLst>
            </a:custGeom>
            <a:solidFill>
              <a:srgbClr val="4766C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2" name="Freeform 8"/>
            <p:cNvSpPr>
              <a:spLocks/>
            </p:cNvSpPr>
            <p:nvPr/>
          </p:nvSpPr>
          <p:spPr bwMode="auto">
            <a:xfrm>
              <a:off x="2574" y="1510"/>
              <a:ext cx="602" cy="1127"/>
            </a:xfrm>
            <a:custGeom>
              <a:avLst/>
              <a:gdLst/>
              <a:ahLst/>
              <a:cxnLst>
                <a:cxn ang="0">
                  <a:pos x="602" y="1115"/>
                </a:cxn>
                <a:cxn ang="0">
                  <a:pos x="10" y="0"/>
                </a:cxn>
                <a:cxn ang="0">
                  <a:pos x="0" y="8"/>
                </a:cxn>
                <a:cxn ang="0">
                  <a:pos x="595" y="1127"/>
                </a:cxn>
                <a:cxn ang="0">
                  <a:pos x="602" y="1115"/>
                </a:cxn>
                <a:cxn ang="0">
                  <a:pos x="602" y="1115"/>
                </a:cxn>
              </a:cxnLst>
              <a:rect l="0" t="0" r="r" b="b"/>
              <a:pathLst>
                <a:path w="602" h="1127">
                  <a:moveTo>
                    <a:pt x="602" y="1115"/>
                  </a:moveTo>
                  <a:lnTo>
                    <a:pt x="10" y="0"/>
                  </a:lnTo>
                  <a:lnTo>
                    <a:pt x="0" y="8"/>
                  </a:lnTo>
                  <a:lnTo>
                    <a:pt x="595" y="1127"/>
                  </a:lnTo>
                  <a:lnTo>
                    <a:pt x="602" y="1115"/>
                  </a:lnTo>
                  <a:lnTo>
                    <a:pt x="602" y="1115"/>
                  </a:lnTo>
                  <a:close/>
                </a:path>
              </a:pathLst>
            </a:custGeom>
            <a:solidFill>
              <a:srgbClr val="4766C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9"/>
            <p:cNvSpPr>
              <a:spLocks/>
            </p:cNvSpPr>
            <p:nvPr/>
          </p:nvSpPr>
          <p:spPr bwMode="auto">
            <a:xfrm>
              <a:off x="2539" y="504"/>
              <a:ext cx="477" cy="2221"/>
            </a:xfrm>
            <a:custGeom>
              <a:avLst/>
              <a:gdLst/>
              <a:ahLst/>
              <a:cxnLst>
                <a:cxn ang="0">
                  <a:pos x="477" y="2218"/>
                </a:cxn>
                <a:cxn ang="0">
                  <a:pos x="11" y="0"/>
                </a:cxn>
                <a:cxn ang="0">
                  <a:pos x="0" y="3"/>
                </a:cxn>
                <a:cxn ang="0">
                  <a:pos x="464" y="2221"/>
                </a:cxn>
                <a:cxn ang="0">
                  <a:pos x="477" y="2218"/>
                </a:cxn>
                <a:cxn ang="0">
                  <a:pos x="477" y="2218"/>
                </a:cxn>
              </a:cxnLst>
              <a:rect l="0" t="0" r="r" b="b"/>
              <a:pathLst>
                <a:path w="477" h="2221">
                  <a:moveTo>
                    <a:pt x="477" y="2218"/>
                  </a:moveTo>
                  <a:lnTo>
                    <a:pt x="11" y="0"/>
                  </a:lnTo>
                  <a:lnTo>
                    <a:pt x="0" y="3"/>
                  </a:lnTo>
                  <a:lnTo>
                    <a:pt x="464" y="2221"/>
                  </a:lnTo>
                  <a:lnTo>
                    <a:pt x="477" y="2218"/>
                  </a:lnTo>
                  <a:lnTo>
                    <a:pt x="477" y="2218"/>
                  </a:lnTo>
                  <a:close/>
                </a:path>
              </a:pathLst>
            </a:custGeom>
            <a:solidFill>
              <a:srgbClr val="4766C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10"/>
            <p:cNvSpPr>
              <a:spLocks/>
            </p:cNvSpPr>
            <p:nvPr/>
          </p:nvSpPr>
          <p:spPr bwMode="auto">
            <a:xfrm>
              <a:off x="2306" y="655"/>
              <a:ext cx="943" cy="1592"/>
            </a:xfrm>
            <a:custGeom>
              <a:avLst/>
              <a:gdLst/>
              <a:ahLst/>
              <a:cxnLst>
                <a:cxn ang="0">
                  <a:pos x="943" y="1592"/>
                </a:cxn>
                <a:cxn ang="0">
                  <a:pos x="8" y="0"/>
                </a:cxn>
                <a:cxn ang="0">
                  <a:pos x="0" y="6"/>
                </a:cxn>
                <a:cxn ang="0">
                  <a:pos x="929" y="1588"/>
                </a:cxn>
                <a:cxn ang="0">
                  <a:pos x="943" y="1592"/>
                </a:cxn>
                <a:cxn ang="0">
                  <a:pos x="943" y="1592"/>
                </a:cxn>
              </a:cxnLst>
              <a:rect l="0" t="0" r="r" b="b"/>
              <a:pathLst>
                <a:path w="943" h="1592">
                  <a:moveTo>
                    <a:pt x="943" y="1592"/>
                  </a:moveTo>
                  <a:lnTo>
                    <a:pt x="8" y="0"/>
                  </a:lnTo>
                  <a:lnTo>
                    <a:pt x="0" y="6"/>
                  </a:lnTo>
                  <a:lnTo>
                    <a:pt x="929" y="1588"/>
                  </a:lnTo>
                  <a:lnTo>
                    <a:pt x="943" y="1592"/>
                  </a:lnTo>
                  <a:lnTo>
                    <a:pt x="943" y="1592"/>
                  </a:lnTo>
                  <a:close/>
                </a:path>
              </a:pathLst>
            </a:custGeom>
            <a:solidFill>
              <a:srgbClr val="4766C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1"/>
            <p:cNvSpPr>
              <a:spLocks/>
            </p:cNvSpPr>
            <p:nvPr/>
          </p:nvSpPr>
          <p:spPr bwMode="auto">
            <a:xfrm>
              <a:off x="2491" y="430"/>
              <a:ext cx="216" cy="2129"/>
            </a:xfrm>
            <a:custGeom>
              <a:avLst/>
              <a:gdLst/>
              <a:ahLst/>
              <a:cxnLst>
                <a:cxn ang="0">
                  <a:pos x="15" y="2129"/>
                </a:cxn>
                <a:cxn ang="0">
                  <a:pos x="216" y="0"/>
                </a:cxn>
                <a:cxn ang="0">
                  <a:pos x="200" y="5"/>
                </a:cxn>
                <a:cxn ang="0">
                  <a:pos x="0" y="2127"/>
                </a:cxn>
                <a:cxn ang="0">
                  <a:pos x="15" y="2129"/>
                </a:cxn>
                <a:cxn ang="0">
                  <a:pos x="15" y="2129"/>
                </a:cxn>
              </a:cxnLst>
              <a:rect l="0" t="0" r="r" b="b"/>
              <a:pathLst>
                <a:path w="216" h="2129">
                  <a:moveTo>
                    <a:pt x="15" y="2129"/>
                  </a:moveTo>
                  <a:lnTo>
                    <a:pt x="216" y="0"/>
                  </a:lnTo>
                  <a:lnTo>
                    <a:pt x="200" y="5"/>
                  </a:lnTo>
                  <a:lnTo>
                    <a:pt x="0" y="2127"/>
                  </a:lnTo>
                  <a:lnTo>
                    <a:pt x="15" y="2129"/>
                  </a:lnTo>
                  <a:lnTo>
                    <a:pt x="15" y="2129"/>
                  </a:lnTo>
                  <a:close/>
                </a:path>
              </a:pathLst>
            </a:custGeom>
            <a:solidFill>
              <a:srgbClr val="4766C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6" name="Freeform 12"/>
            <p:cNvSpPr>
              <a:spLocks/>
            </p:cNvSpPr>
            <p:nvPr/>
          </p:nvSpPr>
          <p:spPr bwMode="auto">
            <a:xfrm>
              <a:off x="2385" y="589"/>
              <a:ext cx="88" cy="1362"/>
            </a:xfrm>
            <a:custGeom>
              <a:avLst/>
              <a:gdLst/>
              <a:ahLst/>
              <a:cxnLst>
                <a:cxn ang="0">
                  <a:pos x="0" y="6"/>
                </a:cxn>
                <a:cxn ang="0">
                  <a:pos x="77" y="1355"/>
                </a:cxn>
                <a:cxn ang="0">
                  <a:pos x="88" y="1362"/>
                </a:cxn>
                <a:cxn ang="0">
                  <a:pos x="11" y="0"/>
                </a:cxn>
                <a:cxn ang="0">
                  <a:pos x="0" y="6"/>
                </a:cxn>
                <a:cxn ang="0">
                  <a:pos x="0" y="6"/>
                </a:cxn>
              </a:cxnLst>
              <a:rect l="0" t="0" r="r" b="b"/>
              <a:pathLst>
                <a:path w="88" h="1362">
                  <a:moveTo>
                    <a:pt x="0" y="6"/>
                  </a:moveTo>
                  <a:lnTo>
                    <a:pt x="77" y="1355"/>
                  </a:lnTo>
                  <a:lnTo>
                    <a:pt x="88" y="1362"/>
                  </a:lnTo>
                  <a:lnTo>
                    <a:pt x="11" y="0"/>
                  </a:lnTo>
                  <a:lnTo>
                    <a:pt x="0" y="6"/>
                  </a:lnTo>
                  <a:lnTo>
                    <a:pt x="0" y="6"/>
                  </a:lnTo>
                  <a:close/>
                </a:path>
              </a:pathLst>
            </a:custGeom>
            <a:solidFill>
              <a:srgbClr val="4766C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13"/>
            <p:cNvSpPr>
              <a:spLocks/>
            </p:cNvSpPr>
            <p:nvPr/>
          </p:nvSpPr>
          <p:spPr bwMode="auto">
            <a:xfrm>
              <a:off x="1888" y="432"/>
              <a:ext cx="1912" cy="1634"/>
            </a:xfrm>
            <a:custGeom>
              <a:avLst/>
              <a:gdLst/>
              <a:ahLst/>
              <a:cxnLst>
                <a:cxn ang="0">
                  <a:pos x="1903" y="0"/>
                </a:cxn>
                <a:cxn ang="0">
                  <a:pos x="0" y="1625"/>
                </a:cxn>
                <a:cxn ang="0">
                  <a:pos x="2" y="1634"/>
                </a:cxn>
                <a:cxn ang="0">
                  <a:pos x="1912" y="1"/>
                </a:cxn>
                <a:cxn ang="0">
                  <a:pos x="1903" y="0"/>
                </a:cxn>
                <a:cxn ang="0">
                  <a:pos x="1903" y="0"/>
                </a:cxn>
              </a:cxnLst>
              <a:rect l="0" t="0" r="r" b="b"/>
              <a:pathLst>
                <a:path w="1912" h="1634">
                  <a:moveTo>
                    <a:pt x="1903" y="0"/>
                  </a:moveTo>
                  <a:lnTo>
                    <a:pt x="0" y="1625"/>
                  </a:lnTo>
                  <a:lnTo>
                    <a:pt x="2" y="1634"/>
                  </a:lnTo>
                  <a:lnTo>
                    <a:pt x="1912" y="1"/>
                  </a:lnTo>
                  <a:lnTo>
                    <a:pt x="1903" y="0"/>
                  </a:lnTo>
                  <a:lnTo>
                    <a:pt x="1903" y="0"/>
                  </a:lnTo>
                  <a:close/>
                </a:path>
              </a:pathLst>
            </a:custGeom>
            <a:solidFill>
              <a:srgbClr val="4766C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14"/>
            <p:cNvSpPr>
              <a:spLocks/>
            </p:cNvSpPr>
            <p:nvPr/>
          </p:nvSpPr>
          <p:spPr bwMode="auto">
            <a:xfrm>
              <a:off x="1710" y="933"/>
              <a:ext cx="923" cy="932"/>
            </a:xfrm>
            <a:custGeom>
              <a:avLst/>
              <a:gdLst/>
              <a:ahLst/>
              <a:cxnLst>
                <a:cxn ang="0">
                  <a:pos x="853" y="18"/>
                </a:cxn>
                <a:cxn ang="0">
                  <a:pos x="809" y="70"/>
                </a:cxn>
                <a:cxn ang="0">
                  <a:pos x="805" y="118"/>
                </a:cxn>
                <a:cxn ang="0">
                  <a:pos x="820" y="162"/>
                </a:cxn>
                <a:cxn ang="0">
                  <a:pos x="874" y="203"/>
                </a:cxn>
                <a:cxn ang="0">
                  <a:pos x="918" y="230"/>
                </a:cxn>
                <a:cxn ang="0">
                  <a:pos x="897" y="266"/>
                </a:cxn>
                <a:cxn ang="0">
                  <a:pos x="859" y="305"/>
                </a:cxn>
                <a:cxn ang="0">
                  <a:pos x="824" y="367"/>
                </a:cxn>
                <a:cxn ang="0">
                  <a:pos x="772" y="390"/>
                </a:cxn>
                <a:cxn ang="0">
                  <a:pos x="708" y="420"/>
                </a:cxn>
                <a:cxn ang="0">
                  <a:pos x="646" y="447"/>
                </a:cxn>
                <a:cxn ang="0">
                  <a:pos x="583" y="473"/>
                </a:cxn>
                <a:cxn ang="0">
                  <a:pos x="522" y="497"/>
                </a:cxn>
                <a:cxn ang="0">
                  <a:pos x="459" y="521"/>
                </a:cxn>
                <a:cxn ang="0">
                  <a:pos x="396" y="547"/>
                </a:cxn>
                <a:cxn ang="0">
                  <a:pos x="334" y="576"/>
                </a:cxn>
                <a:cxn ang="0">
                  <a:pos x="279" y="603"/>
                </a:cxn>
                <a:cxn ang="0">
                  <a:pos x="216" y="639"/>
                </a:cxn>
                <a:cxn ang="0">
                  <a:pos x="146" y="674"/>
                </a:cxn>
                <a:cxn ang="0">
                  <a:pos x="83" y="698"/>
                </a:cxn>
                <a:cxn ang="0">
                  <a:pos x="94" y="884"/>
                </a:cxn>
                <a:cxn ang="0">
                  <a:pos x="216" y="854"/>
                </a:cxn>
                <a:cxn ang="0">
                  <a:pos x="305" y="831"/>
                </a:cxn>
                <a:cxn ang="0">
                  <a:pos x="371" y="808"/>
                </a:cxn>
                <a:cxn ang="0">
                  <a:pos x="433" y="787"/>
                </a:cxn>
                <a:cxn ang="0">
                  <a:pos x="500" y="765"/>
                </a:cxn>
                <a:cxn ang="0">
                  <a:pos x="589" y="737"/>
                </a:cxn>
                <a:cxn ang="0">
                  <a:pos x="710" y="704"/>
                </a:cxn>
                <a:cxn ang="0">
                  <a:pos x="731" y="727"/>
                </a:cxn>
                <a:cxn ang="0">
                  <a:pos x="637" y="756"/>
                </a:cxn>
                <a:cxn ang="0">
                  <a:pos x="524" y="792"/>
                </a:cxn>
                <a:cxn ang="0">
                  <a:pos x="400" y="828"/>
                </a:cxn>
                <a:cxn ang="0">
                  <a:pos x="278" y="861"/>
                </a:cxn>
                <a:cxn ang="0">
                  <a:pos x="165" y="892"/>
                </a:cxn>
                <a:cxn ang="0">
                  <a:pos x="78" y="916"/>
                </a:cxn>
                <a:cxn ang="0">
                  <a:pos x="23" y="928"/>
                </a:cxn>
                <a:cxn ang="0">
                  <a:pos x="1" y="902"/>
                </a:cxn>
                <a:cxn ang="0">
                  <a:pos x="4" y="842"/>
                </a:cxn>
                <a:cxn ang="0">
                  <a:pos x="14" y="798"/>
                </a:cxn>
                <a:cxn ang="0">
                  <a:pos x="26" y="753"/>
                </a:cxn>
                <a:cxn ang="0">
                  <a:pos x="47" y="698"/>
                </a:cxn>
                <a:cxn ang="0">
                  <a:pos x="276" y="571"/>
                </a:cxn>
                <a:cxn ang="0">
                  <a:pos x="332" y="544"/>
                </a:cxn>
                <a:cxn ang="0">
                  <a:pos x="387" y="521"/>
                </a:cxn>
                <a:cxn ang="0">
                  <a:pos x="438" y="497"/>
                </a:cxn>
                <a:cxn ang="0">
                  <a:pos x="491" y="478"/>
                </a:cxn>
                <a:cxn ang="0">
                  <a:pos x="542" y="457"/>
                </a:cxn>
                <a:cxn ang="0">
                  <a:pos x="593" y="437"/>
                </a:cxn>
                <a:cxn ang="0">
                  <a:pos x="649" y="414"/>
                </a:cxn>
                <a:cxn ang="0">
                  <a:pos x="707" y="392"/>
                </a:cxn>
                <a:cxn ang="0">
                  <a:pos x="764" y="360"/>
                </a:cxn>
                <a:cxn ang="0">
                  <a:pos x="818" y="324"/>
                </a:cxn>
                <a:cxn ang="0">
                  <a:pos x="834" y="271"/>
                </a:cxn>
                <a:cxn ang="0">
                  <a:pos x="886" y="242"/>
                </a:cxn>
                <a:cxn ang="0">
                  <a:pos x="834" y="221"/>
                </a:cxn>
                <a:cxn ang="0">
                  <a:pos x="793" y="182"/>
                </a:cxn>
                <a:cxn ang="0">
                  <a:pos x="775" y="135"/>
                </a:cxn>
                <a:cxn ang="0">
                  <a:pos x="775" y="83"/>
                </a:cxn>
                <a:cxn ang="0">
                  <a:pos x="794" y="37"/>
                </a:cxn>
                <a:cxn ang="0">
                  <a:pos x="834" y="2"/>
                </a:cxn>
              </a:cxnLst>
              <a:rect l="0" t="0" r="r" b="b"/>
              <a:pathLst>
                <a:path w="923" h="932">
                  <a:moveTo>
                    <a:pt x="834" y="2"/>
                  </a:moveTo>
                  <a:lnTo>
                    <a:pt x="840" y="0"/>
                  </a:lnTo>
                  <a:lnTo>
                    <a:pt x="849" y="2"/>
                  </a:lnTo>
                  <a:lnTo>
                    <a:pt x="858" y="2"/>
                  </a:lnTo>
                  <a:lnTo>
                    <a:pt x="865" y="5"/>
                  </a:lnTo>
                  <a:lnTo>
                    <a:pt x="861" y="9"/>
                  </a:lnTo>
                  <a:lnTo>
                    <a:pt x="858" y="14"/>
                  </a:lnTo>
                  <a:lnTo>
                    <a:pt x="853" y="18"/>
                  </a:lnTo>
                  <a:lnTo>
                    <a:pt x="849" y="21"/>
                  </a:lnTo>
                  <a:lnTo>
                    <a:pt x="838" y="29"/>
                  </a:lnTo>
                  <a:lnTo>
                    <a:pt x="829" y="37"/>
                  </a:lnTo>
                  <a:lnTo>
                    <a:pt x="820" y="43"/>
                  </a:lnTo>
                  <a:lnTo>
                    <a:pt x="812" y="52"/>
                  </a:lnTo>
                  <a:lnTo>
                    <a:pt x="811" y="58"/>
                  </a:lnTo>
                  <a:lnTo>
                    <a:pt x="809" y="64"/>
                  </a:lnTo>
                  <a:lnTo>
                    <a:pt x="809" y="70"/>
                  </a:lnTo>
                  <a:lnTo>
                    <a:pt x="811" y="79"/>
                  </a:lnTo>
                  <a:lnTo>
                    <a:pt x="808" y="83"/>
                  </a:lnTo>
                  <a:lnTo>
                    <a:pt x="806" y="89"/>
                  </a:lnTo>
                  <a:lnTo>
                    <a:pt x="805" y="96"/>
                  </a:lnTo>
                  <a:lnTo>
                    <a:pt x="805" y="102"/>
                  </a:lnTo>
                  <a:lnTo>
                    <a:pt x="803" y="106"/>
                  </a:lnTo>
                  <a:lnTo>
                    <a:pt x="803" y="112"/>
                  </a:lnTo>
                  <a:lnTo>
                    <a:pt x="805" y="118"/>
                  </a:lnTo>
                  <a:lnTo>
                    <a:pt x="805" y="124"/>
                  </a:lnTo>
                  <a:lnTo>
                    <a:pt x="805" y="129"/>
                  </a:lnTo>
                  <a:lnTo>
                    <a:pt x="808" y="135"/>
                  </a:lnTo>
                  <a:lnTo>
                    <a:pt x="808" y="141"/>
                  </a:lnTo>
                  <a:lnTo>
                    <a:pt x="811" y="147"/>
                  </a:lnTo>
                  <a:lnTo>
                    <a:pt x="814" y="151"/>
                  </a:lnTo>
                  <a:lnTo>
                    <a:pt x="817" y="157"/>
                  </a:lnTo>
                  <a:lnTo>
                    <a:pt x="820" y="162"/>
                  </a:lnTo>
                  <a:lnTo>
                    <a:pt x="823" y="168"/>
                  </a:lnTo>
                  <a:lnTo>
                    <a:pt x="830" y="176"/>
                  </a:lnTo>
                  <a:lnTo>
                    <a:pt x="838" y="185"/>
                  </a:lnTo>
                  <a:lnTo>
                    <a:pt x="847" y="192"/>
                  </a:lnTo>
                  <a:lnTo>
                    <a:pt x="858" y="198"/>
                  </a:lnTo>
                  <a:lnTo>
                    <a:pt x="862" y="201"/>
                  </a:lnTo>
                  <a:lnTo>
                    <a:pt x="868" y="203"/>
                  </a:lnTo>
                  <a:lnTo>
                    <a:pt x="874" y="203"/>
                  </a:lnTo>
                  <a:lnTo>
                    <a:pt x="879" y="206"/>
                  </a:lnTo>
                  <a:lnTo>
                    <a:pt x="885" y="206"/>
                  </a:lnTo>
                  <a:lnTo>
                    <a:pt x="891" y="206"/>
                  </a:lnTo>
                  <a:lnTo>
                    <a:pt x="897" y="206"/>
                  </a:lnTo>
                  <a:lnTo>
                    <a:pt x="904" y="206"/>
                  </a:lnTo>
                  <a:lnTo>
                    <a:pt x="907" y="213"/>
                  </a:lnTo>
                  <a:lnTo>
                    <a:pt x="914" y="221"/>
                  </a:lnTo>
                  <a:lnTo>
                    <a:pt x="918" y="230"/>
                  </a:lnTo>
                  <a:lnTo>
                    <a:pt x="921" y="239"/>
                  </a:lnTo>
                  <a:lnTo>
                    <a:pt x="923" y="247"/>
                  </a:lnTo>
                  <a:lnTo>
                    <a:pt x="920" y="254"/>
                  </a:lnTo>
                  <a:lnTo>
                    <a:pt x="918" y="257"/>
                  </a:lnTo>
                  <a:lnTo>
                    <a:pt x="915" y="262"/>
                  </a:lnTo>
                  <a:lnTo>
                    <a:pt x="909" y="265"/>
                  </a:lnTo>
                  <a:lnTo>
                    <a:pt x="904" y="268"/>
                  </a:lnTo>
                  <a:lnTo>
                    <a:pt x="897" y="266"/>
                  </a:lnTo>
                  <a:lnTo>
                    <a:pt x="892" y="268"/>
                  </a:lnTo>
                  <a:lnTo>
                    <a:pt x="886" y="268"/>
                  </a:lnTo>
                  <a:lnTo>
                    <a:pt x="882" y="271"/>
                  </a:lnTo>
                  <a:lnTo>
                    <a:pt x="874" y="275"/>
                  </a:lnTo>
                  <a:lnTo>
                    <a:pt x="870" y="281"/>
                  </a:lnTo>
                  <a:lnTo>
                    <a:pt x="864" y="287"/>
                  </a:lnTo>
                  <a:lnTo>
                    <a:pt x="861" y="298"/>
                  </a:lnTo>
                  <a:lnTo>
                    <a:pt x="859" y="305"/>
                  </a:lnTo>
                  <a:lnTo>
                    <a:pt x="856" y="316"/>
                  </a:lnTo>
                  <a:lnTo>
                    <a:pt x="853" y="325"/>
                  </a:lnTo>
                  <a:lnTo>
                    <a:pt x="850" y="334"/>
                  </a:lnTo>
                  <a:lnTo>
                    <a:pt x="846" y="343"/>
                  </a:lnTo>
                  <a:lnTo>
                    <a:pt x="843" y="352"/>
                  </a:lnTo>
                  <a:lnTo>
                    <a:pt x="837" y="358"/>
                  </a:lnTo>
                  <a:lnTo>
                    <a:pt x="829" y="364"/>
                  </a:lnTo>
                  <a:lnTo>
                    <a:pt x="824" y="367"/>
                  </a:lnTo>
                  <a:lnTo>
                    <a:pt x="821" y="369"/>
                  </a:lnTo>
                  <a:lnTo>
                    <a:pt x="815" y="370"/>
                  </a:lnTo>
                  <a:lnTo>
                    <a:pt x="811" y="372"/>
                  </a:lnTo>
                  <a:lnTo>
                    <a:pt x="803" y="375"/>
                  </a:lnTo>
                  <a:lnTo>
                    <a:pt x="796" y="379"/>
                  </a:lnTo>
                  <a:lnTo>
                    <a:pt x="787" y="382"/>
                  </a:lnTo>
                  <a:lnTo>
                    <a:pt x="779" y="389"/>
                  </a:lnTo>
                  <a:lnTo>
                    <a:pt x="772" y="390"/>
                  </a:lnTo>
                  <a:lnTo>
                    <a:pt x="764" y="396"/>
                  </a:lnTo>
                  <a:lnTo>
                    <a:pt x="756" y="398"/>
                  </a:lnTo>
                  <a:lnTo>
                    <a:pt x="749" y="404"/>
                  </a:lnTo>
                  <a:lnTo>
                    <a:pt x="740" y="405"/>
                  </a:lnTo>
                  <a:lnTo>
                    <a:pt x="732" y="410"/>
                  </a:lnTo>
                  <a:lnTo>
                    <a:pt x="725" y="413"/>
                  </a:lnTo>
                  <a:lnTo>
                    <a:pt x="717" y="417"/>
                  </a:lnTo>
                  <a:lnTo>
                    <a:pt x="708" y="420"/>
                  </a:lnTo>
                  <a:lnTo>
                    <a:pt x="701" y="425"/>
                  </a:lnTo>
                  <a:lnTo>
                    <a:pt x="693" y="429"/>
                  </a:lnTo>
                  <a:lnTo>
                    <a:pt x="686" y="432"/>
                  </a:lnTo>
                  <a:lnTo>
                    <a:pt x="678" y="435"/>
                  </a:lnTo>
                  <a:lnTo>
                    <a:pt x="670" y="438"/>
                  </a:lnTo>
                  <a:lnTo>
                    <a:pt x="663" y="441"/>
                  </a:lnTo>
                  <a:lnTo>
                    <a:pt x="655" y="444"/>
                  </a:lnTo>
                  <a:lnTo>
                    <a:pt x="646" y="447"/>
                  </a:lnTo>
                  <a:lnTo>
                    <a:pt x="639" y="452"/>
                  </a:lnTo>
                  <a:lnTo>
                    <a:pt x="631" y="455"/>
                  </a:lnTo>
                  <a:lnTo>
                    <a:pt x="624" y="458"/>
                  </a:lnTo>
                  <a:lnTo>
                    <a:pt x="615" y="461"/>
                  </a:lnTo>
                  <a:lnTo>
                    <a:pt x="607" y="464"/>
                  </a:lnTo>
                  <a:lnTo>
                    <a:pt x="599" y="467"/>
                  </a:lnTo>
                  <a:lnTo>
                    <a:pt x="592" y="470"/>
                  </a:lnTo>
                  <a:lnTo>
                    <a:pt x="583" y="473"/>
                  </a:lnTo>
                  <a:lnTo>
                    <a:pt x="577" y="476"/>
                  </a:lnTo>
                  <a:lnTo>
                    <a:pt x="568" y="479"/>
                  </a:lnTo>
                  <a:lnTo>
                    <a:pt x="562" y="482"/>
                  </a:lnTo>
                  <a:lnTo>
                    <a:pt x="553" y="485"/>
                  </a:lnTo>
                  <a:lnTo>
                    <a:pt x="545" y="488"/>
                  </a:lnTo>
                  <a:lnTo>
                    <a:pt x="538" y="491"/>
                  </a:lnTo>
                  <a:lnTo>
                    <a:pt x="530" y="494"/>
                  </a:lnTo>
                  <a:lnTo>
                    <a:pt x="522" y="497"/>
                  </a:lnTo>
                  <a:lnTo>
                    <a:pt x="515" y="500"/>
                  </a:lnTo>
                  <a:lnTo>
                    <a:pt x="507" y="503"/>
                  </a:lnTo>
                  <a:lnTo>
                    <a:pt x="500" y="506"/>
                  </a:lnTo>
                  <a:lnTo>
                    <a:pt x="491" y="509"/>
                  </a:lnTo>
                  <a:lnTo>
                    <a:pt x="483" y="512"/>
                  </a:lnTo>
                  <a:lnTo>
                    <a:pt x="476" y="515"/>
                  </a:lnTo>
                  <a:lnTo>
                    <a:pt x="468" y="518"/>
                  </a:lnTo>
                  <a:lnTo>
                    <a:pt x="459" y="521"/>
                  </a:lnTo>
                  <a:lnTo>
                    <a:pt x="451" y="524"/>
                  </a:lnTo>
                  <a:lnTo>
                    <a:pt x="444" y="527"/>
                  </a:lnTo>
                  <a:lnTo>
                    <a:pt x="436" y="531"/>
                  </a:lnTo>
                  <a:lnTo>
                    <a:pt x="427" y="534"/>
                  </a:lnTo>
                  <a:lnTo>
                    <a:pt x="420" y="537"/>
                  </a:lnTo>
                  <a:lnTo>
                    <a:pt x="412" y="541"/>
                  </a:lnTo>
                  <a:lnTo>
                    <a:pt x="405" y="544"/>
                  </a:lnTo>
                  <a:lnTo>
                    <a:pt x="396" y="547"/>
                  </a:lnTo>
                  <a:lnTo>
                    <a:pt x="388" y="552"/>
                  </a:lnTo>
                  <a:lnTo>
                    <a:pt x="380" y="555"/>
                  </a:lnTo>
                  <a:lnTo>
                    <a:pt x="373" y="559"/>
                  </a:lnTo>
                  <a:lnTo>
                    <a:pt x="364" y="562"/>
                  </a:lnTo>
                  <a:lnTo>
                    <a:pt x="356" y="565"/>
                  </a:lnTo>
                  <a:lnTo>
                    <a:pt x="349" y="570"/>
                  </a:lnTo>
                  <a:lnTo>
                    <a:pt x="341" y="573"/>
                  </a:lnTo>
                  <a:lnTo>
                    <a:pt x="334" y="576"/>
                  </a:lnTo>
                  <a:lnTo>
                    <a:pt x="326" y="580"/>
                  </a:lnTo>
                  <a:lnTo>
                    <a:pt x="319" y="585"/>
                  </a:lnTo>
                  <a:lnTo>
                    <a:pt x="311" y="589"/>
                  </a:lnTo>
                  <a:lnTo>
                    <a:pt x="305" y="591"/>
                  </a:lnTo>
                  <a:lnTo>
                    <a:pt x="299" y="594"/>
                  </a:lnTo>
                  <a:lnTo>
                    <a:pt x="293" y="597"/>
                  </a:lnTo>
                  <a:lnTo>
                    <a:pt x="287" y="600"/>
                  </a:lnTo>
                  <a:lnTo>
                    <a:pt x="279" y="603"/>
                  </a:lnTo>
                  <a:lnTo>
                    <a:pt x="272" y="608"/>
                  </a:lnTo>
                  <a:lnTo>
                    <a:pt x="264" y="612"/>
                  </a:lnTo>
                  <a:lnTo>
                    <a:pt x="257" y="617"/>
                  </a:lnTo>
                  <a:lnTo>
                    <a:pt x="249" y="621"/>
                  </a:lnTo>
                  <a:lnTo>
                    <a:pt x="242" y="626"/>
                  </a:lnTo>
                  <a:lnTo>
                    <a:pt x="233" y="629"/>
                  </a:lnTo>
                  <a:lnTo>
                    <a:pt x="225" y="635"/>
                  </a:lnTo>
                  <a:lnTo>
                    <a:pt x="216" y="639"/>
                  </a:lnTo>
                  <a:lnTo>
                    <a:pt x="208" y="644"/>
                  </a:lnTo>
                  <a:lnTo>
                    <a:pt x="199" y="648"/>
                  </a:lnTo>
                  <a:lnTo>
                    <a:pt x="190" y="654"/>
                  </a:lnTo>
                  <a:lnTo>
                    <a:pt x="181" y="657"/>
                  </a:lnTo>
                  <a:lnTo>
                    <a:pt x="172" y="662"/>
                  </a:lnTo>
                  <a:lnTo>
                    <a:pt x="163" y="666"/>
                  </a:lnTo>
                  <a:lnTo>
                    <a:pt x="155" y="671"/>
                  </a:lnTo>
                  <a:lnTo>
                    <a:pt x="146" y="674"/>
                  </a:lnTo>
                  <a:lnTo>
                    <a:pt x="137" y="679"/>
                  </a:lnTo>
                  <a:lnTo>
                    <a:pt x="130" y="682"/>
                  </a:lnTo>
                  <a:lnTo>
                    <a:pt x="122" y="686"/>
                  </a:lnTo>
                  <a:lnTo>
                    <a:pt x="113" y="689"/>
                  </a:lnTo>
                  <a:lnTo>
                    <a:pt x="104" y="692"/>
                  </a:lnTo>
                  <a:lnTo>
                    <a:pt x="97" y="694"/>
                  </a:lnTo>
                  <a:lnTo>
                    <a:pt x="91" y="697"/>
                  </a:lnTo>
                  <a:lnTo>
                    <a:pt x="83" y="698"/>
                  </a:lnTo>
                  <a:lnTo>
                    <a:pt x="77" y="700"/>
                  </a:lnTo>
                  <a:lnTo>
                    <a:pt x="71" y="700"/>
                  </a:lnTo>
                  <a:lnTo>
                    <a:pt x="66" y="703"/>
                  </a:lnTo>
                  <a:lnTo>
                    <a:pt x="17" y="904"/>
                  </a:lnTo>
                  <a:lnTo>
                    <a:pt x="36" y="898"/>
                  </a:lnTo>
                  <a:lnTo>
                    <a:pt x="56" y="893"/>
                  </a:lnTo>
                  <a:lnTo>
                    <a:pt x="74" y="888"/>
                  </a:lnTo>
                  <a:lnTo>
                    <a:pt x="94" y="884"/>
                  </a:lnTo>
                  <a:lnTo>
                    <a:pt x="110" y="879"/>
                  </a:lnTo>
                  <a:lnTo>
                    <a:pt x="127" y="876"/>
                  </a:lnTo>
                  <a:lnTo>
                    <a:pt x="143" y="872"/>
                  </a:lnTo>
                  <a:lnTo>
                    <a:pt x="160" y="869"/>
                  </a:lnTo>
                  <a:lnTo>
                    <a:pt x="174" y="864"/>
                  </a:lnTo>
                  <a:lnTo>
                    <a:pt x="189" y="861"/>
                  </a:lnTo>
                  <a:lnTo>
                    <a:pt x="201" y="857"/>
                  </a:lnTo>
                  <a:lnTo>
                    <a:pt x="216" y="854"/>
                  </a:lnTo>
                  <a:lnTo>
                    <a:pt x="228" y="851"/>
                  </a:lnTo>
                  <a:lnTo>
                    <a:pt x="240" y="849"/>
                  </a:lnTo>
                  <a:lnTo>
                    <a:pt x="252" y="846"/>
                  </a:lnTo>
                  <a:lnTo>
                    <a:pt x="264" y="843"/>
                  </a:lnTo>
                  <a:lnTo>
                    <a:pt x="273" y="839"/>
                  </a:lnTo>
                  <a:lnTo>
                    <a:pt x="284" y="836"/>
                  </a:lnTo>
                  <a:lnTo>
                    <a:pt x="294" y="833"/>
                  </a:lnTo>
                  <a:lnTo>
                    <a:pt x="305" y="831"/>
                  </a:lnTo>
                  <a:lnTo>
                    <a:pt x="313" y="828"/>
                  </a:lnTo>
                  <a:lnTo>
                    <a:pt x="322" y="825"/>
                  </a:lnTo>
                  <a:lnTo>
                    <a:pt x="331" y="822"/>
                  </a:lnTo>
                  <a:lnTo>
                    <a:pt x="340" y="821"/>
                  </a:lnTo>
                  <a:lnTo>
                    <a:pt x="347" y="817"/>
                  </a:lnTo>
                  <a:lnTo>
                    <a:pt x="356" y="814"/>
                  </a:lnTo>
                  <a:lnTo>
                    <a:pt x="364" y="811"/>
                  </a:lnTo>
                  <a:lnTo>
                    <a:pt x="371" y="808"/>
                  </a:lnTo>
                  <a:lnTo>
                    <a:pt x="379" y="805"/>
                  </a:lnTo>
                  <a:lnTo>
                    <a:pt x="387" y="804"/>
                  </a:lnTo>
                  <a:lnTo>
                    <a:pt x="394" y="801"/>
                  </a:lnTo>
                  <a:lnTo>
                    <a:pt x="403" y="799"/>
                  </a:lnTo>
                  <a:lnTo>
                    <a:pt x="409" y="796"/>
                  </a:lnTo>
                  <a:lnTo>
                    <a:pt x="418" y="793"/>
                  </a:lnTo>
                  <a:lnTo>
                    <a:pt x="426" y="790"/>
                  </a:lnTo>
                  <a:lnTo>
                    <a:pt x="433" y="787"/>
                  </a:lnTo>
                  <a:lnTo>
                    <a:pt x="441" y="784"/>
                  </a:lnTo>
                  <a:lnTo>
                    <a:pt x="448" y="781"/>
                  </a:lnTo>
                  <a:lnTo>
                    <a:pt x="456" y="780"/>
                  </a:lnTo>
                  <a:lnTo>
                    <a:pt x="465" y="777"/>
                  </a:lnTo>
                  <a:lnTo>
                    <a:pt x="473" y="774"/>
                  </a:lnTo>
                  <a:lnTo>
                    <a:pt x="482" y="771"/>
                  </a:lnTo>
                  <a:lnTo>
                    <a:pt x="489" y="768"/>
                  </a:lnTo>
                  <a:lnTo>
                    <a:pt x="500" y="765"/>
                  </a:lnTo>
                  <a:lnTo>
                    <a:pt x="509" y="762"/>
                  </a:lnTo>
                  <a:lnTo>
                    <a:pt x="519" y="759"/>
                  </a:lnTo>
                  <a:lnTo>
                    <a:pt x="530" y="756"/>
                  </a:lnTo>
                  <a:lnTo>
                    <a:pt x="541" y="753"/>
                  </a:lnTo>
                  <a:lnTo>
                    <a:pt x="551" y="748"/>
                  </a:lnTo>
                  <a:lnTo>
                    <a:pt x="563" y="745"/>
                  </a:lnTo>
                  <a:lnTo>
                    <a:pt x="575" y="740"/>
                  </a:lnTo>
                  <a:lnTo>
                    <a:pt x="589" y="737"/>
                  </a:lnTo>
                  <a:lnTo>
                    <a:pt x="601" y="733"/>
                  </a:lnTo>
                  <a:lnTo>
                    <a:pt x="615" y="730"/>
                  </a:lnTo>
                  <a:lnTo>
                    <a:pt x="628" y="725"/>
                  </a:lnTo>
                  <a:lnTo>
                    <a:pt x="645" y="722"/>
                  </a:lnTo>
                  <a:lnTo>
                    <a:pt x="658" y="718"/>
                  </a:lnTo>
                  <a:lnTo>
                    <a:pt x="675" y="713"/>
                  </a:lnTo>
                  <a:lnTo>
                    <a:pt x="692" y="707"/>
                  </a:lnTo>
                  <a:lnTo>
                    <a:pt x="710" y="704"/>
                  </a:lnTo>
                  <a:lnTo>
                    <a:pt x="726" y="698"/>
                  </a:lnTo>
                  <a:lnTo>
                    <a:pt x="747" y="694"/>
                  </a:lnTo>
                  <a:lnTo>
                    <a:pt x="766" y="689"/>
                  </a:lnTo>
                  <a:lnTo>
                    <a:pt x="787" y="685"/>
                  </a:lnTo>
                  <a:lnTo>
                    <a:pt x="761" y="718"/>
                  </a:lnTo>
                  <a:lnTo>
                    <a:pt x="752" y="721"/>
                  </a:lnTo>
                  <a:lnTo>
                    <a:pt x="741" y="724"/>
                  </a:lnTo>
                  <a:lnTo>
                    <a:pt x="731" y="727"/>
                  </a:lnTo>
                  <a:lnTo>
                    <a:pt x="722" y="731"/>
                  </a:lnTo>
                  <a:lnTo>
                    <a:pt x="711" y="733"/>
                  </a:lnTo>
                  <a:lnTo>
                    <a:pt x="699" y="737"/>
                  </a:lnTo>
                  <a:lnTo>
                    <a:pt x="689" y="740"/>
                  </a:lnTo>
                  <a:lnTo>
                    <a:pt x="676" y="747"/>
                  </a:lnTo>
                  <a:lnTo>
                    <a:pt x="663" y="748"/>
                  </a:lnTo>
                  <a:lnTo>
                    <a:pt x="651" y="753"/>
                  </a:lnTo>
                  <a:lnTo>
                    <a:pt x="637" y="756"/>
                  </a:lnTo>
                  <a:lnTo>
                    <a:pt x="625" y="762"/>
                  </a:lnTo>
                  <a:lnTo>
                    <a:pt x="612" y="765"/>
                  </a:lnTo>
                  <a:lnTo>
                    <a:pt x="596" y="769"/>
                  </a:lnTo>
                  <a:lnTo>
                    <a:pt x="583" y="774"/>
                  </a:lnTo>
                  <a:lnTo>
                    <a:pt x="569" y="780"/>
                  </a:lnTo>
                  <a:lnTo>
                    <a:pt x="554" y="783"/>
                  </a:lnTo>
                  <a:lnTo>
                    <a:pt x="539" y="787"/>
                  </a:lnTo>
                  <a:lnTo>
                    <a:pt x="524" y="792"/>
                  </a:lnTo>
                  <a:lnTo>
                    <a:pt x="509" y="796"/>
                  </a:lnTo>
                  <a:lnTo>
                    <a:pt x="492" y="799"/>
                  </a:lnTo>
                  <a:lnTo>
                    <a:pt x="479" y="805"/>
                  </a:lnTo>
                  <a:lnTo>
                    <a:pt x="462" y="808"/>
                  </a:lnTo>
                  <a:lnTo>
                    <a:pt x="448" y="814"/>
                  </a:lnTo>
                  <a:lnTo>
                    <a:pt x="432" y="817"/>
                  </a:lnTo>
                  <a:lnTo>
                    <a:pt x="417" y="824"/>
                  </a:lnTo>
                  <a:lnTo>
                    <a:pt x="400" y="828"/>
                  </a:lnTo>
                  <a:lnTo>
                    <a:pt x="385" y="833"/>
                  </a:lnTo>
                  <a:lnTo>
                    <a:pt x="370" y="836"/>
                  </a:lnTo>
                  <a:lnTo>
                    <a:pt x="353" y="842"/>
                  </a:lnTo>
                  <a:lnTo>
                    <a:pt x="338" y="846"/>
                  </a:lnTo>
                  <a:lnTo>
                    <a:pt x="323" y="851"/>
                  </a:lnTo>
                  <a:lnTo>
                    <a:pt x="308" y="854"/>
                  </a:lnTo>
                  <a:lnTo>
                    <a:pt x="293" y="858"/>
                  </a:lnTo>
                  <a:lnTo>
                    <a:pt x="278" y="861"/>
                  </a:lnTo>
                  <a:lnTo>
                    <a:pt x="263" y="866"/>
                  </a:lnTo>
                  <a:lnTo>
                    <a:pt x="248" y="869"/>
                  </a:lnTo>
                  <a:lnTo>
                    <a:pt x="234" y="873"/>
                  </a:lnTo>
                  <a:lnTo>
                    <a:pt x="219" y="876"/>
                  </a:lnTo>
                  <a:lnTo>
                    <a:pt x="205" y="881"/>
                  </a:lnTo>
                  <a:lnTo>
                    <a:pt x="192" y="884"/>
                  </a:lnTo>
                  <a:lnTo>
                    <a:pt x="178" y="888"/>
                  </a:lnTo>
                  <a:lnTo>
                    <a:pt x="165" y="892"/>
                  </a:lnTo>
                  <a:lnTo>
                    <a:pt x="154" y="896"/>
                  </a:lnTo>
                  <a:lnTo>
                    <a:pt x="142" y="899"/>
                  </a:lnTo>
                  <a:lnTo>
                    <a:pt x="130" y="902"/>
                  </a:lnTo>
                  <a:lnTo>
                    <a:pt x="119" y="905"/>
                  </a:lnTo>
                  <a:lnTo>
                    <a:pt x="109" y="908"/>
                  </a:lnTo>
                  <a:lnTo>
                    <a:pt x="97" y="910"/>
                  </a:lnTo>
                  <a:lnTo>
                    <a:pt x="88" y="913"/>
                  </a:lnTo>
                  <a:lnTo>
                    <a:pt x="78" y="916"/>
                  </a:lnTo>
                  <a:lnTo>
                    <a:pt x="69" y="917"/>
                  </a:lnTo>
                  <a:lnTo>
                    <a:pt x="60" y="920"/>
                  </a:lnTo>
                  <a:lnTo>
                    <a:pt x="53" y="922"/>
                  </a:lnTo>
                  <a:lnTo>
                    <a:pt x="45" y="923"/>
                  </a:lnTo>
                  <a:lnTo>
                    <a:pt x="39" y="925"/>
                  </a:lnTo>
                  <a:lnTo>
                    <a:pt x="33" y="926"/>
                  </a:lnTo>
                  <a:lnTo>
                    <a:pt x="27" y="928"/>
                  </a:lnTo>
                  <a:lnTo>
                    <a:pt x="23" y="928"/>
                  </a:lnTo>
                  <a:lnTo>
                    <a:pt x="20" y="931"/>
                  </a:lnTo>
                  <a:lnTo>
                    <a:pt x="14" y="931"/>
                  </a:lnTo>
                  <a:lnTo>
                    <a:pt x="12" y="932"/>
                  </a:lnTo>
                  <a:lnTo>
                    <a:pt x="8" y="928"/>
                  </a:lnTo>
                  <a:lnTo>
                    <a:pt x="4" y="923"/>
                  </a:lnTo>
                  <a:lnTo>
                    <a:pt x="3" y="916"/>
                  </a:lnTo>
                  <a:lnTo>
                    <a:pt x="1" y="910"/>
                  </a:lnTo>
                  <a:lnTo>
                    <a:pt x="1" y="902"/>
                  </a:lnTo>
                  <a:lnTo>
                    <a:pt x="0" y="895"/>
                  </a:lnTo>
                  <a:lnTo>
                    <a:pt x="0" y="885"/>
                  </a:lnTo>
                  <a:lnTo>
                    <a:pt x="1" y="876"/>
                  </a:lnTo>
                  <a:lnTo>
                    <a:pt x="1" y="866"/>
                  </a:lnTo>
                  <a:lnTo>
                    <a:pt x="1" y="857"/>
                  </a:lnTo>
                  <a:lnTo>
                    <a:pt x="1" y="851"/>
                  </a:lnTo>
                  <a:lnTo>
                    <a:pt x="3" y="846"/>
                  </a:lnTo>
                  <a:lnTo>
                    <a:pt x="4" y="842"/>
                  </a:lnTo>
                  <a:lnTo>
                    <a:pt x="4" y="836"/>
                  </a:lnTo>
                  <a:lnTo>
                    <a:pt x="4" y="831"/>
                  </a:lnTo>
                  <a:lnTo>
                    <a:pt x="8" y="825"/>
                  </a:lnTo>
                  <a:lnTo>
                    <a:pt x="8" y="819"/>
                  </a:lnTo>
                  <a:lnTo>
                    <a:pt x="9" y="814"/>
                  </a:lnTo>
                  <a:lnTo>
                    <a:pt x="11" y="808"/>
                  </a:lnTo>
                  <a:lnTo>
                    <a:pt x="12" y="802"/>
                  </a:lnTo>
                  <a:lnTo>
                    <a:pt x="14" y="798"/>
                  </a:lnTo>
                  <a:lnTo>
                    <a:pt x="15" y="792"/>
                  </a:lnTo>
                  <a:lnTo>
                    <a:pt x="17" y="787"/>
                  </a:lnTo>
                  <a:lnTo>
                    <a:pt x="18" y="781"/>
                  </a:lnTo>
                  <a:lnTo>
                    <a:pt x="20" y="775"/>
                  </a:lnTo>
                  <a:lnTo>
                    <a:pt x="21" y="769"/>
                  </a:lnTo>
                  <a:lnTo>
                    <a:pt x="23" y="765"/>
                  </a:lnTo>
                  <a:lnTo>
                    <a:pt x="24" y="759"/>
                  </a:lnTo>
                  <a:lnTo>
                    <a:pt x="26" y="753"/>
                  </a:lnTo>
                  <a:lnTo>
                    <a:pt x="27" y="747"/>
                  </a:lnTo>
                  <a:lnTo>
                    <a:pt x="29" y="740"/>
                  </a:lnTo>
                  <a:lnTo>
                    <a:pt x="32" y="736"/>
                  </a:lnTo>
                  <a:lnTo>
                    <a:pt x="33" y="731"/>
                  </a:lnTo>
                  <a:lnTo>
                    <a:pt x="35" y="725"/>
                  </a:lnTo>
                  <a:lnTo>
                    <a:pt x="39" y="715"/>
                  </a:lnTo>
                  <a:lnTo>
                    <a:pt x="44" y="707"/>
                  </a:lnTo>
                  <a:lnTo>
                    <a:pt x="47" y="698"/>
                  </a:lnTo>
                  <a:lnTo>
                    <a:pt x="51" y="689"/>
                  </a:lnTo>
                  <a:lnTo>
                    <a:pt x="56" y="682"/>
                  </a:lnTo>
                  <a:lnTo>
                    <a:pt x="60" y="676"/>
                  </a:lnTo>
                  <a:lnTo>
                    <a:pt x="63" y="668"/>
                  </a:lnTo>
                  <a:lnTo>
                    <a:pt x="68" y="663"/>
                  </a:lnTo>
                  <a:lnTo>
                    <a:pt x="71" y="659"/>
                  </a:lnTo>
                  <a:lnTo>
                    <a:pt x="75" y="656"/>
                  </a:lnTo>
                  <a:lnTo>
                    <a:pt x="276" y="571"/>
                  </a:lnTo>
                  <a:lnTo>
                    <a:pt x="282" y="567"/>
                  </a:lnTo>
                  <a:lnTo>
                    <a:pt x="290" y="564"/>
                  </a:lnTo>
                  <a:lnTo>
                    <a:pt x="296" y="559"/>
                  </a:lnTo>
                  <a:lnTo>
                    <a:pt x="303" y="556"/>
                  </a:lnTo>
                  <a:lnTo>
                    <a:pt x="311" y="553"/>
                  </a:lnTo>
                  <a:lnTo>
                    <a:pt x="319" y="550"/>
                  </a:lnTo>
                  <a:lnTo>
                    <a:pt x="325" y="547"/>
                  </a:lnTo>
                  <a:lnTo>
                    <a:pt x="332" y="544"/>
                  </a:lnTo>
                  <a:lnTo>
                    <a:pt x="338" y="541"/>
                  </a:lnTo>
                  <a:lnTo>
                    <a:pt x="346" y="538"/>
                  </a:lnTo>
                  <a:lnTo>
                    <a:pt x="352" y="535"/>
                  </a:lnTo>
                  <a:lnTo>
                    <a:pt x="359" y="532"/>
                  </a:lnTo>
                  <a:lnTo>
                    <a:pt x="365" y="529"/>
                  </a:lnTo>
                  <a:lnTo>
                    <a:pt x="371" y="526"/>
                  </a:lnTo>
                  <a:lnTo>
                    <a:pt x="379" y="523"/>
                  </a:lnTo>
                  <a:lnTo>
                    <a:pt x="387" y="521"/>
                  </a:lnTo>
                  <a:lnTo>
                    <a:pt x="393" y="518"/>
                  </a:lnTo>
                  <a:lnTo>
                    <a:pt x="399" y="515"/>
                  </a:lnTo>
                  <a:lnTo>
                    <a:pt x="405" y="512"/>
                  </a:lnTo>
                  <a:lnTo>
                    <a:pt x="412" y="509"/>
                  </a:lnTo>
                  <a:lnTo>
                    <a:pt x="418" y="506"/>
                  </a:lnTo>
                  <a:lnTo>
                    <a:pt x="426" y="503"/>
                  </a:lnTo>
                  <a:lnTo>
                    <a:pt x="432" y="500"/>
                  </a:lnTo>
                  <a:lnTo>
                    <a:pt x="438" y="497"/>
                  </a:lnTo>
                  <a:lnTo>
                    <a:pt x="444" y="496"/>
                  </a:lnTo>
                  <a:lnTo>
                    <a:pt x="451" y="493"/>
                  </a:lnTo>
                  <a:lnTo>
                    <a:pt x="458" y="490"/>
                  </a:lnTo>
                  <a:lnTo>
                    <a:pt x="464" y="488"/>
                  </a:lnTo>
                  <a:lnTo>
                    <a:pt x="471" y="485"/>
                  </a:lnTo>
                  <a:lnTo>
                    <a:pt x="477" y="482"/>
                  </a:lnTo>
                  <a:lnTo>
                    <a:pt x="483" y="481"/>
                  </a:lnTo>
                  <a:lnTo>
                    <a:pt x="491" y="478"/>
                  </a:lnTo>
                  <a:lnTo>
                    <a:pt x="497" y="475"/>
                  </a:lnTo>
                  <a:lnTo>
                    <a:pt x="503" y="472"/>
                  </a:lnTo>
                  <a:lnTo>
                    <a:pt x="509" y="470"/>
                  </a:lnTo>
                  <a:lnTo>
                    <a:pt x="516" y="467"/>
                  </a:lnTo>
                  <a:lnTo>
                    <a:pt x="522" y="464"/>
                  </a:lnTo>
                  <a:lnTo>
                    <a:pt x="528" y="463"/>
                  </a:lnTo>
                  <a:lnTo>
                    <a:pt x="535" y="460"/>
                  </a:lnTo>
                  <a:lnTo>
                    <a:pt x="542" y="457"/>
                  </a:lnTo>
                  <a:lnTo>
                    <a:pt x="548" y="455"/>
                  </a:lnTo>
                  <a:lnTo>
                    <a:pt x="554" y="452"/>
                  </a:lnTo>
                  <a:lnTo>
                    <a:pt x="560" y="449"/>
                  </a:lnTo>
                  <a:lnTo>
                    <a:pt x="568" y="446"/>
                  </a:lnTo>
                  <a:lnTo>
                    <a:pt x="574" y="443"/>
                  </a:lnTo>
                  <a:lnTo>
                    <a:pt x="580" y="441"/>
                  </a:lnTo>
                  <a:lnTo>
                    <a:pt x="586" y="438"/>
                  </a:lnTo>
                  <a:lnTo>
                    <a:pt x="593" y="437"/>
                  </a:lnTo>
                  <a:lnTo>
                    <a:pt x="599" y="434"/>
                  </a:lnTo>
                  <a:lnTo>
                    <a:pt x="607" y="431"/>
                  </a:lnTo>
                  <a:lnTo>
                    <a:pt x="613" y="428"/>
                  </a:lnTo>
                  <a:lnTo>
                    <a:pt x="621" y="425"/>
                  </a:lnTo>
                  <a:lnTo>
                    <a:pt x="627" y="422"/>
                  </a:lnTo>
                  <a:lnTo>
                    <a:pt x="634" y="419"/>
                  </a:lnTo>
                  <a:lnTo>
                    <a:pt x="642" y="416"/>
                  </a:lnTo>
                  <a:lnTo>
                    <a:pt x="649" y="414"/>
                  </a:lnTo>
                  <a:lnTo>
                    <a:pt x="655" y="411"/>
                  </a:lnTo>
                  <a:lnTo>
                    <a:pt x="663" y="408"/>
                  </a:lnTo>
                  <a:lnTo>
                    <a:pt x="669" y="405"/>
                  </a:lnTo>
                  <a:lnTo>
                    <a:pt x="676" y="404"/>
                  </a:lnTo>
                  <a:lnTo>
                    <a:pt x="683" y="401"/>
                  </a:lnTo>
                  <a:lnTo>
                    <a:pt x="692" y="398"/>
                  </a:lnTo>
                  <a:lnTo>
                    <a:pt x="698" y="395"/>
                  </a:lnTo>
                  <a:lnTo>
                    <a:pt x="707" y="392"/>
                  </a:lnTo>
                  <a:lnTo>
                    <a:pt x="714" y="384"/>
                  </a:lnTo>
                  <a:lnTo>
                    <a:pt x="723" y="378"/>
                  </a:lnTo>
                  <a:lnTo>
                    <a:pt x="729" y="375"/>
                  </a:lnTo>
                  <a:lnTo>
                    <a:pt x="734" y="373"/>
                  </a:lnTo>
                  <a:lnTo>
                    <a:pt x="738" y="370"/>
                  </a:lnTo>
                  <a:lnTo>
                    <a:pt x="744" y="369"/>
                  </a:lnTo>
                  <a:lnTo>
                    <a:pt x="755" y="363"/>
                  </a:lnTo>
                  <a:lnTo>
                    <a:pt x="764" y="360"/>
                  </a:lnTo>
                  <a:lnTo>
                    <a:pt x="770" y="357"/>
                  </a:lnTo>
                  <a:lnTo>
                    <a:pt x="775" y="354"/>
                  </a:lnTo>
                  <a:lnTo>
                    <a:pt x="779" y="352"/>
                  </a:lnTo>
                  <a:lnTo>
                    <a:pt x="785" y="349"/>
                  </a:lnTo>
                  <a:lnTo>
                    <a:pt x="794" y="343"/>
                  </a:lnTo>
                  <a:lnTo>
                    <a:pt x="803" y="337"/>
                  </a:lnTo>
                  <a:lnTo>
                    <a:pt x="811" y="331"/>
                  </a:lnTo>
                  <a:lnTo>
                    <a:pt x="818" y="324"/>
                  </a:lnTo>
                  <a:lnTo>
                    <a:pt x="823" y="313"/>
                  </a:lnTo>
                  <a:lnTo>
                    <a:pt x="829" y="305"/>
                  </a:lnTo>
                  <a:lnTo>
                    <a:pt x="829" y="298"/>
                  </a:lnTo>
                  <a:lnTo>
                    <a:pt x="830" y="293"/>
                  </a:lnTo>
                  <a:lnTo>
                    <a:pt x="832" y="287"/>
                  </a:lnTo>
                  <a:lnTo>
                    <a:pt x="834" y="281"/>
                  </a:lnTo>
                  <a:lnTo>
                    <a:pt x="834" y="275"/>
                  </a:lnTo>
                  <a:lnTo>
                    <a:pt x="834" y="271"/>
                  </a:lnTo>
                  <a:lnTo>
                    <a:pt x="837" y="266"/>
                  </a:lnTo>
                  <a:lnTo>
                    <a:pt x="838" y="263"/>
                  </a:lnTo>
                  <a:lnTo>
                    <a:pt x="844" y="257"/>
                  </a:lnTo>
                  <a:lnTo>
                    <a:pt x="852" y="253"/>
                  </a:lnTo>
                  <a:lnTo>
                    <a:pt x="859" y="248"/>
                  </a:lnTo>
                  <a:lnTo>
                    <a:pt x="868" y="245"/>
                  </a:lnTo>
                  <a:lnTo>
                    <a:pt x="877" y="244"/>
                  </a:lnTo>
                  <a:lnTo>
                    <a:pt x="886" y="242"/>
                  </a:lnTo>
                  <a:lnTo>
                    <a:pt x="879" y="239"/>
                  </a:lnTo>
                  <a:lnTo>
                    <a:pt x="873" y="236"/>
                  </a:lnTo>
                  <a:lnTo>
                    <a:pt x="867" y="233"/>
                  </a:lnTo>
                  <a:lnTo>
                    <a:pt x="859" y="231"/>
                  </a:lnTo>
                  <a:lnTo>
                    <a:pt x="853" y="228"/>
                  </a:lnTo>
                  <a:lnTo>
                    <a:pt x="846" y="225"/>
                  </a:lnTo>
                  <a:lnTo>
                    <a:pt x="840" y="222"/>
                  </a:lnTo>
                  <a:lnTo>
                    <a:pt x="834" y="221"/>
                  </a:lnTo>
                  <a:lnTo>
                    <a:pt x="827" y="216"/>
                  </a:lnTo>
                  <a:lnTo>
                    <a:pt x="821" y="213"/>
                  </a:lnTo>
                  <a:lnTo>
                    <a:pt x="815" y="209"/>
                  </a:lnTo>
                  <a:lnTo>
                    <a:pt x="811" y="204"/>
                  </a:lnTo>
                  <a:lnTo>
                    <a:pt x="805" y="198"/>
                  </a:lnTo>
                  <a:lnTo>
                    <a:pt x="800" y="194"/>
                  </a:lnTo>
                  <a:lnTo>
                    <a:pt x="796" y="188"/>
                  </a:lnTo>
                  <a:lnTo>
                    <a:pt x="793" y="182"/>
                  </a:lnTo>
                  <a:lnTo>
                    <a:pt x="790" y="176"/>
                  </a:lnTo>
                  <a:lnTo>
                    <a:pt x="787" y="170"/>
                  </a:lnTo>
                  <a:lnTo>
                    <a:pt x="784" y="165"/>
                  </a:lnTo>
                  <a:lnTo>
                    <a:pt x="781" y="159"/>
                  </a:lnTo>
                  <a:lnTo>
                    <a:pt x="778" y="153"/>
                  </a:lnTo>
                  <a:lnTo>
                    <a:pt x="778" y="147"/>
                  </a:lnTo>
                  <a:lnTo>
                    <a:pt x="775" y="139"/>
                  </a:lnTo>
                  <a:lnTo>
                    <a:pt x="775" y="135"/>
                  </a:lnTo>
                  <a:lnTo>
                    <a:pt x="772" y="127"/>
                  </a:lnTo>
                  <a:lnTo>
                    <a:pt x="772" y="121"/>
                  </a:lnTo>
                  <a:lnTo>
                    <a:pt x="772" y="114"/>
                  </a:lnTo>
                  <a:lnTo>
                    <a:pt x="772" y="109"/>
                  </a:lnTo>
                  <a:lnTo>
                    <a:pt x="772" y="102"/>
                  </a:lnTo>
                  <a:lnTo>
                    <a:pt x="772" y="96"/>
                  </a:lnTo>
                  <a:lnTo>
                    <a:pt x="773" y="89"/>
                  </a:lnTo>
                  <a:lnTo>
                    <a:pt x="775" y="83"/>
                  </a:lnTo>
                  <a:lnTo>
                    <a:pt x="775" y="77"/>
                  </a:lnTo>
                  <a:lnTo>
                    <a:pt x="778" y="70"/>
                  </a:lnTo>
                  <a:lnTo>
                    <a:pt x="779" y="64"/>
                  </a:lnTo>
                  <a:lnTo>
                    <a:pt x="782" y="58"/>
                  </a:lnTo>
                  <a:lnTo>
                    <a:pt x="784" y="52"/>
                  </a:lnTo>
                  <a:lnTo>
                    <a:pt x="787" y="47"/>
                  </a:lnTo>
                  <a:lnTo>
                    <a:pt x="790" y="41"/>
                  </a:lnTo>
                  <a:lnTo>
                    <a:pt x="794" y="37"/>
                  </a:lnTo>
                  <a:lnTo>
                    <a:pt x="797" y="31"/>
                  </a:lnTo>
                  <a:lnTo>
                    <a:pt x="802" y="25"/>
                  </a:lnTo>
                  <a:lnTo>
                    <a:pt x="805" y="20"/>
                  </a:lnTo>
                  <a:lnTo>
                    <a:pt x="811" y="17"/>
                  </a:lnTo>
                  <a:lnTo>
                    <a:pt x="815" y="12"/>
                  </a:lnTo>
                  <a:lnTo>
                    <a:pt x="821" y="8"/>
                  </a:lnTo>
                  <a:lnTo>
                    <a:pt x="827" y="3"/>
                  </a:lnTo>
                  <a:lnTo>
                    <a:pt x="834" y="2"/>
                  </a:lnTo>
                  <a:lnTo>
                    <a:pt x="834" y="2"/>
                  </a:lnTo>
                  <a:close/>
                </a:path>
              </a:pathLst>
            </a:custGeom>
            <a:solidFill>
              <a:srgbClr val="4766C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15"/>
            <p:cNvSpPr>
              <a:spLocks/>
            </p:cNvSpPr>
            <p:nvPr/>
          </p:nvSpPr>
          <p:spPr bwMode="auto">
            <a:xfrm>
              <a:off x="2666" y="545"/>
              <a:ext cx="1650" cy="1224"/>
            </a:xfrm>
            <a:custGeom>
              <a:avLst/>
              <a:gdLst/>
              <a:ahLst/>
              <a:cxnLst>
                <a:cxn ang="0">
                  <a:pos x="1377" y="26"/>
                </a:cxn>
                <a:cxn ang="0">
                  <a:pos x="1454" y="115"/>
                </a:cxn>
                <a:cxn ang="0">
                  <a:pos x="1533" y="243"/>
                </a:cxn>
                <a:cxn ang="0">
                  <a:pos x="1600" y="375"/>
                </a:cxn>
                <a:cxn ang="0">
                  <a:pos x="1643" y="484"/>
                </a:cxn>
                <a:cxn ang="0">
                  <a:pos x="1599" y="530"/>
                </a:cxn>
                <a:cxn ang="0">
                  <a:pos x="1474" y="571"/>
                </a:cxn>
                <a:cxn ang="0">
                  <a:pos x="1311" y="622"/>
                </a:cxn>
                <a:cxn ang="0">
                  <a:pos x="1131" y="674"/>
                </a:cxn>
                <a:cxn ang="0">
                  <a:pos x="966" y="730"/>
                </a:cxn>
                <a:cxn ang="0">
                  <a:pos x="850" y="777"/>
                </a:cxn>
                <a:cxn ang="0">
                  <a:pos x="746" y="810"/>
                </a:cxn>
                <a:cxn ang="0">
                  <a:pos x="639" y="845"/>
                </a:cxn>
                <a:cxn ang="0">
                  <a:pos x="531" y="881"/>
                </a:cxn>
                <a:cxn ang="0">
                  <a:pos x="429" y="919"/>
                </a:cxn>
                <a:cxn ang="0">
                  <a:pos x="343" y="956"/>
                </a:cxn>
                <a:cxn ang="0">
                  <a:pos x="364" y="1030"/>
                </a:cxn>
                <a:cxn ang="0">
                  <a:pos x="352" y="1106"/>
                </a:cxn>
                <a:cxn ang="0">
                  <a:pos x="299" y="1187"/>
                </a:cxn>
                <a:cxn ang="0">
                  <a:pos x="217" y="1222"/>
                </a:cxn>
                <a:cxn ang="0">
                  <a:pos x="128" y="1202"/>
                </a:cxn>
                <a:cxn ang="0">
                  <a:pos x="56" y="1153"/>
                </a:cxn>
                <a:cxn ang="0">
                  <a:pos x="69" y="1133"/>
                </a:cxn>
                <a:cxn ang="0">
                  <a:pos x="116" y="1100"/>
                </a:cxn>
                <a:cxn ang="0">
                  <a:pos x="152" y="1165"/>
                </a:cxn>
                <a:cxn ang="0">
                  <a:pos x="225" y="1190"/>
                </a:cxn>
                <a:cxn ang="0">
                  <a:pos x="278" y="1135"/>
                </a:cxn>
                <a:cxn ang="0">
                  <a:pos x="306" y="1054"/>
                </a:cxn>
                <a:cxn ang="0">
                  <a:pos x="311" y="973"/>
                </a:cxn>
                <a:cxn ang="0">
                  <a:pos x="340" y="902"/>
                </a:cxn>
                <a:cxn ang="0">
                  <a:pos x="451" y="854"/>
                </a:cxn>
                <a:cxn ang="0">
                  <a:pos x="572" y="817"/>
                </a:cxn>
                <a:cxn ang="0">
                  <a:pos x="696" y="781"/>
                </a:cxn>
                <a:cxn ang="0">
                  <a:pos x="820" y="745"/>
                </a:cxn>
                <a:cxn ang="0">
                  <a:pos x="942" y="706"/>
                </a:cxn>
                <a:cxn ang="0">
                  <a:pos x="1063" y="662"/>
                </a:cxn>
                <a:cxn ang="0">
                  <a:pos x="1166" y="630"/>
                </a:cxn>
                <a:cxn ang="0">
                  <a:pos x="1265" y="597"/>
                </a:cxn>
                <a:cxn ang="0">
                  <a:pos x="1363" y="564"/>
                </a:cxn>
                <a:cxn ang="0">
                  <a:pos x="1462" y="530"/>
                </a:cxn>
                <a:cxn ang="0">
                  <a:pos x="1563" y="502"/>
                </a:cxn>
                <a:cxn ang="0">
                  <a:pos x="1587" y="443"/>
                </a:cxn>
                <a:cxn ang="0">
                  <a:pos x="1539" y="366"/>
                </a:cxn>
                <a:cxn ang="0">
                  <a:pos x="1501" y="289"/>
                </a:cxn>
                <a:cxn ang="0">
                  <a:pos x="1446" y="206"/>
                </a:cxn>
                <a:cxn ang="0">
                  <a:pos x="1389" y="126"/>
                </a:cxn>
                <a:cxn ang="0">
                  <a:pos x="957" y="222"/>
                </a:cxn>
                <a:cxn ang="0">
                  <a:pos x="865" y="264"/>
                </a:cxn>
                <a:cxn ang="0">
                  <a:pos x="744" y="322"/>
                </a:cxn>
                <a:cxn ang="0">
                  <a:pos x="625" y="382"/>
                </a:cxn>
                <a:cxn ang="0">
                  <a:pos x="540" y="431"/>
                </a:cxn>
                <a:cxn ang="0">
                  <a:pos x="466" y="471"/>
                </a:cxn>
                <a:cxn ang="0">
                  <a:pos x="358" y="533"/>
                </a:cxn>
                <a:cxn ang="0">
                  <a:pos x="290" y="619"/>
                </a:cxn>
                <a:cxn ang="0">
                  <a:pos x="308" y="523"/>
                </a:cxn>
                <a:cxn ang="0">
                  <a:pos x="426" y="449"/>
                </a:cxn>
                <a:cxn ang="0">
                  <a:pos x="649" y="331"/>
                </a:cxn>
                <a:cxn ang="0">
                  <a:pos x="913" y="197"/>
                </a:cxn>
                <a:cxn ang="0">
                  <a:pos x="1150" y="82"/>
                </a:cxn>
                <a:cxn ang="0">
                  <a:pos x="1295" y="9"/>
                </a:cxn>
              </a:cxnLst>
              <a:rect l="0" t="0" r="r" b="b"/>
              <a:pathLst>
                <a:path w="1650" h="1224">
                  <a:moveTo>
                    <a:pt x="1311" y="3"/>
                  </a:moveTo>
                  <a:lnTo>
                    <a:pt x="1318" y="0"/>
                  </a:lnTo>
                  <a:lnTo>
                    <a:pt x="1329" y="0"/>
                  </a:lnTo>
                  <a:lnTo>
                    <a:pt x="1333" y="0"/>
                  </a:lnTo>
                  <a:lnTo>
                    <a:pt x="1338" y="2"/>
                  </a:lnTo>
                  <a:lnTo>
                    <a:pt x="1344" y="3"/>
                  </a:lnTo>
                  <a:lnTo>
                    <a:pt x="1348" y="6"/>
                  </a:lnTo>
                  <a:lnTo>
                    <a:pt x="1354" y="8"/>
                  </a:lnTo>
                  <a:lnTo>
                    <a:pt x="1360" y="12"/>
                  </a:lnTo>
                  <a:lnTo>
                    <a:pt x="1366" y="15"/>
                  </a:lnTo>
                  <a:lnTo>
                    <a:pt x="1372" y="21"/>
                  </a:lnTo>
                  <a:lnTo>
                    <a:pt x="1377" y="26"/>
                  </a:lnTo>
                  <a:lnTo>
                    <a:pt x="1385" y="30"/>
                  </a:lnTo>
                  <a:lnTo>
                    <a:pt x="1391" y="36"/>
                  </a:lnTo>
                  <a:lnTo>
                    <a:pt x="1397" y="44"/>
                  </a:lnTo>
                  <a:lnTo>
                    <a:pt x="1403" y="50"/>
                  </a:lnTo>
                  <a:lnTo>
                    <a:pt x="1409" y="58"/>
                  </a:lnTo>
                  <a:lnTo>
                    <a:pt x="1415" y="64"/>
                  </a:lnTo>
                  <a:lnTo>
                    <a:pt x="1422" y="73"/>
                  </a:lnTo>
                  <a:lnTo>
                    <a:pt x="1428" y="80"/>
                  </a:lnTo>
                  <a:lnTo>
                    <a:pt x="1436" y="89"/>
                  </a:lnTo>
                  <a:lnTo>
                    <a:pt x="1440" y="97"/>
                  </a:lnTo>
                  <a:lnTo>
                    <a:pt x="1448" y="107"/>
                  </a:lnTo>
                  <a:lnTo>
                    <a:pt x="1454" y="115"/>
                  </a:lnTo>
                  <a:lnTo>
                    <a:pt x="1462" y="126"/>
                  </a:lnTo>
                  <a:lnTo>
                    <a:pt x="1468" y="135"/>
                  </a:lnTo>
                  <a:lnTo>
                    <a:pt x="1475" y="147"/>
                  </a:lnTo>
                  <a:lnTo>
                    <a:pt x="1481" y="156"/>
                  </a:lnTo>
                  <a:lnTo>
                    <a:pt x="1489" y="166"/>
                  </a:lnTo>
                  <a:lnTo>
                    <a:pt x="1495" y="177"/>
                  </a:lnTo>
                  <a:lnTo>
                    <a:pt x="1502" y="189"/>
                  </a:lnTo>
                  <a:lnTo>
                    <a:pt x="1508" y="200"/>
                  </a:lnTo>
                  <a:lnTo>
                    <a:pt x="1514" y="210"/>
                  </a:lnTo>
                  <a:lnTo>
                    <a:pt x="1520" y="221"/>
                  </a:lnTo>
                  <a:lnTo>
                    <a:pt x="1528" y="231"/>
                  </a:lnTo>
                  <a:lnTo>
                    <a:pt x="1533" y="243"/>
                  </a:lnTo>
                  <a:lnTo>
                    <a:pt x="1540" y="254"/>
                  </a:lnTo>
                  <a:lnTo>
                    <a:pt x="1546" y="266"/>
                  </a:lnTo>
                  <a:lnTo>
                    <a:pt x="1552" y="277"/>
                  </a:lnTo>
                  <a:lnTo>
                    <a:pt x="1558" y="287"/>
                  </a:lnTo>
                  <a:lnTo>
                    <a:pt x="1564" y="299"/>
                  </a:lnTo>
                  <a:lnTo>
                    <a:pt x="1570" y="310"/>
                  </a:lnTo>
                  <a:lnTo>
                    <a:pt x="1576" y="320"/>
                  </a:lnTo>
                  <a:lnTo>
                    <a:pt x="1581" y="331"/>
                  </a:lnTo>
                  <a:lnTo>
                    <a:pt x="1587" y="343"/>
                  </a:lnTo>
                  <a:lnTo>
                    <a:pt x="1591" y="354"/>
                  </a:lnTo>
                  <a:lnTo>
                    <a:pt x="1596" y="366"/>
                  </a:lnTo>
                  <a:lnTo>
                    <a:pt x="1600" y="375"/>
                  </a:lnTo>
                  <a:lnTo>
                    <a:pt x="1605" y="385"/>
                  </a:lnTo>
                  <a:lnTo>
                    <a:pt x="1610" y="396"/>
                  </a:lnTo>
                  <a:lnTo>
                    <a:pt x="1614" y="406"/>
                  </a:lnTo>
                  <a:lnTo>
                    <a:pt x="1619" y="416"/>
                  </a:lnTo>
                  <a:lnTo>
                    <a:pt x="1622" y="425"/>
                  </a:lnTo>
                  <a:lnTo>
                    <a:pt x="1626" y="435"/>
                  </a:lnTo>
                  <a:lnTo>
                    <a:pt x="1629" y="444"/>
                  </a:lnTo>
                  <a:lnTo>
                    <a:pt x="1632" y="452"/>
                  </a:lnTo>
                  <a:lnTo>
                    <a:pt x="1635" y="461"/>
                  </a:lnTo>
                  <a:lnTo>
                    <a:pt x="1638" y="468"/>
                  </a:lnTo>
                  <a:lnTo>
                    <a:pt x="1641" y="477"/>
                  </a:lnTo>
                  <a:lnTo>
                    <a:pt x="1643" y="484"/>
                  </a:lnTo>
                  <a:lnTo>
                    <a:pt x="1646" y="491"/>
                  </a:lnTo>
                  <a:lnTo>
                    <a:pt x="1647" y="499"/>
                  </a:lnTo>
                  <a:lnTo>
                    <a:pt x="1650" y="506"/>
                  </a:lnTo>
                  <a:lnTo>
                    <a:pt x="1646" y="508"/>
                  </a:lnTo>
                  <a:lnTo>
                    <a:pt x="1643" y="509"/>
                  </a:lnTo>
                  <a:lnTo>
                    <a:pt x="1637" y="512"/>
                  </a:lnTo>
                  <a:lnTo>
                    <a:pt x="1632" y="515"/>
                  </a:lnTo>
                  <a:lnTo>
                    <a:pt x="1626" y="518"/>
                  </a:lnTo>
                  <a:lnTo>
                    <a:pt x="1620" y="521"/>
                  </a:lnTo>
                  <a:lnTo>
                    <a:pt x="1614" y="524"/>
                  </a:lnTo>
                  <a:lnTo>
                    <a:pt x="1607" y="527"/>
                  </a:lnTo>
                  <a:lnTo>
                    <a:pt x="1599" y="530"/>
                  </a:lnTo>
                  <a:lnTo>
                    <a:pt x="1591" y="533"/>
                  </a:lnTo>
                  <a:lnTo>
                    <a:pt x="1582" y="536"/>
                  </a:lnTo>
                  <a:lnTo>
                    <a:pt x="1573" y="541"/>
                  </a:lnTo>
                  <a:lnTo>
                    <a:pt x="1563" y="542"/>
                  </a:lnTo>
                  <a:lnTo>
                    <a:pt x="1554" y="547"/>
                  </a:lnTo>
                  <a:lnTo>
                    <a:pt x="1543" y="550"/>
                  </a:lnTo>
                  <a:lnTo>
                    <a:pt x="1534" y="554"/>
                  </a:lnTo>
                  <a:lnTo>
                    <a:pt x="1522" y="558"/>
                  </a:lnTo>
                  <a:lnTo>
                    <a:pt x="1511" y="561"/>
                  </a:lnTo>
                  <a:lnTo>
                    <a:pt x="1499" y="565"/>
                  </a:lnTo>
                  <a:lnTo>
                    <a:pt x="1487" y="568"/>
                  </a:lnTo>
                  <a:lnTo>
                    <a:pt x="1474" y="571"/>
                  </a:lnTo>
                  <a:lnTo>
                    <a:pt x="1462" y="576"/>
                  </a:lnTo>
                  <a:lnTo>
                    <a:pt x="1449" y="580"/>
                  </a:lnTo>
                  <a:lnTo>
                    <a:pt x="1437" y="585"/>
                  </a:lnTo>
                  <a:lnTo>
                    <a:pt x="1422" y="588"/>
                  </a:lnTo>
                  <a:lnTo>
                    <a:pt x="1410" y="592"/>
                  </a:lnTo>
                  <a:lnTo>
                    <a:pt x="1395" y="597"/>
                  </a:lnTo>
                  <a:lnTo>
                    <a:pt x="1382" y="601"/>
                  </a:lnTo>
                  <a:lnTo>
                    <a:pt x="1368" y="604"/>
                  </a:lnTo>
                  <a:lnTo>
                    <a:pt x="1354" y="609"/>
                  </a:lnTo>
                  <a:lnTo>
                    <a:pt x="1339" y="613"/>
                  </a:lnTo>
                  <a:lnTo>
                    <a:pt x="1326" y="618"/>
                  </a:lnTo>
                  <a:lnTo>
                    <a:pt x="1311" y="622"/>
                  </a:lnTo>
                  <a:lnTo>
                    <a:pt x="1295" y="627"/>
                  </a:lnTo>
                  <a:lnTo>
                    <a:pt x="1280" y="630"/>
                  </a:lnTo>
                  <a:lnTo>
                    <a:pt x="1265" y="635"/>
                  </a:lnTo>
                  <a:lnTo>
                    <a:pt x="1250" y="639"/>
                  </a:lnTo>
                  <a:lnTo>
                    <a:pt x="1235" y="644"/>
                  </a:lnTo>
                  <a:lnTo>
                    <a:pt x="1220" y="648"/>
                  </a:lnTo>
                  <a:lnTo>
                    <a:pt x="1206" y="653"/>
                  </a:lnTo>
                  <a:lnTo>
                    <a:pt x="1191" y="657"/>
                  </a:lnTo>
                  <a:lnTo>
                    <a:pt x="1176" y="662"/>
                  </a:lnTo>
                  <a:lnTo>
                    <a:pt x="1161" y="666"/>
                  </a:lnTo>
                  <a:lnTo>
                    <a:pt x="1146" y="671"/>
                  </a:lnTo>
                  <a:lnTo>
                    <a:pt x="1131" y="674"/>
                  </a:lnTo>
                  <a:lnTo>
                    <a:pt x="1117" y="680"/>
                  </a:lnTo>
                  <a:lnTo>
                    <a:pt x="1102" y="683"/>
                  </a:lnTo>
                  <a:lnTo>
                    <a:pt x="1089" y="689"/>
                  </a:lnTo>
                  <a:lnTo>
                    <a:pt x="1073" y="693"/>
                  </a:lnTo>
                  <a:lnTo>
                    <a:pt x="1060" y="698"/>
                  </a:lnTo>
                  <a:lnTo>
                    <a:pt x="1045" y="701"/>
                  </a:lnTo>
                  <a:lnTo>
                    <a:pt x="1033" y="707"/>
                  </a:lnTo>
                  <a:lnTo>
                    <a:pt x="1018" y="712"/>
                  </a:lnTo>
                  <a:lnTo>
                    <a:pt x="1006" y="716"/>
                  </a:lnTo>
                  <a:lnTo>
                    <a:pt x="992" y="719"/>
                  </a:lnTo>
                  <a:lnTo>
                    <a:pt x="980" y="725"/>
                  </a:lnTo>
                  <a:lnTo>
                    <a:pt x="966" y="730"/>
                  </a:lnTo>
                  <a:lnTo>
                    <a:pt x="956" y="734"/>
                  </a:lnTo>
                  <a:lnTo>
                    <a:pt x="944" y="737"/>
                  </a:lnTo>
                  <a:lnTo>
                    <a:pt x="933" y="743"/>
                  </a:lnTo>
                  <a:lnTo>
                    <a:pt x="921" y="748"/>
                  </a:lnTo>
                  <a:lnTo>
                    <a:pt x="910" y="752"/>
                  </a:lnTo>
                  <a:lnTo>
                    <a:pt x="900" y="755"/>
                  </a:lnTo>
                  <a:lnTo>
                    <a:pt x="892" y="761"/>
                  </a:lnTo>
                  <a:lnTo>
                    <a:pt x="883" y="764"/>
                  </a:lnTo>
                  <a:lnTo>
                    <a:pt x="874" y="767"/>
                  </a:lnTo>
                  <a:lnTo>
                    <a:pt x="867" y="770"/>
                  </a:lnTo>
                  <a:lnTo>
                    <a:pt x="858" y="774"/>
                  </a:lnTo>
                  <a:lnTo>
                    <a:pt x="850" y="777"/>
                  </a:lnTo>
                  <a:lnTo>
                    <a:pt x="841" y="778"/>
                  </a:lnTo>
                  <a:lnTo>
                    <a:pt x="832" y="781"/>
                  </a:lnTo>
                  <a:lnTo>
                    <a:pt x="824" y="784"/>
                  </a:lnTo>
                  <a:lnTo>
                    <a:pt x="815" y="787"/>
                  </a:lnTo>
                  <a:lnTo>
                    <a:pt x="806" y="790"/>
                  </a:lnTo>
                  <a:lnTo>
                    <a:pt x="799" y="793"/>
                  </a:lnTo>
                  <a:lnTo>
                    <a:pt x="790" y="796"/>
                  </a:lnTo>
                  <a:lnTo>
                    <a:pt x="781" y="799"/>
                  </a:lnTo>
                  <a:lnTo>
                    <a:pt x="773" y="801"/>
                  </a:lnTo>
                  <a:lnTo>
                    <a:pt x="764" y="804"/>
                  </a:lnTo>
                  <a:lnTo>
                    <a:pt x="755" y="807"/>
                  </a:lnTo>
                  <a:lnTo>
                    <a:pt x="746" y="810"/>
                  </a:lnTo>
                  <a:lnTo>
                    <a:pt x="737" y="813"/>
                  </a:lnTo>
                  <a:lnTo>
                    <a:pt x="728" y="816"/>
                  </a:lnTo>
                  <a:lnTo>
                    <a:pt x="719" y="819"/>
                  </a:lnTo>
                  <a:lnTo>
                    <a:pt x="710" y="822"/>
                  </a:lnTo>
                  <a:lnTo>
                    <a:pt x="702" y="825"/>
                  </a:lnTo>
                  <a:lnTo>
                    <a:pt x="693" y="826"/>
                  </a:lnTo>
                  <a:lnTo>
                    <a:pt x="684" y="831"/>
                  </a:lnTo>
                  <a:lnTo>
                    <a:pt x="675" y="834"/>
                  </a:lnTo>
                  <a:lnTo>
                    <a:pt x="666" y="837"/>
                  </a:lnTo>
                  <a:lnTo>
                    <a:pt x="657" y="840"/>
                  </a:lnTo>
                  <a:lnTo>
                    <a:pt x="648" y="843"/>
                  </a:lnTo>
                  <a:lnTo>
                    <a:pt x="639" y="845"/>
                  </a:lnTo>
                  <a:lnTo>
                    <a:pt x="630" y="848"/>
                  </a:lnTo>
                  <a:lnTo>
                    <a:pt x="622" y="851"/>
                  </a:lnTo>
                  <a:lnTo>
                    <a:pt x="613" y="855"/>
                  </a:lnTo>
                  <a:lnTo>
                    <a:pt x="604" y="858"/>
                  </a:lnTo>
                  <a:lnTo>
                    <a:pt x="593" y="860"/>
                  </a:lnTo>
                  <a:lnTo>
                    <a:pt x="584" y="863"/>
                  </a:lnTo>
                  <a:lnTo>
                    <a:pt x="577" y="866"/>
                  </a:lnTo>
                  <a:lnTo>
                    <a:pt x="566" y="869"/>
                  </a:lnTo>
                  <a:lnTo>
                    <a:pt x="559" y="872"/>
                  </a:lnTo>
                  <a:lnTo>
                    <a:pt x="549" y="875"/>
                  </a:lnTo>
                  <a:lnTo>
                    <a:pt x="540" y="878"/>
                  </a:lnTo>
                  <a:lnTo>
                    <a:pt x="531" y="881"/>
                  </a:lnTo>
                  <a:lnTo>
                    <a:pt x="522" y="884"/>
                  </a:lnTo>
                  <a:lnTo>
                    <a:pt x="515" y="887"/>
                  </a:lnTo>
                  <a:lnTo>
                    <a:pt x="506" y="891"/>
                  </a:lnTo>
                  <a:lnTo>
                    <a:pt x="497" y="893"/>
                  </a:lnTo>
                  <a:lnTo>
                    <a:pt x="489" y="896"/>
                  </a:lnTo>
                  <a:lnTo>
                    <a:pt x="480" y="899"/>
                  </a:lnTo>
                  <a:lnTo>
                    <a:pt x="472" y="903"/>
                  </a:lnTo>
                  <a:lnTo>
                    <a:pt x="462" y="906"/>
                  </a:lnTo>
                  <a:lnTo>
                    <a:pt x="454" y="909"/>
                  </a:lnTo>
                  <a:lnTo>
                    <a:pt x="445" y="911"/>
                  </a:lnTo>
                  <a:lnTo>
                    <a:pt x="436" y="915"/>
                  </a:lnTo>
                  <a:lnTo>
                    <a:pt x="429" y="919"/>
                  </a:lnTo>
                  <a:lnTo>
                    <a:pt x="420" y="922"/>
                  </a:lnTo>
                  <a:lnTo>
                    <a:pt x="411" y="925"/>
                  </a:lnTo>
                  <a:lnTo>
                    <a:pt x="403" y="928"/>
                  </a:lnTo>
                  <a:lnTo>
                    <a:pt x="395" y="931"/>
                  </a:lnTo>
                  <a:lnTo>
                    <a:pt x="386" y="934"/>
                  </a:lnTo>
                  <a:lnTo>
                    <a:pt x="377" y="937"/>
                  </a:lnTo>
                  <a:lnTo>
                    <a:pt x="370" y="940"/>
                  </a:lnTo>
                  <a:lnTo>
                    <a:pt x="362" y="943"/>
                  </a:lnTo>
                  <a:lnTo>
                    <a:pt x="355" y="947"/>
                  </a:lnTo>
                  <a:lnTo>
                    <a:pt x="347" y="950"/>
                  </a:lnTo>
                  <a:lnTo>
                    <a:pt x="340" y="953"/>
                  </a:lnTo>
                  <a:lnTo>
                    <a:pt x="343" y="956"/>
                  </a:lnTo>
                  <a:lnTo>
                    <a:pt x="347" y="961"/>
                  </a:lnTo>
                  <a:lnTo>
                    <a:pt x="352" y="967"/>
                  </a:lnTo>
                  <a:lnTo>
                    <a:pt x="355" y="976"/>
                  </a:lnTo>
                  <a:lnTo>
                    <a:pt x="358" y="983"/>
                  </a:lnTo>
                  <a:lnTo>
                    <a:pt x="361" y="993"/>
                  </a:lnTo>
                  <a:lnTo>
                    <a:pt x="361" y="997"/>
                  </a:lnTo>
                  <a:lnTo>
                    <a:pt x="362" y="1003"/>
                  </a:lnTo>
                  <a:lnTo>
                    <a:pt x="362" y="1009"/>
                  </a:lnTo>
                  <a:lnTo>
                    <a:pt x="364" y="1014"/>
                  </a:lnTo>
                  <a:lnTo>
                    <a:pt x="364" y="1018"/>
                  </a:lnTo>
                  <a:lnTo>
                    <a:pt x="364" y="1024"/>
                  </a:lnTo>
                  <a:lnTo>
                    <a:pt x="364" y="1030"/>
                  </a:lnTo>
                  <a:lnTo>
                    <a:pt x="364" y="1036"/>
                  </a:lnTo>
                  <a:lnTo>
                    <a:pt x="362" y="1042"/>
                  </a:lnTo>
                  <a:lnTo>
                    <a:pt x="362" y="1048"/>
                  </a:lnTo>
                  <a:lnTo>
                    <a:pt x="362" y="1054"/>
                  </a:lnTo>
                  <a:lnTo>
                    <a:pt x="362" y="1062"/>
                  </a:lnTo>
                  <a:lnTo>
                    <a:pt x="359" y="1068"/>
                  </a:lnTo>
                  <a:lnTo>
                    <a:pt x="359" y="1073"/>
                  </a:lnTo>
                  <a:lnTo>
                    <a:pt x="358" y="1080"/>
                  </a:lnTo>
                  <a:lnTo>
                    <a:pt x="356" y="1086"/>
                  </a:lnTo>
                  <a:lnTo>
                    <a:pt x="355" y="1092"/>
                  </a:lnTo>
                  <a:lnTo>
                    <a:pt x="353" y="1098"/>
                  </a:lnTo>
                  <a:lnTo>
                    <a:pt x="352" y="1106"/>
                  </a:lnTo>
                  <a:lnTo>
                    <a:pt x="350" y="1112"/>
                  </a:lnTo>
                  <a:lnTo>
                    <a:pt x="347" y="1118"/>
                  </a:lnTo>
                  <a:lnTo>
                    <a:pt x="344" y="1124"/>
                  </a:lnTo>
                  <a:lnTo>
                    <a:pt x="341" y="1128"/>
                  </a:lnTo>
                  <a:lnTo>
                    <a:pt x="340" y="1136"/>
                  </a:lnTo>
                  <a:lnTo>
                    <a:pt x="335" y="1142"/>
                  </a:lnTo>
                  <a:lnTo>
                    <a:pt x="332" y="1147"/>
                  </a:lnTo>
                  <a:lnTo>
                    <a:pt x="329" y="1153"/>
                  </a:lnTo>
                  <a:lnTo>
                    <a:pt x="326" y="1159"/>
                  </a:lnTo>
                  <a:lnTo>
                    <a:pt x="317" y="1168"/>
                  </a:lnTo>
                  <a:lnTo>
                    <a:pt x="308" y="1178"/>
                  </a:lnTo>
                  <a:lnTo>
                    <a:pt x="299" y="1187"/>
                  </a:lnTo>
                  <a:lnTo>
                    <a:pt x="290" y="1196"/>
                  </a:lnTo>
                  <a:lnTo>
                    <a:pt x="282" y="1199"/>
                  </a:lnTo>
                  <a:lnTo>
                    <a:pt x="278" y="1202"/>
                  </a:lnTo>
                  <a:lnTo>
                    <a:pt x="272" y="1205"/>
                  </a:lnTo>
                  <a:lnTo>
                    <a:pt x="266" y="1210"/>
                  </a:lnTo>
                  <a:lnTo>
                    <a:pt x="260" y="1212"/>
                  </a:lnTo>
                  <a:lnTo>
                    <a:pt x="252" y="1215"/>
                  </a:lnTo>
                  <a:lnTo>
                    <a:pt x="246" y="1216"/>
                  </a:lnTo>
                  <a:lnTo>
                    <a:pt x="240" y="1219"/>
                  </a:lnTo>
                  <a:lnTo>
                    <a:pt x="232" y="1221"/>
                  </a:lnTo>
                  <a:lnTo>
                    <a:pt x="225" y="1221"/>
                  </a:lnTo>
                  <a:lnTo>
                    <a:pt x="217" y="1222"/>
                  </a:lnTo>
                  <a:lnTo>
                    <a:pt x="210" y="1224"/>
                  </a:lnTo>
                  <a:lnTo>
                    <a:pt x="201" y="1222"/>
                  </a:lnTo>
                  <a:lnTo>
                    <a:pt x="193" y="1222"/>
                  </a:lnTo>
                  <a:lnTo>
                    <a:pt x="186" y="1221"/>
                  </a:lnTo>
                  <a:lnTo>
                    <a:pt x="178" y="1221"/>
                  </a:lnTo>
                  <a:lnTo>
                    <a:pt x="172" y="1219"/>
                  </a:lnTo>
                  <a:lnTo>
                    <a:pt x="166" y="1219"/>
                  </a:lnTo>
                  <a:lnTo>
                    <a:pt x="160" y="1216"/>
                  </a:lnTo>
                  <a:lnTo>
                    <a:pt x="155" y="1216"/>
                  </a:lnTo>
                  <a:lnTo>
                    <a:pt x="146" y="1212"/>
                  </a:lnTo>
                  <a:lnTo>
                    <a:pt x="137" y="1209"/>
                  </a:lnTo>
                  <a:lnTo>
                    <a:pt x="128" y="1202"/>
                  </a:lnTo>
                  <a:lnTo>
                    <a:pt x="121" y="1196"/>
                  </a:lnTo>
                  <a:lnTo>
                    <a:pt x="113" y="1190"/>
                  </a:lnTo>
                  <a:lnTo>
                    <a:pt x="107" y="1186"/>
                  </a:lnTo>
                  <a:lnTo>
                    <a:pt x="101" y="1178"/>
                  </a:lnTo>
                  <a:lnTo>
                    <a:pt x="95" y="1172"/>
                  </a:lnTo>
                  <a:lnTo>
                    <a:pt x="89" y="1168"/>
                  </a:lnTo>
                  <a:lnTo>
                    <a:pt x="86" y="1162"/>
                  </a:lnTo>
                  <a:lnTo>
                    <a:pt x="80" y="1154"/>
                  </a:lnTo>
                  <a:lnTo>
                    <a:pt x="77" y="1151"/>
                  </a:lnTo>
                  <a:lnTo>
                    <a:pt x="71" y="1151"/>
                  </a:lnTo>
                  <a:lnTo>
                    <a:pt x="62" y="1153"/>
                  </a:lnTo>
                  <a:lnTo>
                    <a:pt x="56" y="1153"/>
                  </a:lnTo>
                  <a:lnTo>
                    <a:pt x="51" y="1153"/>
                  </a:lnTo>
                  <a:lnTo>
                    <a:pt x="44" y="1154"/>
                  </a:lnTo>
                  <a:lnTo>
                    <a:pt x="38" y="1156"/>
                  </a:lnTo>
                  <a:lnTo>
                    <a:pt x="32" y="1156"/>
                  </a:lnTo>
                  <a:lnTo>
                    <a:pt x="25" y="1157"/>
                  </a:lnTo>
                  <a:lnTo>
                    <a:pt x="19" y="1157"/>
                  </a:lnTo>
                  <a:lnTo>
                    <a:pt x="13" y="1160"/>
                  </a:lnTo>
                  <a:lnTo>
                    <a:pt x="4" y="1160"/>
                  </a:lnTo>
                  <a:lnTo>
                    <a:pt x="0" y="1162"/>
                  </a:lnTo>
                  <a:lnTo>
                    <a:pt x="9" y="1135"/>
                  </a:lnTo>
                  <a:lnTo>
                    <a:pt x="66" y="1136"/>
                  </a:lnTo>
                  <a:lnTo>
                    <a:pt x="69" y="1133"/>
                  </a:lnTo>
                  <a:lnTo>
                    <a:pt x="72" y="1128"/>
                  </a:lnTo>
                  <a:lnTo>
                    <a:pt x="75" y="1121"/>
                  </a:lnTo>
                  <a:lnTo>
                    <a:pt x="78" y="1115"/>
                  </a:lnTo>
                  <a:lnTo>
                    <a:pt x="81" y="1107"/>
                  </a:lnTo>
                  <a:lnTo>
                    <a:pt x="84" y="1101"/>
                  </a:lnTo>
                  <a:lnTo>
                    <a:pt x="86" y="1095"/>
                  </a:lnTo>
                  <a:lnTo>
                    <a:pt x="89" y="1092"/>
                  </a:lnTo>
                  <a:lnTo>
                    <a:pt x="95" y="1092"/>
                  </a:lnTo>
                  <a:lnTo>
                    <a:pt x="103" y="1092"/>
                  </a:lnTo>
                  <a:lnTo>
                    <a:pt x="109" y="1092"/>
                  </a:lnTo>
                  <a:lnTo>
                    <a:pt x="118" y="1094"/>
                  </a:lnTo>
                  <a:lnTo>
                    <a:pt x="116" y="1100"/>
                  </a:lnTo>
                  <a:lnTo>
                    <a:pt x="116" y="1106"/>
                  </a:lnTo>
                  <a:lnTo>
                    <a:pt x="118" y="1112"/>
                  </a:lnTo>
                  <a:lnTo>
                    <a:pt x="119" y="1116"/>
                  </a:lnTo>
                  <a:lnTo>
                    <a:pt x="121" y="1122"/>
                  </a:lnTo>
                  <a:lnTo>
                    <a:pt x="124" y="1128"/>
                  </a:lnTo>
                  <a:lnTo>
                    <a:pt x="127" y="1135"/>
                  </a:lnTo>
                  <a:lnTo>
                    <a:pt x="130" y="1141"/>
                  </a:lnTo>
                  <a:lnTo>
                    <a:pt x="133" y="1145"/>
                  </a:lnTo>
                  <a:lnTo>
                    <a:pt x="137" y="1151"/>
                  </a:lnTo>
                  <a:lnTo>
                    <a:pt x="142" y="1156"/>
                  </a:lnTo>
                  <a:lnTo>
                    <a:pt x="148" y="1162"/>
                  </a:lnTo>
                  <a:lnTo>
                    <a:pt x="152" y="1165"/>
                  </a:lnTo>
                  <a:lnTo>
                    <a:pt x="158" y="1169"/>
                  </a:lnTo>
                  <a:lnTo>
                    <a:pt x="163" y="1174"/>
                  </a:lnTo>
                  <a:lnTo>
                    <a:pt x="170" y="1178"/>
                  </a:lnTo>
                  <a:lnTo>
                    <a:pt x="176" y="1181"/>
                  </a:lnTo>
                  <a:lnTo>
                    <a:pt x="181" y="1184"/>
                  </a:lnTo>
                  <a:lnTo>
                    <a:pt x="189" y="1186"/>
                  </a:lnTo>
                  <a:lnTo>
                    <a:pt x="195" y="1189"/>
                  </a:lnTo>
                  <a:lnTo>
                    <a:pt x="201" y="1190"/>
                  </a:lnTo>
                  <a:lnTo>
                    <a:pt x="207" y="1190"/>
                  </a:lnTo>
                  <a:lnTo>
                    <a:pt x="213" y="1190"/>
                  </a:lnTo>
                  <a:lnTo>
                    <a:pt x="219" y="1192"/>
                  </a:lnTo>
                  <a:lnTo>
                    <a:pt x="225" y="1190"/>
                  </a:lnTo>
                  <a:lnTo>
                    <a:pt x="231" y="1189"/>
                  </a:lnTo>
                  <a:lnTo>
                    <a:pt x="237" y="1187"/>
                  </a:lnTo>
                  <a:lnTo>
                    <a:pt x="243" y="1186"/>
                  </a:lnTo>
                  <a:lnTo>
                    <a:pt x="247" y="1180"/>
                  </a:lnTo>
                  <a:lnTo>
                    <a:pt x="254" y="1177"/>
                  </a:lnTo>
                  <a:lnTo>
                    <a:pt x="258" y="1172"/>
                  </a:lnTo>
                  <a:lnTo>
                    <a:pt x="264" y="1168"/>
                  </a:lnTo>
                  <a:lnTo>
                    <a:pt x="267" y="1160"/>
                  </a:lnTo>
                  <a:lnTo>
                    <a:pt x="270" y="1154"/>
                  </a:lnTo>
                  <a:lnTo>
                    <a:pt x="273" y="1147"/>
                  </a:lnTo>
                  <a:lnTo>
                    <a:pt x="275" y="1142"/>
                  </a:lnTo>
                  <a:lnTo>
                    <a:pt x="278" y="1135"/>
                  </a:lnTo>
                  <a:lnTo>
                    <a:pt x="281" y="1128"/>
                  </a:lnTo>
                  <a:lnTo>
                    <a:pt x="284" y="1121"/>
                  </a:lnTo>
                  <a:lnTo>
                    <a:pt x="287" y="1116"/>
                  </a:lnTo>
                  <a:lnTo>
                    <a:pt x="288" y="1109"/>
                  </a:lnTo>
                  <a:lnTo>
                    <a:pt x="291" y="1101"/>
                  </a:lnTo>
                  <a:lnTo>
                    <a:pt x="294" y="1095"/>
                  </a:lnTo>
                  <a:lnTo>
                    <a:pt x="297" y="1089"/>
                  </a:lnTo>
                  <a:lnTo>
                    <a:pt x="299" y="1082"/>
                  </a:lnTo>
                  <a:lnTo>
                    <a:pt x="300" y="1076"/>
                  </a:lnTo>
                  <a:lnTo>
                    <a:pt x="303" y="1068"/>
                  </a:lnTo>
                  <a:lnTo>
                    <a:pt x="306" y="1062"/>
                  </a:lnTo>
                  <a:lnTo>
                    <a:pt x="306" y="1054"/>
                  </a:lnTo>
                  <a:lnTo>
                    <a:pt x="308" y="1048"/>
                  </a:lnTo>
                  <a:lnTo>
                    <a:pt x="309" y="1042"/>
                  </a:lnTo>
                  <a:lnTo>
                    <a:pt x="311" y="1035"/>
                  </a:lnTo>
                  <a:lnTo>
                    <a:pt x="312" y="1027"/>
                  </a:lnTo>
                  <a:lnTo>
                    <a:pt x="314" y="1021"/>
                  </a:lnTo>
                  <a:lnTo>
                    <a:pt x="314" y="1014"/>
                  </a:lnTo>
                  <a:lnTo>
                    <a:pt x="314" y="1008"/>
                  </a:lnTo>
                  <a:lnTo>
                    <a:pt x="314" y="1000"/>
                  </a:lnTo>
                  <a:lnTo>
                    <a:pt x="314" y="994"/>
                  </a:lnTo>
                  <a:lnTo>
                    <a:pt x="312" y="986"/>
                  </a:lnTo>
                  <a:lnTo>
                    <a:pt x="312" y="980"/>
                  </a:lnTo>
                  <a:lnTo>
                    <a:pt x="311" y="973"/>
                  </a:lnTo>
                  <a:lnTo>
                    <a:pt x="309" y="967"/>
                  </a:lnTo>
                  <a:lnTo>
                    <a:pt x="308" y="959"/>
                  </a:lnTo>
                  <a:lnTo>
                    <a:pt x="306" y="953"/>
                  </a:lnTo>
                  <a:lnTo>
                    <a:pt x="306" y="947"/>
                  </a:lnTo>
                  <a:lnTo>
                    <a:pt x="306" y="941"/>
                  </a:lnTo>
                  <a:lnTo>
                    <a:pt x="306" y="937"/>
                  </a:lnTo>
                  <a:lnTo>
                    <a:pt x="308" y="932"/>
                  </a:lnTo>
                  <a:lnTo>
                    <a:pt x="311" y="923"/>
                  </a:lnTo>
                  <a:lnTo>
                    <a:pt x="317" y="917"/>
                  </a:lnTo>
                  <a:lnTo>
                    <a:pt x="323" y="911"/>
                  </a:lnTo>
                  <a:lnTo>
                    <a:pt x="331" y="906"/>
                  </a:lnTo>
                  <a:lnTo>
                    <a:pt x="340" y="902"/>
                  </a:lnTo>
                  <a:lnTo>
                    <a:pt x="349" y="899"/>
                  </a:lnTo>
                  <a:lnTo>
                    <a:pt x="356" y="893"/>
                  </a:lnTo>
                  <a:lnTo>
                    <a:pt x="367" y="891"/>
                  </a:lnTo>
                  <a:lnTo>
                    <a:pt x="377" y="887"/>
                  </a:lnTo>
                  <a:lnTo>
                    <a:pt x="388" y="884"/>
                  </a:lnTo>
                  <a:lnTo>
                    <a:pt x="395" y="879"/>
                  </a:lnTo>
                  <a:lnTo>
                    <a:pt x="406" y="876"/>
                  </a:lnTo>
                  <a:lnTo>
                    <a:pt x="414" y="870"/>
                  </a:lnTo>
                  <a:lnTo>
                    <a:pt x="421" y="866"/>
                  </a:lnTo>
                  <a:lnTo>
                    <a:pt x="430" y="861"/>
                  </a:lnTo>
                  <a:lnTo>
                    <a:pt x="441" y="858"/>
                  </a:lnTo>
                  <a:lnTo>
                    <a:pt x="451" y="854"/>
                  </a:lnTo>
                  <a:lnTo>
                    <a:pt x="462" y="851"/>
                  </a:lnTo>
                  <a:lnTo>
                    <a:pt x="471" y="848"/>
                  </a:lnTo>
                  <a:lnTo>
                    <a:pt x="482" y="845"/>
                  </a:lnTo>
                  <a:lnTo>
                    <a:pt x="491" y="841"/>
                  </a:lnTo>
                  <a:lnTo>
                    <a:pt x="503" y="838"/>
                  </a:lnTo>
                  <a:lnTo>
                    <a:pt x="512" y="834"/>
                  </a:lnTo>
                  <a:lnTo>
                    <a:pt x="522" y="832"/>
                  </a:lnTo>
                  <a:lnTo>
                    <a:pt x="531" y="829"/>
                  </a:lnTo>
                  <a:lnTo>
                    <a:pt x="542" y="826"/>
                  </a:lnTo>
                  <a:lnTo>
                    <a:pt x="551" y="823"/>
                  </a:lnTo>
                  <a:lnTo>
                    <a:pt x="563" y="820"/>
                  </a:lnTo>
                  <a:lnTo>
                    <a:pt x="572" y="817"/>
                  </a:lnTo>
                  <a:lnTo>
                    <a:pt x="584" y="814"/>
                  </a:lnTo>
                  <a:lnTo>
                    <a:pt x="593" y="811"/>
                  </a:lnTo>
                  <a:lnTo>
                    <a:pt x="604" y="808"/>
                  </a:lnTo>
                  <a:lnTo>
                    <a:pt x="614" y="805"/>
                  </a:lnTo>
                  <a:lnTo>
                    <a:pt x="625" y="802"/>
                  </a:lnTo>
                  <a:lnTo>
                    <a:pt x="634" y="799"/>
                  </a:lnTo>
                  <a:lnTo>
                    <a:pt x="645" y="796"/>
                  </a:lnTo>
                  <a:lnTo>
                    <a:pt x="655" y="793"/>
                  </a:lnTo>
                  <a:lnTo>
                    <a:pt x="666" y="792"/>
                  </a:lnTo>
                  <a:lnTo>
                    <a:pt x="676" y="787"/>
                  </a:lnTo>
                  <a:lnTo>
                    <a:pt x="685" y="784"/>
                  </a:lnTo>
                  <a:lnTo>
                    <a:pt x="696" y="781"/>
                  </a:lnTo>
                  <a:lnTo>
                    <a:pt x="708" y="778"/>
                  </a:lnTo>
                  <a:lnTo>
                    <a:pt x="717" y="777"/>
                  </a:lnTo>
                  <a:lnTo>
                    <a:pt x="728" y="774"/>
                  </a:lnTo>
                  <a:lnTo>
                    <a:pt x="738" y="770"/>
                  </a:lnTo>
                  <a:lnTo>
                    <a:pt x="750" y="767"/>
                  </a:lnTo>
                  <a:lnTo>
                    <a:pt x="759" y="763"/>
                  </a:lnTo>
                  <a:lnTo>
                    <a:pt x="770" y="760"/>
                  </a:lnTo>
                  <a:lnTo>
                    <a:pt x="779" y="758"/>
                  </a:lnTo>
                  <a:lnTo>
                    <a:pt x="791" y="755"/>
                  </a:lnTo>
                  <a:lnTo>
                    <a:pt x="800" y="751"/>
                  </a:lnTo>
                  <a:lnTo>
                    <a:pt x="811" y="748"/>
                  </a:lnTo>
                  <a:lnTo>
                    <a:pt x="820" y="745"/>
                  </a:lnTo>
                  <a:lnTo>
                    <a:pt x="832" y="743"/>
                  </a:lnTo>
                  <a:lnTo>
                    <a:pt x="841" y="739"/>
                  </a:lnTo>
                  <a:lnTo>
                    <a:pt x="851" y="736"/>
                  </a:lnTo>
                  <a:lnTo>
                    <a:pt x="861" y="733"/>
                  </a:lnTo>
                  <a:lnTo>
                    <a:pt x="873" y="730"/>
                  </a:lnTo>
                  <a:lnTo>
                    <a:pt x="882" y="725"/>
                  </a:lnTo>
                  <a:lnTo>
                    <a:pt x="892" y="722"/>
                  </a:lnTo>
                  <a:lnTo>
                    <a:pt x="901" y="719"/>
                  </a:lnTo>
                  <a:lnTo>
                    <a:pt x="913" y="716"/>
                  </a:lnTo>
                  <a:lnTo>
                    <a:pt x="922" y="713"/>
                  </a:lnTo>
                  <a:lnTo>
                    <a:pt x="933" y="709"/>
                  </a:lnTo>
                  <a:lnTo>
                    <a:pt x="942" y="706"/>
                  </a:lnTo>
                  <a:lnTo>
                    <a:pt x="953" y="703"/>
                  </a:lnTo>
                  <a:lnTo>
                    <a:pt x="962" y="699"/>
                  </a:lnTo>
                  <a:lnTo>
                    <a:pt x="972" y="695"/>
                  </a:lnTo>
                  <a:lnTo>
                    <a:pt x="983" y="690"/>
                  </a:lnTo>
                  <a:lnTo>
                    <a:pt x="993" y="689"/>
                  </a:lnTo>
                  <a:lnTo>
                    <a:pt x="1002" y="684"/>
                  </a:lnTo>
                  <a:lnTo>
                    <a:pt x="1013" y="681"/>
                  </a:lnTo>
                  <a:lnTo>
                    <a:pt x="1022" y="677"/>
                  </a:lnTo>
                  <a:lnTo>
                    <a:pt x="1033" y="674"/>
                  </a:lnTo>
                  <a:lnTo>
                    <a:pt x="1043" y="669"/>
                  </a:lnTo>
                  <a:lnTo>
                    <a:pt x="1054" y="666"/>
                  </a:lnTo>
                  <a:lnTo>
                    <a:pt x="1063" y="662"/>
                  </a:lnTo>
                  <a:lnTo>
                    <a:pt x="1073" y="659"/>
                  </a:lnTo>
                  <a:lnTo>
                    <a:pt x="1081" y="656"/>
                  </a:lnTo>
                  <a:lnTo>
                    <a:pt x="1090" y="653"/>
                  </a:lnTo>
                  <a:lnTo>
                    <a:pt x="1099" y="651"/>
                  </a:lnTo>
                  <a:lnTo>
                    <a:pt x="1107" y="648"/>
                  </a:lnTo>
                  <a:lnTo>
                    <a:pt x="1116" y="645"/>
                  </a:lnTo>
                  <a:lnTo>
                    <a:pt x="1125" y="642"/>
                  </a:lnTo>
                  <a:lnTo>
                    <a:pt x="1132" y="641"/>
                  </a:lnTo>
                  <a:lnTo>
                    <a:pt x="1141" y="638"/>
                  </a:lnTo>
                  <a:lnTo>
                    <a:pt x="1149" y="635"/>
                  </a:lnTo>
                  <a:lnTo>
                    <a:pt x="1158" y="633"/>
                  </a:lnTo>
                  <a:lnTo>
                    <a:pt x="1166" y="630"/>
                  </a:lnTo>
                  <a:lnTo>
                    <a:pt x="1175" y="627"/>
                  </a:lnTo>
                  <a:lnTo>
                    <a:pt x="1182" y="625"/>
                  </a:lnTo>
                  <a:lnTo>
                    <a:pt x="1191" y="622"/>
                  </a:lnTo>
                  <a:lnTo>
                    <a:pt x="1199" y="619"/>
                  </a:lnTo>
                  <a:lnTo>
                    <a:pt x="1208" y="616"/>
                  </a:lnTo>
                  <a:lnTo>
                    <a:pt x="1215" y="615"/>
                  </a:lnTo>
                  <a:lnTo>
                    <a:pt x="1224" y="612"/>
                  </a:lnTo>
                  <a:lnTo>
                    <a:pt x="1232" y="609"/>
                  </a:lnTo>
                  <a:lnTo>
                    <a:pt x="1240" y="606"/>
                  </a:lnTo>
                  <a:lnTo>
                    <a:pt x="1247" y="603"/>
                  </a:lnTo>
                  <a:lnTo>
                    <a:pt x="1256" y="600"/>
                  </a:lnTo>
                  <a:lnTo>
                    <a:pt x="1265" y="597"/>
                  </a:lnTo>
                  <a:lnTo>
                    <a:pt x="1273" y="594"/>
                  </a:lnTo>
                  <a:lnTo>
                    <a:pt x="1280" y="591"/>
                  </a:lnTo>
                  <a:lnTo>
                    <a:pt x="1289" y="589"/>
                  </a:lnTo>
                  <a:lnTo>
                    <a:pt x="1298" y="586"/>
                  </a:lnTo>
                  <a:lnTo>
                    <a:pt x="1306" y="583"/>
                  </a:lnTo>
                  <a:lnTo>
                    <a:pt x="1314" y="580"/>
                  </a:lnTo>
                  <a:lnTo>
                    <a:pt x="1323" y="577"/>
                  </a:lnTo>
                  <a:lnTo>
                    <a:pt x="1332" y="574"/>
                  </a:lnTo>
                  <a:lnTo>
                    <a:pt x="1339" y="573"/>
                  </a:lnTo>
                  <a:lnTo>
                    <a:pt x="1347" y="570"/>
                  </a:lnTo>
                  <a:lnTo>
                    <a:pt x="1356" y="567"/>
                  </a:lnTo>
                  <a:lnTo>
                    <a:pt x="1363" y="564"/>
                  </a:lnTo>
                  <a:lnTo>
                    <a:pt x="1372" y="561"/>
                  </a:lnTo>
                  <a:lnTo>
                    <a:pt x="1380" y="558"/>
                  </a:lnTo>
                  <a:lnTo>
                    <a:pt x="1388" y="556"/>
                  </a:lnTo>
                  <a:lnTo>
                    <a:pt x="1397" y="553"/>
                  </a:lnTo>
                  <a:lnTo>
                    <a:pt x="1406" y="550"/>
                  </a:lnTo>
                  <a:lnTo>
                    <a:pt x="1413" y="547"/>
                  </a:lnTo>
                  <a:lnTo>
                    <a:pt x="1421" y="544"/>
                  </a:lnTo>
                  <a:lnTo>
                    <a:pt x="1428" y="541"/>
                  </a:lnTo>
                  <a:lnTo>
                    <a:pt x="1437" y="538"/>
                  </a:lnTo>
                  <a:lnTo>
                    <a:pt x="1445" y="535"/>
                  </a:lnTo>
                  <a:lnTo>
                    <a:pt x="1454" y="533"/>
                  </a:lnTo>
                  <a:lnTo>
                    <a:pt x="1462" y="530"/>
                  </a:lnTo>
                  <a:lnTo>
                    <a:pt x="1471" y="529"/>
                  </a:lnTo>
                  <a:lnTo>
                    <a:pt x="1478" y="526"/>
                  </a:lnTo>
                  <a:lnTo>
                    <a:pt x="1487" y="523"/>
                  </a:lnTo>
                  <a:lnTo>
                    <a:pt x="1495" y="520"/>
                  </a:lnTo>
                  <a:lnTo>
                    <a:pt x="1504" y="517"/>
                  </a:lnTo>
                  <a:lnTo>
                    <a:pt x="1513" y="515"/>
                  </a:lnTo>
                  <a:lnTo>
                    <a:pt x="1520" y="512"/>
                  </a:lnTo>
                  <a:lnTo>
                    <a:pt x="1529" y="511"/>
                  </a:lnTo>
                  <a:lnTo>
                    <a:pt x="1537" y="509"/>
                  </a:lnTo>
                  <a:lnTo>
                    <a:pt x="1546" y="506"/>
                  </a:lnTo>
                  <a:lnTo>
                    <a:pt x="1555" y="503"/>
                  </a:lnTo>
                  <a:lnTo>
                    <a:pt x="1563" y="502"/>
                  </a:lnTo>
                  <a:lnTo>
                    <a:pt x="1572" y="500"/>
                  </a:lnTo>
                  <a:lnTo>
                    <a:pt x="1581" y="497"/>
                  </a:lnTo>
                  <a:lnTo>
                    <a:pt x="1588" y="494"/>
                  </a:lnTo>
                  <a:lnTo>
                    <a:pt x="1597" y="493"/>
                  </a:lnTo>
                  <a:lnTo>
                    <a:pt x="1607" y="491"/>
                  </a:lnTo>
                  <a:lnTo>
                    <a:pt x="1603" y="484"/>
                  </a:lnTo>
                  <a:lnTo>
                    <a:pt x="1602" y="476"/>
                  </a:lnTo>
                  <a:lnTo>
                    <a:pt x="1599" y="468"/>
                  </a:lnTo>
                  <a:lnTo>
                    <a:pt x="1596" y="462"/>
                  </a:lnTo>
                  <a:lnTo>
                    <a:pt x="1593" y="456"/>
                  </a:lnTo>
                  <a:lnTo>
                    <a:pt x="1590" y="449"/>
                  </a:lnTo>
                  <a:lnTo>
                    <a:pt x="1587" y="443"/>
                  </a:lnTo>
                  <a:lnTo>
                    <a:pt x="1584" y="437"/>
                  </a:lnTo>
                  <a:lnTo>
                    <a:pt x="1579" y="431"/>
                  </a:lnTo>
                  <a:lnTo>
                    <a:pt x="1576" y="423"/>
                  </a:lnTo>
                  <a:lnTo>
                    <a:pt x="1572" y="417"/>
                  </a:lnTo>
                  <a:lnTo>
                    <a:pt x="1569" y="411"/>
                  </a:lnTo>
                  <a:lnTo>
                    <a:pt x="1563" y="405"/>
                  </a:lnTo>
                  <a:lnTo>
                    <a:pt x="1560" y="397"/>
                  </a:lnTo>
                  <a:lnTo>
                    <a:pt x="1555" y="391"/>
                  </a:lnTo>
                  <a:lnTo>
                    <a:pt x="1552" y="387"/>
                  </a:lnTo>
                  <a:lnTo>
                    <a:pt x="1548" y="379"/>
                  </a:lnTo>
                  <a:lnTo>
                    <a:pt x="1543" y="373"/>
                  </a:lnTo>
                  <a:lnTo>
                    <a:pt x="1539" y="366"/>
                  </a:lnTo>
                  <a:lnTo>
                    <a:pt x="1536" y="361"/>
                  </a:lnTo>
                  <a:lnTo>
                    <a:pt x="1529" y="354"/>
                  </a:lnTo>
                  <a:lnTo>
                    <a:pt x="1526" y="348"/>
                  </a:lnTo>
                  <a:lnTo>
                    <a:pt x="1522" y="340"/>
                  </a:lnTo>
                  <a:lnTo>
                    <a:pt x="1520" y="335"/>
                  </a:lnTo>
                  <a:lnTo>
                    <a:pt x="1516" y="328"/>
                  </a:lnTo>
                  <a:lnTo>
                    <a:pt x="1513" y="322"/>
                  </a:lnTo>
                  <a:lnTo>
                    <a:pt x="1510" y="314"/>
                  </a:lnTo>
                  <a:lnTo>
                    <a:pt x="1507" y="308"/>
                  </a:lnTo>
                  <a:lnTo>
                    <a:pt x="1504" y="302"/>
                  </a:lnTo>
                  <a:lnTo>
                    <a:pt x="1502" y="295"/>
                  </a:lnTo>
                  <a:lnTo>
                    <a:pt x="1501" y="289"/>
                  </a:lnTo>
                  <a:lnTo>
                    <a:pt x="1499" y="283"/>
                  </a:lnTo>
                  <a:lnTo>
                    <a:pt x="1495" y="274"/>
                  </a:lnTo>
                  <a:lnTo>
                    <a:pt x="1489" y="268"/>
                  </a:lnTo>
                  <a:lnTo>
                    <a:pt x="1484" y="260"/>
                  </a:lnTo>
                  <a:lnTo>
                    <a:pt x="1480" y="254"/>
                  </a:lnTo>
                  <a:lnTo>
                    <a:pt x="1474" y="246"/>
                  </a:lnTo>
                  <a:lnTo>
                    <a:pt x="1471" y="240"/>
                  </a:lnTo>
                  <a:lnTo>
                    <a:pt x="1465" y="233"/>
                  </a:lnTo>
                  <a:lnTo>
                    <a:pt x="1462" y="227"/>
                  </a:lnTo>
                  <a:lnTo>
                    <a:pt x="1456" y="219"/>
                  </a:lnTo>
                  <a:lnTo>
                    <a:pt x="1451" y="213"/>
                  </a:lnTo>
                  <a:lnTo>
                    <a:pt x="1446" y="206"/>
                  </a:lnTo>
                  <a:lnTo>
                    <a:pt x="1442" y="200"/>
                  </a:lnTo>
                  <a:lnTo>
                    <a:pt x="1436" y="192"/>
                  </a:lnTo>
                  <a:lnTo>
                    <a:pt x="1431" y="186"/>
                  </a:lnTo>
                  <a:lnTo>
                    <a:pt x="1427" y="180"/>
                  </a:lnTo>
                  <a:lnTo>
                    <a:pt x="1422" y="174"/>
                  </a:lnTo>
                  <a:lnTo>
                    <a:pt x="1418" y="166"/>
                  </a:lnTo>
                  <a:lnTo>
                    <a:pt x="1413" y="159"/>
                  </a:lnTo>
                  <a:lnTo>
                    <a:pt x="1407" y="153"/>
                  </a:lnTo>
                  <a:lnTo>
                    <a:pt x="1404" y="147"/>
                  </a:lnTo>
                  <a:lnTo>
                    <a:pt x="1400" y="139"/>
                  </a:lnTo>
                  <a:lnTo>
                    <a:pt x="1395" y="133"/>
                  </a:lnTo>
                  <a:lnTo>
                    <a:pt x="1389" y="126"/>
                  </a:lnTo>
                  <a:lnTo>
                    <a:pt x="1386" y="121"/>
                  </a:lnTo>
                  <a:lnTo>
                    <a:pt x="1382" y="113"/>
                  </a:lnTo>
                  <a:lnTo>
                    <a:pt x="1377" y="106"/>
                  </a:lnTo>
                  <a:lnTo>
                    <a:pt x="1372" y="100"/>
                  </a:lnTo>
                  <a:lnTo>
                    <a:pt x="1369" y="92"/>
                  </a:lnTo>
                  <a:lnTo>
                    <a:pt x="1365" y="85"/>
                  </a:lnTo>
                  <a:lnTo>
                    <a:pt x="1360" y="80"/>
                  </a:lnTo>
                  <a:lnTo>
                    <a:pt x="1356" y="73"/>
                  </a:lnTo>
                  <a:lnTo>
                    <a:pt x="1353" y="67"/>
                  </a:lnTo>
                  <a:lnTo>
                    <a:pt x="966" y="219"/>
                  </a:lnTo>
                  <a:lnTo>
                    <a:pt x="963" y="219"/>
                  </a:lnTo>
                  <a:lnTo>
                    <a:pt x="957" y="222"/>
                  </a:lnTo>
                  <a:lnTo>
                    <a:pt x="948" y="225"/>
                  </a:lnTo>
                  <a:lnTo>
                    <a:pt x="941" y="230"/>
                  </a:lnTo>
                  <a:lnTo>
                    <a:pt x="933" y="233"/>
                  </a:lnTo>
                  <a:lnTo>
                    <a:pt x="928" y="236"/>
                  </a:lnTo>
                  <a:lnTo>
                    <a:pt x="921" y="239"/>
                  </a:lnTo>
                  <a:lnTo>
                    <a:pt x="915" y="242"/>
                  </a:lnTo>
                  <a:lnTo>
                    <a:pt x="907" y="245"/>
                  </a:lnTo>
                  <a:lnTo>
                    <a:pt x="900" y="248"/>
                  </a:lnTo>
                  <a:lnTo>
                    <a:pt x="891" y="252"/>
                  </a:lnTo>
                  <a:lnTo>
                    <a:pt x="883" y="257"/>
                  </a:lnTo>
                  <a:lnTo>
                    <a:pt x="874" y="260"/>
                  </a:lnTo>
                  <a:lnTo>
                    <a:pt x="865" y="264"/>
                  </a:lnTo>
                  <a:lnTo>
                    <a:pt x="856" y="269"/>
                  </a:lnTo>
                  <a:lnTo>
                    <a:pt x="847" y="274"/>
                  </a:lnTo>
                  <a:lnTo>
                    <a:pt x="836" y="277"/>
                  </a:lnTo>
                  <a:lnTo>
                    <a:pt x="826" y="283"/>
                  </a:lnTo>
                  <a:lnTo>
                    <a:pt x="817" y="287"/>
                  </a:lnTo>
                  <a:lnTo>
                    <a:pt x="808" y="292"/>
                  </a:lnTo>
                  <a:lnTo>
                    <a:pt x="796" y="298"/>
                  </a:lnTo>
                  <a:lnTo>
                    <a:pt x="785" y="302"/>
                  </a:lnTo>
                  <a:lnTo>
                    <a:pt x="776" y="307"/>
                  </a:lnTo>
                  <a:lnTo>
                    <a:pt x="765" y="313"/>
                  </a:lnTo>
                  <a:lnTo>
                    <a:pt x="755" y="317"/>
                  </a:lnTo>
                  <a:lnTo>
                    <a:pt x="744" y="322"/>
                  </a:lnTo>
                  <a:lnTo>
                    <a:pt x="734" y="328"/>
                  </a:lnTo>
                  <a:lnTo>
                    <a:pt x="725" y="332"/>
                  </a:lnTo>
                  <a:lnTo>
                    <a:pt x="713" y="339"/>
                  </a:lnTo>
                  <a:lnTo>
                    <a:pt x="702" y="343"/>
                  </a:lnTo>
                  <a:lnTo>
                    <a:pt x="691" y="348"/>
                  </a:lnTo>
                  <a:lnTo>
                    <a:pt x="682" y="354"/>
                  </a:lnTo>
                  <a:lnTo>
                    <a:pt x="670" y="358"/>
                  </a:lnTo>
                  <a:lnTo>
                    <a:pt x="661" y="363"/>
                  </a:lnTo>
                  <a:lnTo>
                    <a:pt x="652" y="367"/>
                  </a:lnTo>
                  <a:lnTo>
                    <a:pt x="643" y="373"/>
                  </a:lnTo>
                  <a:lnTo>
                    <a:pt x="634" y="376"/>
                  </a:lnTo>
                  <a:lnTo>
                    <a:pt x="625" y="382"/>
                  </a:lnTo>
                  <a:lnTo>
                    <a:pt x="616" y="385"/>
                  </a:lnTo>
                  <a:lnTo>
                    <a:pt x="608" y="390"/>
                  </a:lnTo>
                  <a:lnTo>
                    <a:pt x="599" y="394"/>
                  </a:lnTo>
                  <a:lnTo>
                    <a:pt x="592" y="399"/>
                  </a:lnTo>
                  <a:lnTo>
                    <a:pt x="584" y="402"/>
                  </a:lnTo>
                  <a:lnTo>
                    <a:pt x="578" y="408"/>
                  </a:lnTo>
                  <a:lnTo>
                    <a:pt x="571" y="409"/>
                  </a:lnTo>
                  <a:lnTo>
                    <a:pt x="566" y="413"/>
                  </a:lnTo>
                  <a:lnTo>
                    <a:pt x="560" y="416"/>
                  </a:lnTo>
                  <a:lnTo>
                    <a:pt x="556" y="420"/>
                  </a:lnTo>
                  <a:lnTo>
                    <a:pt x="546" y="425"/>
                  </a:lnTo>
                  <a:lnTo>
                    <a:pt x="540" y="431"/>
                  </a:lnTo>
                  <a:lnTo>
                    <a:pt x="536" y="432"/>
                  </a:lnTo>
                  <a:lnTo>
                    <a:pt x="534" y="435"/>
                  </a:lnTo>
                  <a:lnTo>
                    <a:pt x="536" y="438"/>
                  </a:lnTo>
                  <a:lnTo>
                    <a:pt x="540" y="438"/>
                  </a:lnTo>
                  <a:lnTo>
                    <a:pt x="530" y="441"/>
                  </a:lnTo>
                  <a:lnTo>
                    <a:pt x="521" y="446"/>
                  </a:lnTo>
                  <a:lnTo>
                    <a:pt x="512" y="449"/>
                  </a:lnTo>
                  <a:lnTo>
                    <a:pt x="503" y="453"/>
                  </a:lnTo>
                  <a:lnTo>
                    <a:pt x="494" y="458"/>
                  </a:lnTo>
                  <a:lnTo>
                    <a:pt x="485" y="462"/>
                  </a:lnTo>
                  <a:lnTo>
                    <a:pt x="474" y="465"/>
                  </a:lnTo>
                  <a:lnTo>
                    <a:pt x="466" y="471"/>
                  </a:lnTo>
                  <a:lnTo>
                    <a:pt x="456" y="474"/>
                  </a:lnTo>
                  <a:lnTo>
                    <a:pt x="447" y="479"/>
                  </a:lnTo>
                  <a:lnTo>
                    <a:pt x="436" y="484"/>
                  </a:lnTo>
                  <a:lnTo>
                    <a:pt x="429" y="490"/>
                  </a:lnTo>
                  <a:lnTo>
                    <a:pt x="418" y="493"/>
                  </a:lnTo>
                  <a:lnTo>
                    <a:pt x="409" y="499"/>
                  </a:lnTo>
                  <a:lnTo>
                    <a:pt x="400" y="505"/>
                  </a:lnTo>
                  <a:lnTo>
                    <a:pt x="392" y="509"/>
                  </a:lnTo>
                  <a:lnTo>
                    <a:pt x="382" y="515"/>
                  </a:lnTo>
                  <a:lnTo>
                    <a:pt x="374" y="520"/>
                  </a:lnTo>
                  <a:lnTo>
                    <a:pt x="365" y="526"/>
                  </a:lnTo>
                  <a:lnTo>
                    <a:pt x="358" y="533"/>
                  </a:lnTo>
                  <a:lnTo>
                    <a:pt x="349" y="538"/>
                  </a:lnTo>
                  <a:lnTo>
                    <a:pt x="341" y="545"/>
                  </a:lnTo>
                  <a:lnTo>
                    <a:pt x="334" y="551"/>
                  </a:lnTo>
                  <a:lnTo>
                    <a:pt x="329" y="561"/>
                  </a:lnTo>
                  <a:lnTo>
                    <a:pt x="321" y="567"/>
                  </a:lnTo>
                  <a:lnTo>
                    <a:pt x="315" y="574"/>
                  </a:lnTo>
                  <a:lnTo>
                    <a:pt x="309" y="583"/>
                  </a:lnTo>
                  <a:lnTo>
                    <a:pt x="303" y="592"/>
                  </a:lnTo>
                  <a:lnTo>
                    <a:pt x="299" y="601"/>
                  </a:lnTo>
                  <a:lnTo>
                    <a:pt x="294" y="609"/>
                  </a:lnTo>
                  <a:lnTo>
                    <a:pt x="291" y="615"/>
                  </a:lnTo>
                  <a:lnTo>
                    <a:pt x="290" y="619"/>
                  </a:lnTo>
                  <a:lnTo>
                    <a:pt x="288" y="625"/>
                  </a:lnTo>
                  <a:lnTo>
                    <a:pt x="288" y="630"/>
                  </a:lnTo>
                  <a:lnTo>
                    <a:pt x="281" y="633"/>
                  </a:lnTo>
                  <a:lnTo>
                    <a:pt x="275" y="638"/>
                  </a:lnTo>
                  <a:lnTo>
                    <a:pt x="269" y="642"/>
                  </a:lnTo>
                  <a:lnTo>
                    <a:pt x="264" y="647"/>
                  </a:lnTo>
                  <a:lnTo>
                    <a:pt x="258" y="641"/>
                  </a:lnTo>
                  <a:lnTo>
                    <a:pt x="254" y="635"/>
                  </a:lnTo>
                  <a:lnTo>
                    <a:pt x="250" y="630"/>
                  </a:lnTo>
                  <a:lnTo>
                    <a:pt x="246" y="627"/>
                  </a:lnTo>
                  <a:lnTo>
                    <a:pt x="306" y="526"/>
                  </a:lnTo>
                  <a:lnTo>
                    <a:pt x="308" y="523"/>
                  </a:lnTo>
                  <a:lnTo>
                    <a:pt x="312" y="518"/>
                  </a:lnTo>
                  <a:lnTo>
                    <a:pt x="318" y="514"/>
                  </a:lnTo>
                  <a:lnTo>
                    <a:pt x="324" y="509"/>
                  </a:lnTo>
                  <a:lnTo>
                    <a:pt x="332" y="505"/>
                  </a:lnTo>
                  <a:lnTo>
                    <a:pt x="340" y="499"/>
                  </a:lnTo>
                  <a:lnTo>
                    <a:pt x="349" y="493"/>
                  </a:lnTo>
                  <a:lnTo>
                    <a:pt x="361" y="487"/>
                  </a:lnTo>
                  <a:lnTo>
                    <a:pt x="371" y="479"/>
                  </a:lnTo>
                  <a:lnTo>
                    <a:pt x="383" y="471"/>
                  </a:lnTo>
                  <a:lnTo>
                    <a:pt x="397" y="464"/>
                  </a:lnTo>
                  <a:lnTo>
                    <a:pt x="411" y="456"/>
                  </a:lnTo>
                  <a:lnTo>
                    <a:pt x="426" y="449"/>
                  </a:lnTo>
                  <a:lnTo>
                    <a:pt x="441" y="440"/>
                  </a:lnTo>
                  <a:lnTo>
                    <a:pt x="457" y="431"/>
                  </a:lnTo>
                  <a:lnTo>
                    <a:pt x="475" y="423"/>
                  </a:lnTo>
                  <a:lnTo>
                    <a:pt x="492" y="413"/>
                  </a:lnTo>
                  <a:lnTo>
                    <a:pt x="510" y="402"/>
                  </a:lnTo>
                  <a:lnTo>
                    <a:pt x="528" y="393"/>
                  </a:lnTo>
                  <a:lnTo>
                    <a:pt x="548" y="384"/>
                  </a:lnTo>
                  <a:lnTo>
                    <a:pt x="568" y="372"/>
                  </a:lnTo>
                  <a:lnTo>
                    <a:pt x="587" y="363"/>
                  </a:lnTo>
                  <a:lnTo>
                    <a:pt x="607" y="351"/>
                  </a:lnTo>
                  <a:lnTo>
                    <a:pt x="630" y="342"/>
                  </a:lnTo>
                  <a:lnTo>
                    <a:pt x="649" y="331"/>
                  </a:lnTo>
                  <a:lnTo>
                    <a:pt x="670" y="319"/>
                  </a:lnTo>
                  <a:lnTo>
                    <a:pt x="691" y="307"/>
                  </a:lnTo>
                  <a:lnTo>
                    <a:pt x="714" y="298"/>
                  </a:lnTo>
                  <a:lnTo>
                    <a:pt x="737" y="286"/>
                  </a:lnTo>
                  <a:lnTo>
                    <a:pt x="758" y="275"/>
                  </a:lnTo>
                  <a:lnTo>
                    <a:pt x="781" y="264"/>
                  </a:lnTo>
                  <a:lnTo>
                    <a:pt x="803" y="254"/>
                  </a:lnTo>
                  <a:lnTo>
                    <a:pt x="826" y="242"/>
                  </a:lnTo>
                  <a:lnTo>
                    <a:pt x="847" y="230"/>
                  </a:lnTo>
                  <a:lnTo>
                    <a:pt x="870" y="219"/>
                  </a:lnTo>
                  <a:lnTo>
                    <a:pt x="892" y="207"/>
                  </a:lnTo>
                  <a:lnTo>
                    <a:pt x="913" y="197"/>
                  </a:lnTo>
                  <a:lnTo>
                    <a:pt x="935" y="186"/>
                  </a:lnTo>
                  <a:lnTo>
                    <a:pt x="956" y="175"/>
                  </a:lnTo>
                  <a:lnTo>
                    <a:pt x="978" y="166"/>
                  </a:lnTo>
                  <a:lnTo>
                    <a:pt x="998" y="154"/>
                  </a:lnTo>
                  <a:lnTo>
                    <a:pt x="1019" y="145"/>
                  </a:lnTo>
                  <a:lnTo>
                    <a:pt x="1039" y="135"/>
                  </a:lnTo>
                  <a:lnTo>
                    <a:pt x="1058" y="126"/>
                  </a:lnTo>
                  <a:lnTo>
                    <a:pt x="1078" y="115"/>
                  </a:lnTo>
                  <a:lnTo>
                    <a:pt x="1096" y="107"/>
                  </a:lnTo>
                  <a:lnTo>
                    <a:pt x="1114" y="98"/>
                  </a:lnTo>
                  <a:lnTo>
                    <a:pt x="1134" y="89"/>
                  </a:lnTo>
                  <a:lnTo>
                    <a:pt x="1150" y="82"/>
                  </a:lnTo>
                  <a:lnTo>
                    <a:pt x="1167" y="73"/>
                  </a:lnTo>
                  <a:lnTo>
                    <a:pt x="1182" y="64"/>
                  </a:lnTo>
                  <a:lnTo>
                    <a:pt x="1199" y="58"/>
                  </a:lnTo>
                  <a:lnTo>
                    <a:pt x="1211" y="50"/>
                  </a:lnTo>
                  <a:lnTo>
                    <a:pt x="1226" y="44"/>
                  </a:lnTo>
                  <a:lnTo>
                    <a:pt x="1240" y="38"/>
                  </a:lnTo>
                  <a:lnTo>
                    <a:pt x="1252" y="32"/>
                  </a:lnTo>
                  <a:lnTo>
                    <a:pt x="1262" y="26"/>
                  </a:lnTo>
                  <a:lnTo>
                    <a:pt x="1271" y="21"/>
                  </a:lnTo>
                  <a:lnTo>
                    <a:pt x="1280" y="15"/>
                  </a:lnTo>
                  <a:lnTo>
                    <a:pt x="1289" y="14"/>
                  </a:lnTo>
                  <a:lnTo>
                    <a:pt x="1295" y="9"/>
                  </a:lnTo>
                  <a:lnTo>
                    <a:pt x="1301" y="6"/>
                  </a:lnTo>
                  <a:lnTo>
                    <a:pt x="1306" y="5"/>
                  </a:lnTo>
                  <a:lnTo>
                    <a:pt x="1311" y="3"/>
                  </a:lnTo>
                  <a:lnTo>
                    <a:pt x="1311" y="3"/>
                  </a:lnTo>
                  <a:close/>
                </a:path>
              </a:pathLst>
            </a:custGeom>
            <a:solidFill>
              <a:srgbClr val="4766C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0" name="Freeform 17"/>
            <p:cNvSpPr>
              <a:spLocks/>
            </p:cNvSpPr>
            <p:nvPr/>
          </p:nvSpPr>
          <p:spPr bwMode="auto">
            <a:xfrm>
              <a:off x="2762" y="1414"/>
              <a:ext cx="198" cy="317"/>
            </a:xfrm>
            <a:custGeom>
              <a:avLst/>
              <a:gdLst/>
              <a:ahLst/>
              <a:cxnLst>
                <a:cxn ang="0">
                  <a:pos x="3" y="96"/>
                </a:cxn>
                <a:cxn ang="0">
                  <a:pos x="5" y="84"/>
                </a:cxn>
                <a:cxn ang="0">
                  <a:pos x="10" y="72"/>
                </a:cxn>
                <a:cxn ang="0">
                  <a:pos x="16" y="60"/>
                </a:cxn>
                <a:cxn ang="0">
                  <a:pos x="22" y="50"/>
                </a:cxn>
                <a:cxn ang="0">
                  <a:pos x="31" y="37"/>
                </a:cxn>
                <a:cxn ang="0">
                  <a:pos x="41" y="27"/>
                </a:cxn>
                <a:cxn ang="0">
                  <a:pos x="52" y="18"/>
                </a:cxn>
                <a:cxn ang="0">
                  <a:pos x="64" y="10"/>
                </a:cxn>
                <a:cxn ang="0">
                  <a:pos x="74" y="4"/>
                </a:cxn>
                <a:cxn ang="0">
                  <a:pos x="88" y="1"/>
                </a:cxn>
                <a:cxn ang="0">
                  <a:pos x="102" y="0"/>
                </a:cxn>
                <a:cxn ang="0">
                  <a:pos x="115" y="1"/>
                </a:cxn>
                <a:cxn ang="0">
                  <a:pos x="129" y="7"/>
                </a:cxn>
                <a:cxn ang="0">
                  <a:pos x="142" y="16"/>
                </a:cxn>
                <a:cxn ang="0">
                  <a:pos x="156" y="30"/>
                </a:cxn>
                <a:cxn ang="0">
                  <a:pos x="170" y="48"/>
                </a:cxn>
                <a:cxn ang="0">
                  <a:pos x="180" y="66"/>
                </a:cxn>
                <a:cxn ang="0">
                  <a:pos x="188" y="86"/>
                </a:cxn>
                <a:cxn ang="0">
                  <a:pos x="192" y="101"/>
                </a:cxn>
                <a:cxn ang="0">
                  <a:pos x="194" y="111"/>
                </a:cxn>
                <a:cxn ang="0">
                  <a:pos x="197" y="127"/>
                </a:cxn>
                <a:cxn ang="0">
                  <a:pos x="197" y="142"/>
                </a:cxn>
                <a:cxn ang="0">
                  <a:pos x="197" y="154"/>
                </a:cxn>
                <a:cxn ang="0">
                  <a:pos x="197" y="164"/>
                </a:cxn>
                <a:cxn ang="0">
                  <a:pos x="197" y="175"/>
                </a:cxn>
                <a:cxn ang="0">
                  <a:pos x="195" y="185"/>
                </a:cxn>
                <a:cxn ang="0">
                  <a:pos x="194" y="196"/>
                </a:cxn>
                <a:cxn ang="0">
                  <a:pos x="191" y="211"/>
                </a:cxn>
                <a:cxn ang="0">
                  <a:pos x="185" y="231"/>
                </a:cxn>
                <a:cxn ang="0">
                  <a:pos x="177" y="249"/>
                </a:cxn>
                <a:cxn ang="0">
                  <a:pos x="170" y="266"/>
                </a:cxn>
                <a:cxn ang="0">
                  <a:pos x="159" y="281"/>
                </a:cxn>
                <a:cxn ang="0">
                  <a:pos x="148" y="293"/>
                </a:cxn>
                <a:cxn ang="0">
                  <a:pos x="138" y="303"/>
                </a:cxn>
                <a:cxn ang="0">
                  <a:pos x="127" y="311"/>
                </a:cxn>
                <a:cxn ang="0">
                  <a:pos x="112" y="315"/>
                </a:cxn>
                <a:cxn ang="0">
                  <a:pos x="96" y="317"/>
                </a:cxn>
                <a:cxn ang="0">
                  <a:pos x="79" y="312"/>
                </a:cxn>
                <a:cxn ang="0">
                  <a:pos x="65" y="306"/>
                </a:cxn>
                <a:cxn ang="0">
                  <a:pos x="53" y="297"/>
                </a:cxn>
                <a:cxn ang="0">
                  <a:pos x="43" y="285"/>
                </a:cxn>
                <a:cxn ang="0">
                  <a:pos x="32" y="270"/>
                </a:cxn>
                <a:cxn ang="0">
                  <a:pos x="25" y="255"/>
                </a:cxn>
                <a:cxn ang="0">
                  <a:pos x="19" y="237"/>
                </a:cxn>
                <a:cxn ang="0">
                  <a:pos x="11" y="219"/>
                </a:cxn>
                <a:cxn ang="0">
                  <a:pos x="7" y="199"/>
                </a:cxn>
                <a:cxn ang="0">
                  <a:pos x="3" y="178"/>
                </a:cxn>
                <a:cxn ang="0">
                  <a:pos x="0" y="160"/>
                </a:cxn>
                <a:cxn ang="0">
                  <a:pos x="0" y="142"/>
                </a:cxn>
                <a:cxn ang="0">
                  <a:pos x="0" y="125"/>
                </a:cxn>
                <a:cxn ang="0">
                  <a:pos x="0" y="108"/>
                </a:cxn>
                <a:cxn ang="0">
                  <a:pos x="3" y="102"/>
                </a:cxn>
              </a:cxnLst>
              <a:rect l="0" t="0" r="r" b="b"/>
              <a:pathLst>
                <a:path w="198" h="317">
                  <a:moveTo>
                    <a:pt x="3" y="102"/>
                  </a:moveTo>
                  <a:lnTo>
                    <a:pt x="3" y="96"/>
                  </a:lnTo>
                  <a:lnTo>
                    <a:pt x="3" y="90"/>
                  </a:lnTo>
                  <a:lnTo>
                    <a:pt x="5" y="84"/>
                  </a:lnTo>
                  <a:lnTo>
                    <a:pt x="8" y="78"/>
                  </a:lnTo>
                  <a:lnTo>
                    <a:pt x="10" y="72"/>
                  </a:lnTo>
                  <a:lnTo>
                    <a:pt x="13" y="66"/>
                  </a:lnTo>
                  <a:lnTo>
                    <a:pt x="16" y="60"/>
                  </a:lnTo>
                  <a:lnTo>
                    <a:pt x="19" y="56"/>
                  </a:lnTo>
                  <a:lnTo>
                    <a:pt x="22" y="50"/>
                  </a:lnTo>
                  <a:lnTo>
                    <a:pt x="26" y="43"/>
                  </a:lnTo>
                  <a:lnTo>
                    <a:pt x="31" y="37"/>
                  </a:lnTo>
                  <a:lnTo>
                    <a:pt x="37" y="33"/>
                  </a:lnTo>
                  <a:lnTo>
                    <a:pt x="41" y="27"/>
                  </a:lnTo>
                  <a:lnTo>
                    <a:pt x="47" y="22"/>
                  </a:lnTo>
                  <a:lnTo>
                    <a:pt x="52" y="18"/>
                  </a:lnTo>
                  <a:lnTo>
                    <a:pt x="58" y="15"/>
                  </a:lnTo>
                  <a:lnTo>
                    <a:pt x="64" y="10"/>
                  </a:lnTo>
                  <a:lnTo>
                    <a:pt x="70" y="7"/>
                  </a:lnTo>
                  <a:lnTo>
                    <a:pt x="74" y="4"/>
                  </a:lnTo>
                  <a:lnTo>
                    <a:pt x="82" y="3"/>
                  </a:lnTo>
                  <a:lnTo>
                    <a:pt x="88" y="1"/>
                  </a:lnTo>
                  <a:lnTo>
                    <a:pt x="96" y="1"/>
                  </a:lnTo>
                  <a:lnTo>
                    <a:pt x="102" y="0"/>
                  </a:lnTo>
                  <a:lnTo>
                    <a:pt x="109" y="1"/>
                  </a:lnTo>
                  <a:lnTo>
                    <a:pt x="115" y="1"/>
                  </a:lnTo>
                  <a:lnTo>
                    <a:pt x="123" y="4"/>
                  </a:lnTo>
                  <a:lnTo>
                    <a:pt x="129" y="7"/>
                  </a:lnTo>
                  <a:lnTo>
                    <a:pt x="136" y="12"/>
                  </a:lnTo>
                  <a:lnTo>
                    <a:pt x="142" y="16"/>
                  </a:lnTo>
                  <a:lnTo>
                    <a:pt x="150" y="24"/>
                  </a:lnTo>
                  <a:lnTo>
                    <a:pt x="156" y="30"/>
                  </a:lnTo>
                  <a:lnTo>
                    <a:pt x="164" y="40"/>
                  </a:lnTo>
                  <a:lnTo>
                    <a:pt x="170" y="48"/>
                  </a:lnTo>
                  <a:lnTo>
                    <a:pt x="176" y="57"/>
                  </a:lnTo>
                  <a:lnTo>
                    <a:pt x="180" y="66"/>
                  </a:lnTo>
                  <a:lnTo>
                    <a:pt x="185" y="75"/>
                  </a:lnTo>
                  <a:lnTo>
                    <a:pt x="188" y="86"/>
                  </a:lnTo>
                  <a:lnTo>
                    <a:pt x="191" y="96"/>
                  </a:lnTo>
                  <a:lnTo>
                    <a:pt x="192" y="101"/>
                  </a:lnTo>
                  <a:lnTo>
                    <a:pt x="194" y="107"/>
                  </a:lnTo>
                  <a:lnTo>
                    <a:pt x="194" y="111"/>
                  </a:lnTo>
                  <a:lnTo>
                    <a:pt x="197" y="117"/>
                  </a:lnTo>
                  <a:lnTo>
                    <a:pt x="197" y="127"/>
                  </a:lnTo>
                  <a:lnTo>
                    <a:pt x="197" y="137"/>
                  </a:lnTo>
                  <a:lnTo>
                    <a:pt x="197" y="142"/>
                  </a:lnTo>
                  <a:lnTo>
                    <a:pt x="197" y="148"/>
                  </a:lnTo>
                  <a:lnTo>
                    <a:pt x="197" y="154"/>
                  </a:lnTo>
                  <a:lnTo>
                    <a:pt x="198" y="160"/>
                  </a:lnTo>
                  <a:lnTo>
                    <a:pt x="197" y="164"/>
                  </a:lnTo>
                  <a:lnTo>
                    <a:pt x="197" y="170"/>
                  </a:lnTo>
                  <a:lnTo>
                    <a:pt x="197" y="175"/>
                  </a:lnTo>
                  <a:lnTo>
                    <a:pt x="197" y="181"/>
                  </a:lnTo>
                  <a:lnTo>
                    <a:pt x="195" y="185"/>
                  </a:lnTo>
                  <a:lnTo>
                    <a:pt x="194" y="191"/>
                  </a:lnTo>
                  <a:lnTo>
                    <a:pt x="194" y="196"/>
                  </a:lnTo>
                  <a:lnTo>
                    <a:pt x="194" y="202"/>
                  </a:lnTo>
                  <a:lnTo>
                    <a:pt x="191" y="211"/>
                  </a:lnTo>
                  <a:lnTo>
                    <a:pt x="188" y="222"/>
                  </a:lnTo>
                  <a:lnTo>
                    <a:pt x="185" y="231"/>
                  </a:lnTo>
                  <a:lnTo>
                    <a:pt x="182" y="241"/>
                  </a:lnTo>
                  <a:lnTo>
                    <a:pt x="177" y="249"/>
                  </a:lnTo>
                  <a:lnTo>
                    <a:pt x="173" y="258"/>
                  </a:lnTo>
                  <a:lnTo>
                    <a:pt x="170" y="266"/>
                  </a:lnTo>
                  <a:lnTo>
                    <a:pt x="165" y="275"/>
                  </a:lnTo>
                  <a:lnTo>
                    <a:pt x="159" y="281"/>
                  </a:lnTo>
                  <a:lnTo>
                    <a:pt x="154" y="288"/>
                  </a:lnTo>
                  <a:lnTo>
                    <a:pt x="148" y="293"/>
                  </a:lnTo>
                  <a:lnTo>
                    <a:pt x="144" y="299"/>
                  </a:lnTo>
                  <a:lnTo>
                    <a:pt x="138" y="303"/>
                  </a:lnTo>
                  <a:lnTo>
                    <a:pt x="133" y="308"/>
                  </a:lnTo>
                  <a:lnTo>
                    <a:pt x="127" y="311"/>
                  </a:lnTo>
                  <a:lnTo>
                    <a:pt x="121" y="314"/>
                  </a:lnTo>
                  <a:lnTo>
                    <a:pt x="112" y="315"/>
                  </a:lnTo>
                  <a:lnTo>
                    <a:pt x="103" y="317"/>
                  </a:lnTo>
                  <a:lnTo>
                    <a:pt x="96" y="317"/>
                  </a:lnTo>
                  <a:lnTo>
                    <a:pt x="88" y="315"/>
                  </a:lnTo>
                  <a:lnTo>
                    <a:pt x="79" y="312"/>
                  </a:lnTo>
                  <a:lnTo>
                    <a:pt x="73" y="311"/>
                  </a:lnTo>
                  <a:lnTo>
                    <a:pt x="65" y="306"/>
                  </a:lnTo>
                  <a:lnTo>
                    <a:pt x="59" y="303"/>
                  </a:lnTo>
                  <a:lnTo>
                    <a:pt x="53" y="297"/>
                  </a:lnTo>
                  <a:lnTo>
                    <a:pt x="47" y="291"/>
                  </a:lnTo>
                  <a:lnTo>
                    <a:pt x="43" y="285"/>
                  </a:lnTo>
                  <a:lnTo>
                    <a:pt x="38" y="279"/>
                  </a:lnTo>
                  <a:lnTo>
                    <a:pt x="32" y="270"/>
                  </a:lnTo>
                  <a:lnTo>
                    <a:pt x="29" y="262"/>
                  </a:lnTo>
                  <a:lnTo>
                    <a:pt x="25" y="255"/>
                  </a:lnTo>
                  <a:lnTo>
                    <a:pt x="22" y="247"/>
                  </a:lnTo>
                  <a:lnTo>
                    <a:pt x="19" y="237"/>
                  </a:lnTo>
                  <a:lnTo>
                    <a:pt x="14" y="228"/>
                  </a:lnTo>
                  <a:lnTo>
                    <a:pt x="11" y="219"/>
                  </a:lnTo>
                  <a:lnTo>
                    <a:pt x="10" y="208"/>
                  </a:lnTo>
                  <a:lnTo>
                    <a:pt x="7" y="199"/>
                  </a:lnTo>
                  <a:lnTo>
                    <a:pt x="5" y="188"/>
                  </a:lnTo>
                  <a:lnTo>
                    <a:pt x="3" y="178"/>
                  </a:lnTo>
                  <a:lnTo>
                    <a:pt x="3" y="170"/>
                  </a:lnTo>
                  <a:lnTo>
                    <a:pt x="0" y="160"/>
                  </a:lnTo>
                  <a:lnTo>
                    <a:pt x="0" y="151"/>
                  </a:lnTo>
                  <a:lnTo>
                    <a:pt x="0" y="142"/>
                  </a:lnTo>
                  <a:lnTo>
                    <a:pt x="0" y="133"/>
                  </a:lnTo>
                  <a:lnTo>
                    <a:pt x="0" y="125"/>
                  </a:lnTo>
                  <a:lnTo>
                    <a:pt x="0" y="116"/>
                  </a:lnTo>
                  <a:lnTo>
                    <a:pt x="0" y="108"/>
                  </a:lnTo>
                  <a:lnTo>
                    <a:pt x="3" y="102"/>
                  </a:lnTo>
                  <a:lnTo>
                    <a:pt x="3" y="102"/>
                  </a:lnTo>
                  <a:close/>
                </a:path>
              </a:pathLst>
            </a:custGeom>
            <a:solidFill>
              <a:srgbClr val="FFFFC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18"/>
            <p:cNvSpPr>
              <a:spLocks/>
            </p:cNvSpPr>
            <p:nvPr/>
          </p:nvSpPr>
          <p:spPr bwMode="auto">
            <a:xfrm>
              <a:off x="2544" y="921"/>
              <a:ext cx="389" cy="262"/>
            </a:xfrm>
            <a:custGeom>
              <a:avLst/>
              <a:gdLst/>
              <a:ahLst/>
              <a:cxnLst>
                <a:cxn ang="0">
                  <a:pos x="10" y="6"/>
                </a:cxn>
                <a:cxn ang="0">
                  <a:pos x="25" y="0"/>
                </a:cxn>
                <a:cxn ang="0">
                  <a:pos x="43" y="0"/>
                </a:cxn>
                <a:cxn ang="0">
                  <a:pos x="58" y="0"/>
                </a:cxn>
                <a:cxn ang="0">
                  <a:pos x="77" y="5"/>
                </a:cxn>
                <a:cxn ang="0">
                  <a:pos x="96" y="14"/>
                </a:cxn>
                <a:cxn ang="0">
                  <a:pos x="126" y="32"/>
                </a:cxn>
                <a:cxn ang="0">
                  <a:pos x="152" y="50"/>
                </a:cxn>
                <a:cxn ang="0">
                  <a:pos x="170" y="65"/>
                </a:cxn>
                <a:cxn ang="0">
                  <a:pos x="182" y="80"/>
                </a:cxn>
                <a:cxn ang="0">
                  <a:pos x="191" y="98"/>
                </a:cxn>
                <a:cxn ang="0">
                  <a:pos x="197" y="117"/>
                </a:cxn>
                <a:cxn ang="0">
                  <a:pos x="203" y="136"/>
                </a:cxn>
                <a:cxn ang="0">
                  <a:pos x="214" y="151"/>
                </a:cxn>
                <a:cxn ang="0">
                  <a:pos x="229" y="169"/>
                </a:cxn>
                <a:cxn ang="0">
                  <a:pos x="244" y="180"/>
                </a:cxn>
                <a:cxn ang="0">
                  <a:pos x="264" y="172"/>
                </a:cxn>
                <a:cxn ang="0">
                  <a:pos x="282" y="166"/>
                </a:cxn>
                <a:cxn ang="0">
                  <a:pos x="302" y="162"/>
                </a:cxn>
                <a:cxn ang="0">
                  <a:pos x="320" y="159"/>
                </a:cxn>
                <a:cxn ang="0">
                  <a:pos x="336" y="166"/>
                </a:cxn>
                <a:cxn ang="0">
                  <a:pos x="351" y="186"/>
                </a:cxn>
                <a:cxn ang="0">
                  <a:pos x="371" y="213"/>
                </a:cxn>
                <a:cxn ang="0">
                  <a:pos x="385" y="242"/>
                </a:cxn>
                <a:cxn ang="0">
                  <a:pos x="379" y="262"/>
                </a:cxn>
                <a:cxn ang="0">
                  <a:pos x="359" y="236"/>
                </a:cxn>
                <a:cxn ang="0">
                  <a:pos x="350" y="221"/>
                </a:cxn>
                <a:cxn ang="0">
                  <a:pos x="341" y="203"/>
                </a:cxn>
                <a:cxn ang="0">
                  <a:pos x="329" y="188"/>
                </a:cxn>
                <a:cxn ang="0">
                  <a:pos x="312" y="178"/>
                </a:cxn>
                <a:cxn ang="0">
                  <a:pos x="292" y="182"/>
                </a:cxn>
                <a:cxn ang="0">
                  <a:pos x="270" y="189"/>
                </a:cxn>
                <a:cxn ang="0">
                  <a:pos x="250" y="197"/>
                </a:cxn>
                <a:cxn ang="0">
                  <a:pos x="231" y="195"/>
                </a:cxn>
                <a:cxn ang="0">
                  <a:pos x="214" y="185"/>
                </a:cxn>
                <a:cxn ang="0">
                  <a:pos x="196" y="169"/>
                </a:cxn>
                <a:cxn ang="0">
                  <a:pos x="178" y="160"/>
                </a:cxn>
                <a:cxn ang="0">
                  <a:pos x="176" y="139"/>
                </a:cxn>
                <a:cxn ang="0">
                  <a:pos x="170" y="118"/>
                </a:cxn>
                <a:cxn ang="0">
                  <a:pos x="160" y="100"/>
                </a:cxn>
                <a:cxn ang="0">
                  <a:pos x="147" y="85"/>
                </a:cxn>
                <a:cxn ang="0">
                  <a:pos x="128" y="65"/>
                </a:cxn>
                <a:cxn ang="0">
                  <a:pos x="107" y="50"/>
                </a:cxn>
                <a:cxn ang="0">
                  <a:pos x="89" y="41"/>
                </a:cxn>
                <a:cxn ang="0">
                  <a:pos x="70" y="35"/>
                </a:cxn>
                <a:cxn ang="0">
                  <a:pos x="49" y="30"/>
                </a:cxn>
                <a:cxn ang="0">
                  <a:pos x="30" y="29"/>
                </a:cxn>
                <a:cxn ang="0">
                  <a:pos x="15" y="27"/>
                </a:cxn>
                <a:cxn ang="0">
                  <a:pos x="0" y="14"/>
                </a:cxn>
              </a:cxnLst>
              <a:rect l="0" t="0" r="r" b="b"/>
              <a:pathLst>
                <a:path w="389" h="262">
                  <a:moveTo>
                    <a:pt x="0" y="14"/>
                  </a:moveTo>
                  <a:lnTo>
                    <a:pt x="4" y="9"/>
                  </a:lnTo>
                  <a:lnTo>
                    <a:pt x="10" y="6"/>
                  </a:lnTo>
                  <a:lnTo>
                    <a:pt x="15" y="3"/>
                  </a:lnTo>
                  <a:lnTo>
                    <a:pt x="21" y="3"/>
                  </a:lnTo>
                  <a:lnTo>
                    <a:pt x="25" y="0"/>
                  </a:lnTo>
                  <a:lnTo>
                    <a:pt x="31" y="0"/>
                  </a:lnTo>
                  <a:lnTo>
                    <a:pt x="37" y="0"/>
                  </a:lnTo>
                  <a:lnTo>
                    <a:pt x="43" y="0"/>
                  </a:lnTo>
                  <a:lnTo>
                    <a:pt x="48" y="0"/>
                  </a:lnTo>
                  <a:lnTo>
                    <a:pt x="52" y="0"/>
                  </a:lnTo>
                  <a:lnTo>
                    <a:pt x="58" y="0"/>
                  </a:lnTo>
                  <a:lnTo>
                    <a:pt x="64" y="2"/>
                  </a:lnTo>
                  <a:lnTo>
                    <a:pt x="70" y="3"/>
                  </a:lnTo>
                  <a:lnTo>
                    <a:pt x="77" y="5"/>
                  </a:lnTo>
                  <a:lnTo>
                    <a:pt x="81" y="8"/>
                  </a:lnTo>
                  <a:lnTo>
                    <a:pt x="87" y="11"/>
                  </a:lnTo>
                  <a:lnTo>
                    <a:pt x="96" y="14"/>
                  </a:lnTo>
                  <a:lnTo>
                    <a:pt x="107" y="20"/>
                  </a:lnTo>
                  <a:lnTo>
                    <a:pt x="117" y="26"/>
                  </a:lnTo>
                  <a:lnTo>
                    <a:pt x="126" y="32"/>
                  </a:lnTo>
                  <a:lnTo>
                    <a:pt x="135" y="38"/>
                  </a:lnTo>
                  <a:lnTo>
                    <a:pt x="144" y="44"/>
                  </a:lnTo>
                  <a:lnTo>
                    <a:pt x="152" y="50"/>
                  </a:lnTo>
                  <a:lnTo>
                    <a:pt x="160" y="56"/>
                  </a:lnTo>
                  <a:lnTo>
                    <a:pt x="166" y="61"/>
                  </a:lnTo>
                  <a:lnTo>
                    <a:pt x="170" y="65"/>
                  </a:lnTo>
                  <a:lnTo>
                    <a:pt x="175" y="70"/>
                  </a:lnTo>
                  <a:lnTo>
                    <a:pt x="179" y="76"/>
                  </a:lnTo>
                  <a:lnTo>
                    <a:pt x="182" y="80"/>
                  </a:lnTo>
                  <a:lnTo>
                    <a:pt x="185" y="86"/>
                  </a:lnTo>
                  <a:lnTo>
                    <a:pt x="188" y="92"/>
                  </a:lnTo>
                  <a:lnTo>
                    <a:pt x="191" y="98"/>
                  </a:lnTo>
                  <a:lnTo>
                    <a:pt x="193" y="104"/>
                  </a:lnTo>
                  <a:lnTo>
                    <a:pt x="196" y="111"/>
                  </a:lnTo>
                  <a:lnTo>
                    <a:pt x="197" y="117"/>
                  </a:lnTo>
                  <a:lnTo>
                    <a:pt x="200" y="124"/>
                  </a:lnTo>
                  <a:lnTo>
                    <a:pt x="202" y="129"/>
                  </a:lnTo>
                  <a:lnTo>
                    <a:pt x="203" y="136"/>
                  </a:lnTo>
                  <a:lnTo>
                    <a:pt x="206" y="142"/>
                  </a:lnTo>
                  <a:lnTo>
                    <a:pt x="208" y="150"/>
                  </a:lnTo>
                  <a:lnTo>
                    <a:pt x="214" y="151"/>
                  </a:lnTo>
                  <a:lnTo>
                    <a:pt x="218" y="156"/>
                  </a:lnTo>
                  <a:lnTo>
                    <a:pt x="225" y="162"/>
                  </a:lnTo>
                  <a:lnTo>
                    <a:pt x="229" y="169"/>
                  </a:lnTo>
                  <a:lnTo>
                    <a:pt x="232" y="174"/>
                  </a:lnTo>
                  <a:lnTo>
                    <a:pt x="238" y="180"/>
                  </a:lnTo>
                  <a:lnTo>
                    <a:pt x="244" y="180"/>
                  </a:lnTo>
                  <a:lnTo>
                    <a:pt x="253" y="177"/>
                  </a:lnTo>
                  <a:lnTo>
                    <a:pt x="258" y="174"/>
                  </a:lnTo>
                  <a:lnTo>
                    <a:pt x="264" y="172"/>
                  </a:lnTo>
                  <a:lnTo>
                    <a:pt x="270" y="171"/>
                  </a:lnTo>
                  <a:lnTo>
                    <a:pt x="276" y="169"/>
                  </a:lnTo>
                  <a:lnTo>
                    <a:pt x="282" y="166"/>
                  </a:lnTo>
                  <a:lnTo>
                    <a:pt x="288" y="165"/>
                  </a:lnTo>
                  <a:lnTo>
                    <a:pt x="294" y="162"/>
                  </a:lnTo>
                  <a:lnTo>
                    <a:pt x="302" y="162"/>
                  </a:lnTo>
                  <a:lnTo>
                    <a:pt x="308" y="159"/>
                  </a:lnTo>
                  <a:lnTo>
                    <a:pt x="314" y="159"/>
                  </a:lnTo>
                  <a:lnTo>
                    <a:pt x="320" y="159"/>
                  </a:lnTo>
                  <a:lnTo>
                    <a:pt x="326" y="162"/>
                  </a:lnTo>
                  <a:lnTo>
                    <a:pt x="330" y="163"/>
                  </a:lnTo>
                  <a:lnTo>
                    <a:pt x="336" y="166"/>
                  </a:lnTo>
                  <a:lnTo>
                    <a:pt x="339" y="171"/>
                  </a:lnTo>
                  <a:lnTo>
                    <a:pt x="344" y="177"/>
                  </a:lnTo>
                  <a:lnTo>
                    <a:pt x="351" y="186"/>
                  </a:lnTo>
                  <a:lnTo>
                    <a:pt x="359" y="195"/>
                  </a:lnTo>
                  <a:lnTo>
                    <a:pt x="365" y="203"/>
                  </a:lnTo>
                  <a:lnTo>
                    <a:pt x="371" y="213"/>
                  </a:lnTo>
                  <a:lnTo>
                    <a:pt x="376" y="222"/>
                  </a:lnTo>
                  <a:lnTo>
                    <a:pt x="380" y="233"/>
                  </a:lnTo>
                  <a:lnTo>
                    <a:pt x="385" y="242"/>
                  </a:lnTo>
                  <a:lnTo>
                    <a:pt x="389" y="253"/>
                  </a:lnTo>
                  <a:lnTo>
                    <a:pt x="385" y="257"/>
                  </a:lnTo>
                  <a:lnTo>
                    <a:pt x="379" y="262"/>
                  </a:lnTo>
                  <a:lnTo>
                    <a:pt x="369" y="251"/>
                  </a:lnTo>
                  <a:lnTo>
                    <a:pt x="362" y="242"/>
                  </a:lnTo>
                  <a:lnTo>
                    <a:pt x="359" y="236"/>
                  </a:lnTo>
                  <a:lnTo>
                    <a:pt x="356" y="231"/>
                  </a:lnTo>
                  <a:lnTo>
                    <a:pt x="353" y="225"/>
                  </a:lnTo>
                  <a:lnTo>
                    <a:pt x="350" y="221"/>
                  </a:lnTo>
                  <a:lnTo>
                    <a:pt x="347" y="215"/>
                  </a:lnTo>
                  <a:lnTo>
                    <a:pt x="344" y="209"/>
                  </a:lnTo>
                  <a:lnTo>
                    <a:pt x="341" y="203"/>
                  </a:lnTo>
                  <a:lnTo>
                    <a:pt x="338" y="198"/>
                  </a:lnTo>
                  <a:lnTo>
                    <a:pt x="333" y="192"/>
                  </a:lnTo>
                  <a:lnTo>
                    <a:pt x="329" y="188"/>
                  </a:lnTo>
                  <a:lnTo>
                    <a:pt x="324" y="183"/>
                  </a:lnTo>
                  <a:lnTo>
                    <a:pt x="320" y="180"/>
                  </a:lnTo>
                  <a:lnTo>
                    <a:pt x="312" y="178"/>
                  </a:lnTo>
                  <a:lnTo>
                    <a:pt x="306" y="180"/>
                  </a:lnTo>
                  <a:lnTo>
                    <a:pt x="298" y="180"/>
                  </a:lnTo>
                  <a:lnTo>
                    <a:pt x="292" y="182"/>
                  </a:lnTo>
                  <a:lnTo>
                    <a:pt x="285" y="185"/>
                  </a:lnTo>
                  <a:lnTo>
                    <a:pt x="277" y="188"/>
                  </a:lnTo>
                  <a:lnTo>
                    <a:pt x="270" y="189"/>
                  </a:lnTo>
                  <a:lnTo>
                    <a:pt x="265" y="192"/>
                  </a:lnTo>
                  <a:lnTo>
                    <a:pt x="256" y="195"/>
                  </a:lnTo>
                  <a:lnTo>
                    <a:pt x="250" y="197"/>
                  </a:lnTo>
                  <a:lnTo>
                    <a:pt x="244" y="197"/>
                  </a:lnTo>
                  <a:lnTo>
                    <a:pt x="237" y="198"/>
                  </a:lnTo>
                  <a:lnTo>
                    <a:pt x="231" y="195"/>
                  </a:lnTo>
                  <a:lnTo>
                    <a:pt x="225" y="194"/>
                  </a:lnTo>
                  <a:lnTo>
                    <a:pt x="218" y="189"/>
                  </a:lnTo>
                  <a:lnTo>
                    <a:pt x="214" y="185"/>
                  </a:lnTo>
                  <a:lnTo>
                    <a:pt x="208" y="177"/>
                  </a:lnTo>
                  <a:lnTo>
                    <a:pt x="203" y="172"/>
                  </a:lnTo>
                  <a:lnTo>
                    <a:pt x="196" y="169"/>
                  </a:lnTo>
                  <a:lnTo>
                    <a:pt x="188" y="168"/>
                  </a:lnTo>
                  <a:lnTo>
                    <a:pt x="181" y="165"/>
                  </a:lnTo>
                  <a:lnTo>
                    <a:pt x="178" y="160"/>
                  </a:lnTo>
                  <a:lnTo>
                    <a:pt x="175" y="154"/>
                  </a:lnTo>
                  <a:lnTo>
                    <a:pt x="178" y="147"/>
                  </a:lnTo>
                  <a:lnTo>
                    <a:pt x="176" y="139"/>
                  </a:lnTo>
                  <a:lnTo>
                    <a:pt x="175" y="132"/>
                  </a:lnTo>
                  <a:lnTo>
                    <a:pt x="172" y="124"/>
                  </a:lnTo>
                  <a:lnTo>
                    <a:pt x="170" y="118"/>
                  </a:lnTo>
                  <a:lnTo>
                    <a:pt x="166" y="112"/>
                  </a:lnTo>
                  <a:lnTo>
                    <a:pt x="163" y="106"/>
                  </a:lnTo>
                  <a:lnTo>
                    <a:pt x="160" y="100"/>
                  </a:lnTo>
                  <a:lnTo>
                    <a:pt x="157" y="95"/>
                  </a:lnTo>
                  <a:lnTo>
                    <a:pt x="152" y="89"/>
                  </a:lnTo>
                  <a:lnTo>
                    <a:pt x="147" y="85"/>
                  </a:lnTo>
                  <a:lnTo>
                    <a:pt x="143" y="79"/>
                  </a:lnTo>
                  <a:lnTo>
                    <a:pt x="138" y="74"/>
                  </a:lnTo>
                  <a:lnTo>
                    <a:pt x="128" y="65"/>
                  </a:lnTo>
                  <a:lnTo>
                    <a:pt x="119" y="59"/>
                  </a:lnTo>
                  <a:lnTo>
                    <a:pt x="111" y="55"/>
                  </a:lnTo>
                  <a:lnTo>
                    <a:pt x="107" y="50"/>
                  </a:lnTo>
                  <a:lnTo>
                    <a:pt x="101" y="47"/>
                  </a:lnTo>
                  <a:lnTo>
                    <a:pt x="95" y="44"/>
                  </a:lnTo>
                  <a:lnTo>
                    <a:pt x="89" y="41"/>
                  </a:lnTo>
                  <a:lnTo>
                    <a:pt x="83" y="40"/>
                  </a:lnTo>
                  <a:lnTo>
                    <a:pt x="77" y="37"/>
                  </a:lnTo>
                  <a:lnTo>
                    <a:pt x="70" y="35"/>
                  </a:lnTo>
                  <a:lnTo>
                    <a:pt x="63" y="32"/>
                  </a:lnTo>
                  <a:lnTo>
                    <a:pt x="57" y="32"/>
                  </a:lnTo>
                  <a:lnTo>
                    <a:pt x="49" y="30"/>
                  </a:lnTo>
                  <a:lnTo>
                    <a:pt x="43" y="30"/>
                  </a:lnTo>
                  <a:lnTo>
                    <a:pt x="37" y="29"/>
                  </a:lnTo>
                  <a:lnTo>
                    <a:pt x="30" y="29"/>
                  </a:lnTo>
                  <a:lnTo>
                    <a:pt x="24" y="30"/>
                  </a:lnTo>
                  <a:lnTo>
                    <a:pt x="18" y="32"/>
                  </a:lnTo>
                  <a:lnTo>
                    <a:pt x="15" y="27"/>
                  </a:lnTo>
                  <a:lnTo>
                    <a:pt x="10" y="21"/>
                  </a:lnTo>
                  <a:lnTo>
                    <a:pt x="3" y="15"/>
                  </a:lnTo>
                  <a:lnTo>
                    <a:pt x="0" y="14"/>
                  </a:lnTo>
                  <a:lnTo>
                    <a:pt x="0" y="14"/>
                  </a:lnTo>
                  <a:close/>
                </a:path>
              </a:pathLst>
            </a:custGeom>
            <a:solidFill>
              <a:srgbClr val="4766C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19"/>
            <p:cNvSpPr>
              <a:spLocks/>
            </p:cNvSpPr>
            <p:nvPr/>
          </p:nvSpPr>
          <p:spPr bwMode="auto">
            <a:xfrm>
              <a:off x="1760" y="1294"/>
              <a:ext cx="820" cy="524"/>
            </a:xfrm>
            <a:custGeom>
              <a:avLst/>
              <a:gdLst/>
              <a:ahLst/>
              <a:cxnLst>
                <a:cxn ang="0">
                  <a:pos x="820" y="293"/>
                </a:cxn>
                <a:cxn ang="0">
                  <a:pos x="0" y="524"/>
                </a:cxn>
                <a:cxn ang="0">
                  <a:pos x="33" y="318"/>
                </a:cxn>
                <a:cxn ang="0">
                  <a:pos x="803" y="0"/>
                </a:cxn>
                <a:cxn ang="0">
                  <a:pos x="820" y="293"/>
                </a:cxn>
                <a:cxn ang="0">
                  <a:pos x="820" y="293"/>
                </a:cxn>
              </a:cxnLst>
              <a:rect l="0" t="0" r="r" b="b"/>
              <a:pathLst>
                <a:path w="820" h="524">
                  <a:moveTo>
                    <a:pt x="820" y="293"/>
                  </a:moveTo>
                  <a:lnTo>
                    <a:pt x="0" y="524"/>
                  </a:lnTo>
                  <a:lnTo>
                    <a:pt x="33" y="318"/>
                  </a:lnTo>
                  <a:lnTo>
                    <a:pt x="803" y="0"/>
                  </a:lnTo>
                  <a:lnTo>
                    <a:pt x="820" y="293"/>
                  </a:lnTo>
                  <a:lnTo>
                    <a:pt x="820" y="293"/>
                  </a:lnTo>
                  <a:close/>
                </a:path>
              </a:pathLst>
            </a:custGeom>
            <a:solidFill>
              <a:srgbClr val="7087DB"/>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0"/>
            <p:cNvSpPr>
              <a:spLocks/>
            </p:cNvSpPr>
            <p:nvPr/>
          </p:nvSpPr>
          <p:spPr bwMode="auto">
            <a:xfrm>
              <a:off x="2531" y="1090"/>
              <a:ext cx="336" cy="284"/>
            </a:xfrm>
            <a:custGeom>
              <a:avLst/>
              <a:gdLst/>
              <a:ahLst/>
              <a:cxnLst>
                <a:cxn ang="0">
                  <a:pos x="336" y="0"/>
                </a:cxn>
                <a:cxn ang="0">
                  <a:pos x="58" y="118"/>
                </a:cxn>
                <a:cxn ang="0">
                  <a:pos x="0" y="284"/>
                </a:cxn>
                <a:cxn ang="0">
                  <a:pos x="160" y="253"/>
                </a:cxn>
                <a:cxn ang="0">
                  <a:pos x="336" y="0"/>
                </a:cxn>
                <a:cxn ang="0">
                  <a:pos x="336" y="0"/>
                </a:cxn>
              </a:cxnLst>
              <a:rect l="0" t="0" r="r" b="b"/>
              <a:pathLst>
                <a:path w="336" h="284">
                  <a:moveTo>
                    <a:pt x="336" y="0"/>
                  </a:moveTo>
                  <a:lnTo>
                    <a:pt x="58" y="118"/>
                  </a:lnTo>
                  <a:lnTo>
                    <a:pt x="0" y="284"/>
                  </a:lnTo>
                  <a:lnTo>
                    <a:pt x="160" y="253"/>
                  </a:lnTo>
                  <a:lnTo>
                    <a:pt x="336" y="0"/>
                  </a:lnTo>
                  <a:lnTo>
                    <a:pt x="336" y="0"/>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1"/>
            <p:cNvSpPr>
              <a:spLocks/>
            </p:cNvSpPr>
            <p:nvPr/>
          </p:nvSpPr>
          <p:spPr bwMode="auto">
            <a:xfrm>
              <a:off x="2522" y="1344"/>
              <a:ext cx="293" cy="274"/>
            </a:xfrm>
            <a:custGeom>
              <a:avLst/>
              <a:gdLst/>
              <a:ahLst/>
              <a:cxnLst>
                <a:cxn ang="0">
                  <a:pos x="59" y="191"/>
                </a:cxn>
                <a:cxn ang="0">
                  <a:pos x="126" y="274"/>
                </a:cxn>
                <a:cxn ang="0">
                  <a:pos x="293" y="151"/>
                </a:cxn>
                <a:cxn ang="0">
                  <a:pos x="180" y="0"/>
                </a:cxn>
                <a:cxn ang="0">
                  <a:pos x="0" y="52"/>
                </a:cxn>
                <a:cxn ang="0">
                  <a:pos x="59" y="191"/>
                </a:cxn>
                <a:cxn ang="0">
                  <a:pos x="59" y="191"/>
                </a:cxn>
              </a:cxnLst>
              <a:rect l="0" t="0" r="r" b="b"/>
              <a:pathLst>
                <a:path w="293" h="274">
                  <a:moveTo>
                    <a:pt x="59" y="191"/>
                  </a:moveTo>
                  <a:lnTo>
                    <a:pt x="126" y="274"/>
                  </a:lnTo>
                  <a:lnTo>
                    <a:pt x="293" y="151"/>
                  </a:lnTo>
                  <a:lnTo>
                    <a:pt x="180" y="0"/>
                  </a:lnTo>
                  <a:lnTo>
                    <a:pt x="0" y="52"/>
                  </a:lnTo>
                  <a:lnTo>
                    <a:pt x="59" y="191"/>
                  </a:lnTo>
                  <a:lnTo>
                    <a:pt x="59" y="191"/>
                  </a:lnTo>
                  <a:close/>
                </a:path>
              </a:pathLst>
            </a:custGeom>
            <a:solidFill>
              <a:srgbClr val="FFB3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22"/>
            <p:cNvSpPr>
              <a:spLocks/>
            </p:cNvSpPr>
            <p:nvPr/>
          </p:nvSpPr>
          <p:spPr bwMode="auto">
            <a:xfrm>
              <a:off x="2714" y="1093"/>
              <a:ext cx="76" cy="121"/>
            </a:xfrm>
            <a:custGeom>
              <a:avLst/>
              <a:gdLst/>
              <a:ahLst/>
              <a:cxnLst>
                <a:cxn ang="0">
                  <a:pos x="35" y="0"/>
                </a:cxn>
                <a:cxn ang="0">
                  <a:pos x="76" y="43"/>
                </a:cxn>
                <a:cxn ang="0">
                  <a:pos x="29" y="121"/>
                </a:cxn>
                <a:cxn ang="0">
                  <a:pos x="0" y="22"/>
                </a:cxn>
                <a:cxn ang="0">
                  <a:pos x="35" y="0"/>
                </a:cxn>
                <a:cxn ang="0">
                  <a:pos x="35" y="0"/>
                </a:cxn>
              </a:cxnLst>
              <a:rect l="0" t="0" r="r" b="b"/>
              <a:pathLst>
                <a:path w="76" h="121">
                  <a:moveTo>
                    <a:pt x="35" y="0"/>
                  </a:moveTo>
                  <a:lnTo>
                    <a:pt x="76" y="43"/>
                  </a:lnTo>
                  <a:lnTo>
                    <a:pt x="29" y="121"/>
                  </a:lnTo>
                  <a:lnTo>
                    <a:pt x="0" y="22"/>
                  </a:lnTo>
                  <a:lnTo>
                    <a:pt x="35" y="0"/>
                  </a:lnTo>
                  <a:lnTo>
                    <a:pt x="35" y="0"/>
                  </a:lnTo>
                  <a:close/>
                </a:path>
              </a:pathLst>
            </a:custGeom>
            <a:solidFill>
              <a:srgbClr val="6661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23"/>
            <p:cNvSpPr>
              <a:spLocks/>
            </p:cNvSpPr>
            <p:nvPr/>
          </p:nvSpPr>
          <p:spPr bwMode="auto">
            <a:xfrm>
              <a:off x="2627" y="1089"/>
              <a:ext cx="116" cy="124"/>
            </a:xfrm>
            <a:custGeom>
              <a:avLst/>
              <a:gdLst/>
              <a:ahLst/>
              <a:cxnLst>
                <a:cxn ang="0">
                  <a:pos x="116" y="0"/>
                </a:cxn>
                <a:cxn ang="0">
                  <a:pos x="116" y="124"/>
                </a:cxn>
                <a:cxn ang="0">
                  <a:pos x="1" y="122"/>
                </a:cxn>
                <a:cxn ang="0">
                  <a:pos x="0" y="54"/>
                </a:cxn>
                <a:cxn ang="0">
                  <a:pos x="116" y="0"/>
                </a:cxn>
                <a:cxn ang="0">
                  <a:pos x="116" y="0"/>
                </a:cxn>
              </a:cxnLst>
              <a:rect l="0" t="0" r="r" b="b"/>
              <a:pathLst>
                <a:path w="116" h="124">
                  <a:moveTo>
                    <a:pt x="116" y="0"/>
                  </a:moveTo>
                  <a:lnTo>
                    <a:pt x="116" y="124"/>
                  </a:lnTo>
                  <a:lnTo>
                    <a:pt x="1" y="122"/>
                  </a:lnTo>
                  <a:lnTo>
                    <a:pt x="0" y="54"/>
                  </a:lnTo>
                  <a:lnTo>
                    <a:pt x="116" y="0"/>
                  </a:lnTo>
                  <a:lnTo>
                    <a:pt x="11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24"/>
            <p:cNvSpPr>
              <a:spLocks/>
            </p:cNvSpPr>
            <p:nvPr/>
          </p:nvSpPr>
          <p:spPr bwMode="auto">
            <a:xfrm>
              <a:off x="2374" y="1439"/>
              <a:ext cx="195" cy="160"/>
            </a:xfrm>
            <a:custGeom>
              <a:avLst/>
              <a:gdLst/>
              <a:ahLst/>
              <a:cxnLst>
                <a:cxn ang="0">
                  <a:pos x="185" y="32"/>
                </a:cxn>
                <a:cxn ang="0">
                  <a:pos x="62" y="117"/>
                </a:cxn>
                <a:cxn ang="0">
                  <a:pos x="170" y="92"/>
                </a:cxn>
                <a:cxn ang="0">
                  <a:pos x="195" y="109"/>
                </a:cxn>
                <a:cxn ang="0">
                  <a:pos x="55" y="160"/>
                </a:cxn>
                <a:cxn ang="0">
                  <a:pos x="0" y="117"/>
                </a:cxn>
                <a:cxn ang="0">
                  <a:pos x="177" y="0"/>
                </a:cxn>
                <a:cxn ang="0">
                  <a:pos x="185" y="32"/>
                </a:cxn>
                <a:cxn ang="0">
                  <a:pos x="185" y="32"/>
                </a:cxn>
              </a:cxnLst>
              <a:rect l="0" t="0" r="r" b="b"/>
              <a:pathLst>
                <a:path w="195" h="160">
                  <a:moveTo>
                    <a:pt x="185" y="32"/>
                  </a:moveTo>
                  <a:lnTo>
                    <a:pt x="62" y="117"/>
                  </a:lnTo>
                  <a:lnTo>
                    <a:pt x="170" y="92"/>
                  </a:lnTo>
                  <a:lnTo>
                    <a:pt x="195" y="109"/>
                  </a:lnTo>
                  <a:lnTo>
                    <a:pt x="55" y="160"/>
                  </a:lnTo>
                  <a:lnTo>
                    <a:pt x="0" y="117"/>
                  </a:lnTo>
                  <a:lnTo>
                    <a:pt x="177" y="0"/>
                  </a:lnTo>
                  <a:lnTo>
                    <a:pt x="185" y="32"/>
                  </a:lnTo>
                  <a:lnTo>
                    <a:pt x="185" y="32"/>
                  </a:lnTo>
                  <a:close/>
                </a:path>
              </a:pathLst>
            </a:cu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25"/>
            <p:cNvSpPr>
              <a:spLocks/>
            </p:cNvSpPr>
            <p:nvPr/>
          </p:nvSpPr>
          <p:spPr bwMode="auto">
            <a:xfrm>
              <a:off x="2521" y="958"/>
              <a:ext cx="210" cy="184"/>
            </a:xfrm>
            <a:custGeom>
              <a:avLst/>
              <a:gdLst/>
              <a:ahLst/>
              <a:cxnLst>
                <a:cxn ang="0">
                  <a:pos x="204" y="151"/>
                </a:cxn>
                <a:cxn ang="0">
                  <a:pos x="208" y="135"/>
                </a:cxn>
                <a:cxn ang="0">
                  <a:pos x="208" y="120"/>
                </a:cxn>
                <a:cxn ang="0">
                  <a:pos x="208" y="102"/>
                </a:cxn>
                <a:cxn ang="0">
                  <a:pos x="201" y="84"/>
                </a:cxn>
                <a:cxn ang="0">
                  <a:pos x="192" y="67"/>
                </a:cxn>
                <a:cxn ang="0">
                  <a:pos x="178" y="51"/>
                </a:cxn>
                <a:cxn ang="0">
                  <a:pos x="163" y="36"/>
                </a:cxn>
                <a:cxn ang="0">
                  <a:pos x="148" y="25"/>
                </a:cxn>
                <a:cxn ang="0">
                  <a:pos x="137" y="18"/>
                </a:cxn>
                <a:cxn ang="0">
                  <a:pos x="122" y="10"/>
                </a:cxn>
                <a:cxn ang="0">
                  <a:pos x="107" y="4"/>
                </a:cxn>
                <a:cxn ang="0">
                  <a:pos x="96" y="3"/>
                </a:cxn>
                <a:cxn ang="0">
                  <a:pos x="81" y="0"/>
                </a:cxn>
                <a:cxn ang="0">
                  <a:pos x="63" y="0"/>
                </a:cxn>
                <a:cxn ang="0">
                  <a:pos x="45" y="3"/>
                </a:cxn>
                <a:cxn ang="0">
                  <a:pos x="30" y="9"/>
                </a:cxn>
                <a:cxn ang="0">
                  <a:pos x="18" y="19"/>
                </a:cxn>
                <a:cxn ang="0">
                  <a:pos x="7" y="33"/>
                </a:cxn>
                <a:cxn ang="0">
                  <a:pos x="1" y="46"/>
                </a:cxn>
                <a:cxn ang="0">
                  <a:pos x="0" y="63"/>
                </a:cxn>
                <a:cxn ang="0">
                  <a:pos x="3" y="81"/>
                </a:cxn>
                <a:cxn ang="0">
                  <a:pos x="10" y="99"/>
                </a:cxn>
                <a:cxn ang="0">
                  <a:pos x="19" y="116"/>
                </a:cxn>
                <a:cxn ang="0">
                  <a:pos x="32" y="132"/>
                </a:cxn>
                <a:cxn ang="0">
                  <a:pos x="48" y="149"/>
                </a:cxn>
                <a:cxn ang="0">
                  <a:pos x="68" y="161"/>
                </a:cxn>
                <a:cxn ang="0">
                  <a:pos x="87" y="172"/>
                </a:cxn>
                <a:cxn ang="0">
                  <a:pos x="107" y="178"/>
                </a:cxn>
                <a:cxn ang="0">
                  <a:pos x="127" y="182"/>
                </a:cxn>
                <a:cxn ang="0">
                  <a:pos x="146" y="182"/>
                </a:cxn>
                <a:cxn ang="0">
                  <a:pos x="163" y="179"/>
                </a:cxn>
                <a:cxn ang="0">
                  <a:pos x="178" y="173"/>
                </a:cxn>
                <a:cxn ang="0">
                  <a:pos x="193" y="163"/>
                </a:cxn>
                <a:cxn ang="0">
                  <a:pos x="199" y="158"/>
                </a:cxn>
              </a:cxnLst>
              <a:rect l="0" t="0" r="r" b="b"/>
              <a:pathLst>
                <a:path w="210" h="184">
                  <a:moveTo>
                    <a:pt x="199" y="158"/>
                  </a:moveTo>
                  <a:lnTo>
                    <a:pt x="204" y="151"/>
                  </a:lnTo>
                  <a:lnTo>
                    <a:pt x="205" y="143"/>
                  </a:lnTo>
                  <a:lnTo>
                    <a:pt x="208" y="135"/>
                  </a:lnTo>
                  <a:lnTo>
                    <a:pt x="210" y="128"/>
                  </a:lnTo>
                  <a:lnTo>
                    <a:pt x="208" y="120"/>
                  </a:lnTo>
                  <a:lnTo>
                    <a:pt x="208" y="111"/>
                  </a:lnTo>
                  <a:lnTo>
                    <a:pt x="208" y="102"/>
                  </a:lnTo>
                  <a:lnTo>
                    <a:pt x="205" y="95"/>
                  </a:lnTo>
                  <a:lnTo>
                    <a:pt x="201" y="84"/>
                  </a:lnTo>
                  <a:lnTo>
                    <a:pt x="198" y="77"/>
                  </a:lnTo>
                  <a:lnTo>
                    <a:pt x="192" y="67"/>
                  </a:lnTo>
                  <a:lnTo>
                    <a:pt x="186" y="60"/>
                  </a:lnTo>
                  <a:lnTo>
                    <a:pt x="178" y="51"/>
                  </a:lnTo>
                  <a:lnTo>
                    <a:pt x="170" y="43"/>
                  </a:lnTo>
                  <a:lnTo>
                    <a:pt x="163" y="36"/>
                  </a:lnTo>
                  <a:lnTo>
                    <a:pt x="154" y="28"/>
                  </a:lnTo>
                  <a:lnTo>
                    <a:pt x="148" y="25"/>
                  </a:lnTo>
                  <a:lnTo>
                    <a:pt x="143" y="21"/>
                  </a:lnTo>
                  <a:lnTo>
                    <a:pt x="137" y="18"/>
                  </a:lnTo>
                  <a:lnTo>
                    <a:pt x="133" y="16"/>
                  </a:lnTo>
                  <a:lnTo>
                    <a:pt x="122" y="10"/>
                  </a:lnTo>
                  <a:lnTo>
                    <a:pt x="113" y="7"/>
                  </a:lnTo>
                  <a:lnTo>
                    <a:pt x="107" y="4"/>
                  </a:lnTo>
                  <a:lnTo>
                    <a:pt x="103" y="4"/>
                  </a:lnTo>
                  <a:lnTo>
                    <a:pt x="96" y="3"/>
                  </a:lnTo>
                  <a:lnTo>
                    <a:pt x="92" y="3"/>
                  </a:lnTo>
                  <a:lnTo>
                    <a:pt x="81" y="0"/>
                  </a:lnTo>
                  <a:lnTo>
                    <a:pt x="74" y="0"/>
                  </a:lnTo>
                  <a:lnTo>
                    <a:pt x="63" y="0"/>
                  </a:lnTo>
                  <a:lnTo>
                    <a:pt x="54" y="1"/>
                  </a:lnTo>
                  <a:lnTo>
                    <a:pt x="45" y="3"/>
                  </a:lnTo>
                  <a:lnTo>
                    <a:pt x="38" y="6"/>
                  </a:lnTo>
                  <a:lnTo>
                    <a:pt x="30" y="9"/>
                  </a:lnTo>
                  <a:lnTo>
                    <a:pt x="24" y="15"/>
                  </a:lnTo>
                  <a:lnTo>
                    <a:pt x="18" y="19"/>
                  </a:lnTo>
                  <a:lnTo>
                    <a:pt x="12" y="27"/>
                  </a:lnTo>
                  <a:lnTo>
                    <a:pt x="7" y="33"/>
                  </a:lnTo>
                  <a:lnTo>
                    <a:pt x="4" y="40"/>
                  </a:lnTo>
                  <a:lnTo>
                    <a:pt x="1" y="46"/>
                  </a:lnTo>
                  <a:lnTo>
                    <a:pt x="1" y="55"/>
                  </a:lnTo>
                  <a:lnTo>
                    <a:pt x="0" y="63"/>
                  </a:lnTo>
                  <a:lnTo>
                    <a:pt x="1" y="72"/>
                  </a:lnTo>
                  <a:lnTo>
                    <a:pt x="3" y="81"/>
                  </a:lnTo>
                  <a:lnTo>
                    <a:pt x="7" y="90"/>
                  </a:lnTo>
                  <a:lnTo>
                    <a:pt x="10" y="99"/>
                  </a:lnTo>
                  <a:lnTo>
                    <a:pt x="13" y="107"/>
                  </a:lnTo>
                  <a:lnTo>
                    <a:pt x="19" y="116"/>
                  </a:lnTo>
                  <a:lnTo>
                    <a:pt x="26" y="125"/>
                  </a:lnTo>
                  <a:lnTo>
                    <a:pt x="32" y="132"/>
                  </a:lnTo>
                  <a:lnTo>
                    <a:pt x="41" y="141"/>
                  </a:lnTo>
                  <a:lnTo>
                    <a:pt x="48" y="149"/>
                  </a:lnTo>
                  <a:lnTo>
                    <a:pt x="59" y="157"/>
                  </a:lnTo>
                  <a:lnTo>
                    <a:pt x="68" y="161"/>
                  </a:lnTo>
                  <a:lnTo>
                    <a:pt x="78" y="167"/>
                  </a:lnTo>
                  <a:lnTo>
                    <a:pt x="87" y="172"/>
                  </a:lnTo>
                  <a:lnTo>
                    <a:pt x="98" y="176"/>
                  </a:lnTo>
                  <a:lnTo>
                    <a:pt x="107" y="178"/>
                  </a:lnTo>
                  <a:lnTo>
                    <a:pt x="118" y="181"/>
                  </a:lnTo>
                  <a:lnTo>
                    <a:pt x="127" y="182"/>
                  </a:lnTo>
                  <a:lnTo>
                    <a:pt x="137" y="184"/>
                  </a:lnTo>
                  <a:lnTo>
                    <a:pt x="146" y="182"/>
                  </a:lnTo>
                  <a:lnTo>
                    <a:pt x="155" y="181"/>
                  </a:lnTo>
                  <a:lnTo>
                    <a:pt x="163" y="179"/>
                  </a:lnTo>
                  <a:lnTo>
                    <a:pt x="172" y="178"/>
                  </a:lnTo>
                  <a:lnTo>
                    <a:pt x="178" y="173"/>
                  </a:lnTo>
                  <a:lnTo>
                    <a:pt x="186" y="169"/>
                  </a:lnTo>
                  <a:lnTo>
                    <a:pt x="193" y="163"/>
                  </a:lnTo>
                  <a:lnTo>
                    <a:pt x="199" y="158"/>
                  </a:lnTo>
                  <a:lnTo>
                    <a:pt x="199" y="158"/>
                  </a:lnTo>
                  <a:close/>
                </a:path>
              </a:pathLst>
            </a:custGeom>
            <a:solidFill>
              <a:srgbClr val="FFFFC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9" name="Freeform 26"/>
            <p:cNvSpPr>
              <a:spLocks/>
            </p:cNvSpPr>
            <p:nvPr/>
          </p:nvSpPr>
          <p:spPr bwMode="auto">
            <a:xfrm>
              <a:off x="2862" y="1408"/>
              <a:ext cx="119" cy="338"/>
            </a:xfrm>
            <a:custGeom>
              <a:avLst/>
              <a:gdLst/>
              <a:ahLst/>
              <a:cxnLst>
                <a:cxn ang="0">
                  <a:pos x="27" y="6"/>
                </a:cxn>
                <a:cxn ang="0">
                  <a:pos x="39" y="12"/>
                </a:cxn>
                <a:cxn ang="0">
                  <a:pos x="51" y="21"/>
                </a:cxn>
                <a:cxn ang="0">
                  <a:pos x="64" y="36"/>
                </a:cxn>
                <a:cxn ang="0">
                  <a:pos x="74" y="51"/>
                </a:cxn>
                <a:cxn ang="0">
                  <a:pos x="79" y="63"/>
                </a:cxn>
                <a:cxn ang="0">
                  <a:pos x="85" y="80"/>
                </a:cxn>
                <a:cxn ang="0">
                  <a:pos x="88" y="96"/>
                </a:cxn>
                <a:cxn ang="0">
                  <a:pos x="89" y="113"/>
                </a:cxn>
                <a:cxn ang="0">
                  <a:pos x="92" y="123"/>
                </a:cxn>
                <a:cxn ang="0">
                  <a:pos x="92" y="134"/>
                </a:cxn>
                <a:cxn ang="0">
                  <a:pos x="94" y="146"/>
                </a:cxn>
                <a:cxn ang="0">
                  <a:pos x="94" y="158"/>
                </a:cxn>
                <a:cxn ang="0">
                  <a:pos x="92" y="170"/>
                </a:cxn>
                <a:cxn ang="0">
                  <a:pos x="92" y="181"/>
                </a:cxn>
                <a:cxn ang="0">
                  <a:pos x="89" y="193"/>
                </a:cxn>
                <a:cxn ang="0">
                  <a:pos x="86" y="208"/>
                </a:cxn>
                <a:cxn ang="0">
                  <a:pos x="82" y="228"/>
                </a:cxn>
                <a:cxn ang="0">
                  <a:pos x="76" y="243"/>
                </a:cxn>
                <a:cxn ang="0">
                  <a:pos x="68" y="258"/>
                </a:cxn>
                <a:cxn ang="0">
                  <a:pos x="59" y="272"/>
                </a:cxn>
                <a:cxn ang="0">
                  <a:pos x="51" y="284"/>
                </a:cxn>
                <a:cxn ang="0">
                  <a:pos x="38" y="297"/>
                </a:cxn>
                <a:cxn ang="0">
                  <a:pos x="20" y="309"/>
                </a:cxn>
                <a:cxn ang="0">
                  <a:pos x="8" y="318"/>
                </a:cxn>
                <a:cxn ang="0">
                  <a:pos x="0" y="323"/>
                </a:cxn>
                <a:cxn ang="0">
                  <a:pos x="29" y="338"/>
                </a:cxn>
                <a:cxn ang="0">
                  <a:pos x="30" y="335"/>
                </a:cxn>
                <a:cxn ang="0">
                  <a:pos x="41" y="326"/>
                </a:cxn>
                <a:cxn ang="0">
                  <a:pos x="54" y="312"/>
                </a:cxn>
                <a:cxn ang="0">
                  <a:pos x="71" y="294"/>
                </a:cxn>
                <a:cxn ang="0">
                  <a:pos x="79" y="284"/>
                </a:cxn>
                <a:cxn ang="0">
                  <a:pos x="86" y="272"/>
                </a:cxn>
                <a:cxn ang="0">
                  <a:pos x="94" y="259"/>
                </a:cxn>
                <a:cxn ang="0">
                  <a:pos x="103" y="246"/>
                </a:cxn>
                <a:cxn ang="0">
                  <a:pos x="107" y="232"/>
                </a:cxn>
                <a:cxn ang="0">
                  <a:pos x="113" y="217"/>
                </a:cxn>
                <a:cxn ang="0">
                  <a:pos x="118" y="202"/>
                </a:cxn>
                <a:cxn ang="0">
                  <a:pos x="119" y="187"/>
                </a:cxn>
                <a:cxn ang="0">
                  <a:pos x="119" y="170"/>
                </a:cxn>
                <a:cxn ang="0">
                  <a:pos x="119" y="155"/>
                </a:cxn>
                <a:cxn ang="0">
                  <a:pos x="119" y="140"/>
                </a:cxn>
                <a:cxn ang="0">
                  <a:pos x="119" y="128"/>
                </a:cxn>
                <a:cxn ang="0">
                  <a:pos x="118" y="113"/>
                </a:cxn>
                <a:cxn ang="0">
                  <a:pos x="116" y="102"/>
                </a:cxn>
                <a:cxn ang="0">
                  <a:pos x="115" y="90"/>
                </a:cxn>
                <a:cxn ang="0">
                  <a:pos x="113" y="81"/>
                </a:cxn>
                <a:cxn ang="0">
                  <a:pos x="109" y="63"/>
                </a:cxn>
                <a:cxn ang="0">
                  <a:pos x="104" y="51"/>
                </a:cxn>
                <a:cxn ang="0">
                  <a:pos x="103" y="42"/>
                </a:cxn>
                <a:cxn ang="0">
                  <a:pos x="26" y="6"/>
                </a:cxn>
              </a:cxnLst>
              <a:rect l="0" t="0" r="r" b="b"/>
              <a:pathLst>
                <a:path w="119" h="338">
                  <a:moveTo>
                    <a:pt x="26" y="6"/>
                  </a:moveTo>
                  <a:lnTo>
                    <a:pt x="27" y="6"/>
                  </a:lnTo>
                  <a:lnTo>
                    <a:pt x="35" y="10"/>
                  </a:lnTo>
                  <a:lnTo>
                    <a:pt x="39" y="12"/>
                  </a:lnTo>
                  <a:lnTo>
                    <a:pt x="45" y="16"/>
                  </a:lnTo>
                  <a:lnTo>
                    <a:pt x="51" y="21"/>
                  </a:lnTo>
                  <a:lnTo>
                    <a:pt x="59" y="28"/>
                  </a:lnTo>
                  <a:lnTo>
                    <a:pt x="64" y="36"/>
                  </a:lnTo>
                  <a:lnTo>
                    <a:pt x="71" y="46"/>
                  </a:lnTo>
                  <a:lnTo>
                    <a:pt x="74" y="51"/>
                  </a:lnTo>
                  <a:lnTo>
                    <a:pt x="77" y="57"/>
                  </a:lnTo>
                  <a:lnTo>
                    <a:pt x="79" y="63"/>
                  </a:lnTo>
                  <a:lnTo>
                    <a:pt x="82" y="72"/>
                  </a:lnTo>
                  <a:lnTo>
                    <a:pt x="85" y="80"/>
                  </a:lnTo>
                  <a:lnTo>
                    <a:pt x="86" y="89"/>
                  </a:lnTo>
                  <a:lnTo>
                    <a:pt x="88" y="96"/>
                  </a:lnTo>
                  <a:lnTo>
                    <a:pt x="89" y="107"/>
                  </a:lnTo>
                  <a:lnTo>
                    <a:pt x="89" y="113"/>
                  </a:lnTo>
                  <a:lnTo>
                    <a:pt x="91" y="117"/>
                  </a:lnTo>
                  <a:lnTo>
                    <a:pt x="92" y="123"/>
                  </a:lnTo>
                  <a:lnTo>
                    <a:pt x="92" y="128"/>
                  </a:lnTo>
                  <a:lnTo>
                    <a:pt x="92" y="134"/>
                  </a:lnTo>
                  <a:lnTo>
                    <a:pt x="94" y="140"/>
                  </a:lnTo>
                  <a:lnTo>
                    <a:pt x="94" y="146"/>
                  </a:lnTo>
                  <a:lnTo>
                    <a:pt x="94" y="154"/>
                  </a:lnTo>
                  <a:lnTo>
                    <a:pt x="94" y="158"/>
                  </a:lnTo>
                  <a:lnTo>
                    <a:pt x="94" y="164"/>
                  </a:lnTo>
                  <a:lnTo>
                    <a:pt x="92" y="170"/>
                  </a:lnTo>
                  <a:lnTo>
                    <a:pt x="92" y="176"/>
                  </a:lnTo>
                  <a:lnTo>
                    <a:pt x="92" y="181"/>
                  </a:lnTo>
                  <a:lnTo>
                    <a:pt x="91" y="187"/>
                  </a:lnTo>
                  <a:lnTo>
                    <a:pt x="89" y="193"/>
                  </a:lnTo>
                  <a:lnTo>
                    <a:pt x="89" y="199"/>
                  </a:lnTo>
                  <a:lnTo>
                    <a:pt x="86" y="208"/>
                  </a:lnTo>
                  <a:lnTo>
                    <a:pt x="85" y="217"/>
                  </a:lnTo>
                  <a:lnTo>
                    <a:pt x="82" y="228"/>
                  </a:lnTo>
                  <a:lnTo>
                    <a:pt x="80" y="237"/>
                  </a:lnTo>
                  <a:lnTo>
                    <a:pt x="76" y="243"/>
                  </a:lnTo>
                  <a:lnTo>
                    <a:pt x="71" y="250"/>
                  </a:lnTo>
                  <a:lnTo>
                    <a:pt x="68" y="258"/>
                  </a:lnTo>
                  <a:lnTo>
                    <a:pt x="64" y="265"/>
                  </a:lnTo>
                  <a:lnTo>
                    <a:pt x="59" y="272"/>
                  </a:lnTo>
                  <a:lnTo>
                    <a:pt x="56" y="278"/>
                  </a:lnTo>
                  <a:lnTo>
                    <a:pt x="51" y="284"/>
                  </a:lnTo>
                  <a:lnTo>
                    <a:pt x="47" y="290"/>
                  </a:lnTo>
                  <a:lnTo>
                    <a:pt x="38" y="297"/>
                  </a:lnTo>
                  <a:lnTo>
                    <a:pt x="29" y="305"/>
                  </a:lnTo>
                  <a:lnTo>
                    <a:pt x="20" y="309"/>
                  </a:lnTo>
                  <a:lnTo>
                    <a:pt x="14" y="315"/>
                  </a:lnTo>
                  <a:lnTo>
                    <a:pt x="8" y="318"/>
                  </a:lnTo>
                  <a:lnTo>
                    <a:pt x="3" y="321"/>
                  </a:lnTo>
                  <a:lnTo>
                    <a:pt x="0" y="323"/>
                  </a:lnTo>
                  <a:lnTo>
                    <a:pt x="0" y="324"/>
                  </a:lnTo>
                  <a:lnTo>
                    <a:pt x="29" y="338"/>
                  </a:lnTo>
                  <a:lnTo>
                    <a:pt x="29" y="336"/>
                  </a:lnTo>
                  <a:lnTo>
                    <a:pt x="30" y="335"/>
                  </a:lnTo>
                  <a:lnTo>
                    <a:pt x="35" y="330"/>
                  </a:lnTo>
                  <a:lnTo>
                    <a:pt x="41" y="326"/>
                  </a:lnTo>
                  <a:lnTo>
                    <a:pt x="47" y="320"/>
                  </a:lnTo>
                  <a:lnTo>
                    <a:pt x="54" y="312"/>
                  </a:lnTo>
                  <a:lnTo>
                    <a:pt x="62" y="303"/>
                  </a:lnTo>
                  <a:lnTo>
                    <a:pt x="71" y="294"/>
                  </a:lnTo>
                  <a:lnTo>
                    <a:pt x="74" y="290"/>
                  </a:lnTo>
                  <a:lnTo>
                    <a:pt x="79" y="284"/>
                  </a:lnTo>
                  <a:lnTo>
                    <a:pt x="82" y="278"/>
                  </a:lnTo>
                  <a:lnTo>
                    <a:pt x="86" y="272"/>
                  </a:lnTo>
                  <a:lnTo>
                    <a:pt x="89" y="265"/>
                  </a:lnTo>
                  <a:lnTo>
                    <a:pt x="94" y="259"/>
                  </a:lnTo>
                  <a:lnTo>
                    <a:pt x="97" y="253"/>
                  </a:lnTo>
                  <a:lnTo>
                    <a:pt x="103" y="246"/>
                  </a:lnTo>
                  <a:lnTo>
                    <a:pt x="104" y="238"/>
                  </a:lnTo>
                  <a:lnTo>
                    <a:pt x="107" y="232"/>
                  </a:lnTo>
                  <a:lnTo>
                    <a:pt x="110" y="225"/>
                  </a:lnTo>
                  <a:lnTo>
                    <a:pt x="113" y="217"/>
                  </a:lnTo>
                  <a:lnTo>
                    <a:pt x="115" y="210"/>
                  </a:lnTo>
                  <a:lnTo>
                    <a:pt x="118" y="202"/>
                  </a:lnTo>
                  <a:lnTo>
                    <a:pt x="118" y="194"/>
                  </a:lnTo>
                  <a:lnTo>
                    <a:pt x="119" y="187"/>
                  </a:lnTo>
                  <a:lnTo>
                    <a:pt x="119" y="179"/>
                  </a:lnTo>
                  <a:lnTo>
                    <a:pt x="119" y="170"/>
                  </a:lnTo>
                  <a:lnTo>
                    <a:pt x="119" y="163"/>
                  </a:lnTo>
                  <a:lnTo>
                    <a:pt x="119" y="155"/>
                  </a:lnTo>
                  <a:lnTo>
                    <a:pt x="119" y="148"/>
                  </a:lnTo>
                  <a:lnTo>
                    <a:pt x="119" y="140"/>
                  </a:lnTo>
                  <a:lnTo>
                    <a:pt x="119" y="133"/>
                  </a:lnTo>
                  <a:lnTo>
                    <a:pt x="119" y="128"/>
                  </a:lnTo>
                  <a:lnTo>
                    <a:pt x="118" y="120"/>
                  </a:lnTo>
                  <a:lnTo>
                    <a:pt x="118" y="113"/>
                  </a:lnTo>
                  <a:lnTo>
                    <a:pt x="116" y="107"/>
                  </a:lnTo>
                  <a:lnTo>
                    <a:pt x="116" y="102"/>
                  </a:lnTo>
                  <a:lnTo>
                    <a:pt x="115" y="96"/>
                  </a:lnTo>
                  <a:lnTo>
                    <a:pt x="115" y="90"/>
                  </a:lnTo>
                  <a:lnTo>
                    <a:pt x="113" y="86"/>
                  </a:lnTo>
                  <a:lnTo>
                    <a:pt x="113" y="81"/>
                  </a:lnTo>
                  <a:lnTo>
                    <a:pt x="110" y="72"/>
                  </a:lnTo>
                  <a:lnTo>
                    <a:pt x="109" y="63"/>
                  </a:lnTo>
                  <a:lnTo>
                    <a:pt x="107" y="57"/>
                  </a:lnTo>
                  <a:lnTo>
                    <a:pt x="104" y="51"/>
                  </a:lnTo>
                  <a:lnTo>
                    <a:pt x="103" y="43"/>
                  </a:lnTo>
                  <a:lnTo>
                    <a:pt x="103" y="42"/>
                  </a:lnTo>
                  <a:lnTo>
                    <a:pt x="29" y="0"/>
                  </a:lnTo>
                  <a:lnTo>
                    <a:pt x="26" y="6"/>
                  </a:lnTo>
                  <a:lnTo>
                    <a:pt x="26" y="6"/>
                  </a:lnTo>
                  <a:close/>
                </a:path>
              </a:pathLst>
            </a:custGeom>
            <a:solidFill>
              <a:srgbClr val="94911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0" name="Freeform 27"/>
            <p:cNvSpPr>
              <a:spLocks/>
            </p:cNvSpPr>
            <p:nvPr/>
          </p:nvSpPr>
          <p:spPr bwMode="auto">
            <a:xfrm>
              <a:off x="2761" y="1436"/>
              <a:ext cx="131" cy="224"/>
            </a:xfrm>
            <a:custGeom>
              <a:avLst/>
              <a:gdLst/>
              <a:ahLst/>
              <a:cxnLst>
                <a:cxn ang="0">
                  <a:pos x="0" y="95"/>
                </a:cxn>
                <a:cxn ang="0">
                  <a:pos x="1" y="103"/>
                </a:cxn>
                <a:cxn ang="0">
                  <a:pos x="1" y="111"/>
                </a:cxn>
                <a:cxn ang="0">
                  <a:pos x="3" y="118"/>
                </a:cxn>
                <a:cxn ang="0">
                  <a:pos x="4" y="126"/>
                </a:cxn>
                <a:cxn ang="0">
                  <a:pos x="6" y="133"/>
                </a:cxn>
                <a:cxn ang="0">
                  <a:pos x="8" y="141"/>
                </a:cxn>
                <a:cxn ang="0">
                  <a:pos x="8" y="148"/>
                </a:cxn>
                <a:cxn ang="0">
                  <a:pos x="9" y="157"/>
                </a:cxn>
                <a:cxn ang="0">
                  <a:pos x="9" y="165"/>
                </a:cxn>
                <a:cxn ang="0">
                  <a:pos x="12" y="173"/>
                </a:cxn>
                <a:cxn ang="0">
                  <a:pos x="12" y="180"/>
                </a:cxn>
                <a:cxn ang="0">
                  <a:pos x="15" y="189"/>
                </a:cxn>
                <a:cxn ang="0">
                  <a:pos x="17" y="197"/>
                </a:cxn>
                <a:cxn ang="0">
                  <a:pos x="20" y="206"/>
                </a:cxn>
                <a:cxn ang="0">
                  <a:pos x="23" y="215"/>
                </a:cxn>
                <a:cxn ang="0">
                  <a:pos x="27" y="224"/>
                </a:cxn>
                <a:cxn ang="0">
                  <a:pos x="78" y="218"/>
                </a:cxn>
                <a:cxn ang="0">
                  <a:pos x="131" y="0"/>
                </a:cxn>
                <a:cxn ang="0">
                  <a:pos x="0" y="95"/>
                </a:cxn>
                <a:cxn ang="0">
                  <a:pos x="0" y="95"/>
                </a:cxn>
              </a:cxnLst>
              <a:rect l="0" t="0" r="r" b="b"/>
              <a:pathLst>
                <a:path w="131" h="224">
                  <a:moveTo>
                    <a:pt x="0" y="95"/>
                  </a:moveTo>
                  <a:lnTo>
                    <a:pt x="1" y="103"/>
                  </a:lnTo>
                  <a:lnTo>
                    <a:pt x="1" y="111"/>
                  </a:lnTo>
                  <a:lnTo>
                    <a:pt x="3" y="118"/>
                  </a:lnTo>
                  <a:lnTo>
                    <a:pt x="4" y="126"/>
                  </a:lnTo>
                  <a:lnTo>
                    <a:pt x="6" y="133"/>
                  </a:lnTo>
                  <a:lnTo>
                    <a:pt x="8" y="141"/>
                  </a:lnTo>
                  <a:lnTo>
                    <a:pt x="8" y="148"/>
                  </a:lnTo>
                  <a:lnTo>
                    <a:pt x="9" y="157"/>
                  </a:lnTo>
                  <a:lnTo>
                    <a:pt x="9" y="165"/>
                  </a:lnTo>
                  <a:lnTo>
                    <a:pt x="12" y="173"/>
                  </a:lnTo>
                  <a:lnTo>
                    <a:pt x="12" y="180"/>
                  </a:lnTo>
                  <a:lnTo>
                    <a:pt x="15" y="189"/>
                  </a:lnTo>
                  <a:lnTo>
                    <a:pt x="17" y="197"/>
                  </a:lnTo>
                  <a:lnTo>
                    <a:pt x="20" y="206"/>
                  </a:lnTo>
                  <a:lnTo>
                    <a:pt x="23" y="215"/>
                  </a:lnTo>
                  <a:lnTo>
                    <a:pt x="27" y="224"/>
                  </a:lnTo>
                  <a:lnTo>
                    <a:pt x="78" y="218"/>
                  </a:lnTo>
                  <a:lnTo>
                    <a:pt x="131" y="0"/>
                  </a:lnTo>
                  <a:lnTo>
                    <a:pt x="0" y="95"/>
                  </a:lnTo>
                  <a:lnTo>
                    <a:pt x="0" y="95"/>
                  </a:lnTo>
                  <a:close/>
                </a:path>
              </a:pathLst>
            </a:custGeom>
            <a:solidFill>
              <a:srgbClr val="F0F05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1" name="Freeform 28"/>
            <p:cNvSpPr>
              <a:spLocks/>
            </p:cNvSpPr>
            <p:nvPr/>
          </p:nvSpPr>
          <p:spPr bwMode="auto">
            <a:xfrm>
              <a:off x="2510" y="1190"/>
              <a:ext cx="114" cy="200"/>
            </a:xfrm>
            <a:custGeom>
              <a:avLst/>
              <a:gdLst/>
              <a:ahLst/>
              <a:cxnLst>
                <a:cxn ang="0">
                  <a:pos x="114" y="6"/>
                </a:cxn>
                <a:cxn ang="0">
                  <a:pos x="77" y="12"/>
                </a:cxn>
                <a:cxn ang="0">
                  <a:pos x="71" y="21"/>
                </a:cxn>
                <a:cxn ang="0">
                  <a:pos x="67" y="32"/>
                </a:cxn>
                <a:cxn ang="0">
                  <a:pos x="62" y="44"/>
                </a:cxn>
                <a:cxn ang="0">
                  <a:pos x="59" y="56"/>
                </a:cxn>
                <a:cxn ang="0">
                  <a:pos x="53" y="67"/>
                </a:cxn>
                <a:cxn ang="0">
                  <a:pos x="50" y="80"/>
                </a:cxn>
                <a:cxn ang="0">
                  <a:pos x="46" y="92"/>
                </a:cxn>
                <a:cxn ang="0">
                  <a:pos x="43" y="106"/>
                </a:cxn>
                <a:cxn ang="0">
                  <a:pos x="38" y="118"/>
                </a:cxn>
                <a:cxn ang="0">
                  <a:pos x="34" y="130"/>
                </a:cxn>
                <a:cxn ang="0">
                  <a:pos x="30" y="142"/>
                </a:cxn>
                <a:cxn ang="0">
                  <a:pos x="26" y="154"/>
                </a:cxn>
                <a:cxn ang="0">
                  <a:pos x="23" y="166"/>
                </a:cxn>
                <a:cxn ang="0">
                  <a:pos x="18" y="177"/>
                </a:cxn>
                <a:cxn ang="0">
                  <a:pos x="15" y="187"/>
                </a:cxn>
                <a:cxn ang="0">
                  <a:pos x="11" y="200"/>
                </a:cxn>
                <a:cxn ang="0">
                  <a:pos x="3" y="189"/>
                </a:cxn>
                <a:cxn ang="0">
                  <a:pos x="8" y="174"/>
                </a:cxn>
                <a:cxn ang="0">
                  <a:pos x="12" y="162"/>
                </a:cxn>
                <a:cxn ang="0">
                  <a:pos x="17" y="150"/>
                </a:cxn>
                <a:cxn ang="0">
                  <a:pos x="21" y="136"/>
                </a:cxn>
                <a:cxn ang="0">
                  <a:pos x="26" y="122"/>
                </a:cxn>
                <a:cxn ang="0">
                  <a:pos x="30" y="109"/>
                </a:cxn>
                <a:cxn ang="0">
                  <a:pos x="35" y="95"/>
                </a:cxn>
                <a:cxn ang="0">
                  <a:pos x="40" y="80"/>
                </a:cxn>
                <a:cxn ang="0">
                  <a:pos x="44" y="67"/>
                </a:cxn>
                <a:cxn ang="0">
                  <a:pos x="49" y="54"/>
                </a:cxn>
                <a:cxn ang="0">
                  <a:pos x="53" y="41"/>
                </a:cxn>
                <a:cxn ang="0">
                  <a:pos x="58" y="29"/>
                </a:cxn>
                <a:cxn ang="0">
                  <a:pos x="65" y="15"/>
                </a:cxn>
                <a:cxn ang="0">
                  <a:pos x="112" y="0"/>
                </a:cxn>
              </a:cxnLst>
              <a:rect l="0" t="0" r="r" b="b"/>
              <a:pathLst>
                <a:path w="114" h="200">
                  <a:moveTo>
                    <a:pt x="112" y="0"/>
                  </a:moveTo>
                  <a:lnTo>
                    <a:pt x="114" y="6"/>
                  </a:lnTo>
                  <a:lnTo>
                    <a:pt x="114" y="12"/>
                  </a:lnTo>
                  <a:lnTo>
                    <a:pt x="77" y="12"/>
                  </a:lnTo>
                  <a:lnTo>
                    <a:pt x="74" y="15"/>
                  </a:lnTo>
                  <a:lnTo>
                    <a:pt x="71" y="21"/>
                  </a:lnTo>
                  <a:lnTo>
                    <a:pt x="68" y="26"/>
                  </a:lnTo>
                  <a:lnTo>
                    <a:pt x="67" y="32"/>
                  </a:lnTo>
                  <a:lnTo>
                    <a:pt x="64" y="38"/>
                  </a:lnTo>
                  <a:lnTo>
                    <a:pt x="62" y="44"/>
                  </a:lnTo>
                  <a:lnTo>
                    <a:pt x="61" y="48"/>
                  </a:lnTo>
                  <a:lnTo>
                    <a:pt x="59" y="56"/>
                  </a:lnTo>
                  <a:lnTo>
                    <a:pt x="56" y="62"/>
                  </a:lnTo>
                  <a:lnTo>
                    <a:pt x="53" y="67"/>
                  </a:lnTo>
                  <a:lnTo>
                    <a:pt x="52" y="73"/>
                  </a:lnTo>
                  <a:lnTo>
                    <a:pt x="50" y="80"/>
                  </a:lnTo>
                  <a:lnTo>
                    <a:pt x="47" y="85"/>
                  </a:lnTo>
                  <a:lnTo>
                    <a:pt x="46" y="92"/>
                  </a:lnTo>
                  <a:lnTo>
                    <a:pt x="44" y="98"/>
                  </a:lnTo>
                  <a:lnTo>
                    <a:pt x="43" y="106"/>
                  </a:lnTo>
                  <a:lnTo>
                    <a:pt x="40" y="110"/>
                  </a:lnTo>
                  <a:lnTo>
                    <a:pt x="38" y="118"/>
                  </a:lnTo>
                  <a:lnTo>
                    <a:pt x="37" y="122"/>
                  </a:lnTo>
                  <a:lnTo>
                    <a:pt x="34" y="130"/>
                  </a:lnTo>
                  <a:lnTo>
                    <a:pt x="30" y="136"/>
                  </a:lnTo>
                  <a:lnTo>
                    <a:pt x="30" y="142"/>
                  </a:lnTo>
                  <a:lnTo>
                    <a:pt x="27" y="148"/>
                  </a:lnTo>
                  <a:lnTo>
                    <a:pt x="26" y="154"/>
                  </a:lnTo>
                  <a:lnTo>
                    <a:pt x="23" y="160"/>
                  </a:lnTo>
                  <a:lnTo>
                    <a:pt x="23" y="166"/>
                  </a:lnTo>
                  <a:lnTo>
                    <a:pt x="20" y="172"/>
                  </a:lnTo>
                  <a:lnTo>
                    <a:pt x="18" y="177"/>
                  </a:lnTo>
                  <a:lnTo>
                    <a:pt x="15" y="181"/>
                  </a:lnTo>
                  <a:lnTo>
                    <a:pt x="15" y="187"/>
                  </a:lnTo>
                  <a:lnTo>
                    <a:pt x="12" y="193"/>
                  </a:lnTo>
                  <a:lnTo>
                    <a:pt x="11" y="200"/>
                  </a:lnTo>
                  <a:lnTo>
                    <a:pt x="0" y="200"/>
                  </a:lnTo>
                  <a:lnTo>
                    <a:pt x="3" y="189"/>
                  </a:lnTo>
                  <a:lnTo>
                    <a:pt x="6" y="180"/>
                  </a:lnTo>
                  <a:lnTo>
                    <a:pt x="8" y="174"/>
                  </a:lnTo>
                  <a:lnTo>
                    <a:pt x="11" y="168"/>
                  </a:lnTo>
                  <a:lnTo>
                    <a:pt x="12" y="162"/>
                  </a:lnTo>
                  <a:lnTo>
                    <a:pt x="15" y="156"/>
                  </a:lnTo>
                  <a:lnTo>
                    <a:pt x="17" y="150"/>
                  </a:lnTo>
                  <a:lnTo>
                    <a:pt x="18" y="144"/>
                  </a:lnTo>
                  <a:lnTo>
                    <a:pt x="21" y="136"/>
                  </a:lnTo>
                  <a:lnTo>
                    <a:pt x="23" y="130"/>
                  </a:lnTo>
                  <a:lnTo>
                    <a:pt x="26" y="122"/>
                  </a:lnTo>
                  <a:lnTo>
                    <a:pt x="27" y="115"/>
                  </a:lnTo>
                  <a:lnTo>
                    <a:pt x="30" y="109"/>
                  </a:lnTo>
                  <a:lnTo>
                    <a:pt x="34" y="103"/>
                  </a:lnTo>
                  <a:lnTo>
                    <a:pt x="35" y="95"/>
                  </a:lnTo>
                  <a:lnTo>
                    <a:pt x="38" y="88"/>
                  </a:lnTo>
                  <a:lnTo>
                    <a:pt x="40" y="80"/>
                  </a:lnTo>
                  <a:lnTo>
                    <a:pt x="43" y="74"/>
                  </a:lnTo>
                  <a:lnTo>
                    <a:pt x="44" y="67"/>
                  </a:lnTo>
                  <a:lnTo>
                    <a:pt x="47" y="59"/>
                  </a:lnTo>
                  <a:lnTo>
                    <a:pt x="49" y="54"/>
                  </a:lnTo>
                  <a:lnTo>
                    <a:pt x="52" y="48"/>
                  </a:lnTo>
                  <a:lnTo>
                    <a:pt x="53" y="41"/>
                  </a:lnTo>
                  <a:lnTo>
                    <a:pt x="56" y="35"/>
                  </a:lnTo>
                  <a:lnTo>
                    <a:pt x="58" y="29"/>
                  </a:lnTo>
                  <a:lnTo>
                    <a:pt x="61" y="24"/>
                  </a:lnTo>
                  <a:lnTo>
                    <a:pt x="65" y="15"/>
                  </a:lnTo>
                  <a:lnTo>
                    <a:pt x="70" y="8"/>
                  </a:lnTo>
                  <a:lnTo>
                    <a:pt x="112" y="0"/>
                  </a:lnTo>
                  <a:lnTo>
                    <a:pt x="11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2" name="Freeform 29"/>
            <p:cNvSpPr>
              <a:spLocks/>
            </p:cNvSpPr>
            <p:nvPr/>
          </p:nvSpPr>
          <p:spPr bwMode="auto">
            <a:xfrm>
              <a:off x="2507" y="965"/>
              <a:ext cx="73" cy="171"/>
            </a:xfrm>
            <a:custGeom>
              <a:avLst/>
              <a:gdLst/>
              <a:ahLst/>
              <a:cxnLst>
                <a:cxn ang="0">
                  <a:pos x="27" y="0"/>
                </a:cxn>
                <a:cxn ang="0">
                  <a:pos x="35" y="3"/>
                </a:cxn>
                <a:cxn ang="0">
                  <a:pos x="33" y="8"/>
                </a:cxn>
                <a:cxn ang="0">
                  <a:pos x="24" y="17"/>
                </a:cxn>
                <a:cxn ang="0">
                  <a:pos x="17" y="27"/>
                </a:cxn>
                <a:cxn ang="0">
                  <a:pos x="12" y="38"/>
                </a:cxn>
                <a:cxn ang="0">
                  <a:pos x="9" y="50"/>
                </a:cxn>
                <a:cxn ang="0">
                  <a:pos x="8" y="62"/>
                </a:cxn>
                <a:cxn ang="0">
                  <a:pos x="9" y="73"/>
                </a:cxn>
                <a:cxn ang="0">
                  <a:pos x="11" y="85"/>
                </a:cxn>
                <a:cxn ang="0">
                  <a:pos x="15" y="97"/>
                </a:cxn>
                <a:cxn ang="0">
                  <a:pos x="20" y="107"/>
                </a:cxn>
                <a:cxn ang="0">
                  <a:pos x="26" y="118"/>
                </a:cxn>
                <a:cxn ang="0">
                  <a:pos x="32" y="130"/>
                </a:cxn>
                <a:cxn ang="0">
                  <a:pos x="44" y="144"/>
                </a:cxn>
                <a:cxn ang="0">
                  <a:pos x="62" y="159"/>
                </a:cxn>
                <a:cxn ang="0">
                  <a:pos x="70" y="171"/>
                </a:cxn>
                <a:cxn ang="0">
                  <a:pos x="56" y="163"/>
                </a:cxn>
                <a:cxn ang="0">
                  <a:pos x="47" y="157"/>
                </a:cxn>
                <a:cxn ang="0">
                  <a:pos x="29" y="139"/>
                </a:cxn>
                <a:cxn ang="0">
                  <a:pos x="20" y="128"/>
                </a:cxn>
                <a:cxn ang="0">
                  <a:pos x="14" y="118"/>
                </a:cxn>
                <a:cxn ang="0">
                  <a:pos x="8" y="106"/>
                </a:cxn>
                <a:cxn ang="0">
                  <a:pos x="6" y="95"/>
                </a:cxn>
                <a:cxn ang="0">
                  <a:pos x="2" y="82"/>
                </a:cxn>
                <a:cxn ang="0">
                  <a:pos x="0" y="70"/>
                </a:cxn>
                <a:cxn ang="0">
                  <a:pos x="0" y="56"/>
                </a:cxn>
                <a:cxn ang="0">
                  <a:pos x="3" y="44"/>
                </a:cxn>
                <a:cxn ang="0">
                  <a:pos x="6" y="32"/>
                </a:cxn>
                <a:cxn ang="0">
                  <a:pos x="11" y="20"/>
                </a:cxn>
                <a:cxn ang="0">
                  <a:pos x="17" y="9"/>
                </a:cxn>
                <a:cxn ang="0">
                  <a:pos x="26" y="0"/>
                </a:cxn>
              </a:cxnLst>
              <a:rect l="0" t="0" r="r" b="b"/>
              <a:pathLst>
                <a:path w="73" h="171">
                  <a:moveTo>
                    <a:pt x="26" y="0"/>
                  </a:moveTo>
                  <a:lnTo>
                    <a:pt x="27" y="0"/>
                  </a:lnTo>
                  <a:lnTo>
                    <a:pt x="32" y="2"/>
                  </a:lnTo>
                  <a:lnTo>
                    <a:pt x="35" y="3"/>
                  </a:lnTo>
                  <a:lnTo>
                    <a:pt x="40" y="3"/>
                  </a:lnTo>
                  <a:lnTo>
                    <a:pt x="33" y="8"/>
                  </a:lnTo>
                  <a:lnTo>
                    <a:pt x="29" y="12"/>
                  </a:lnTo>
                  <a:lnTo>
                    <a:pt x="24" y="17"/>
                  </a:lnTo>
                  <a:lnTo>
                    <a:pt x="21" y="23"/>
                  </a:lnTo>
                  <a:lnTo>
                    <a:pt x="17" y="27"/>
                  </a:lnTo>
                  <a:lnTo>
                    <a:pt x="14" y="33"/>
                  </a:lnTo>
                  <a:lnTo>
                    <a:pt x="12" y="38"/>
                  </a:lnTo>
                  <a:lnTo>
                    <a:pt x="11" y="44"/>
                  </a:lnTo>
                  <a:lnTo>
                    <a:pt x="9" y="50"/>
                  </a:lnTo>
                  <a:lnTo>
                    <a:pt x="8" y="56"/>
                  </a:lnTo>
                  <a:lnTo>
                    <a:pt x="8" y="62"/>
                  </a:lnTo>
                  <a:lnTo>
                    <a:pt x="9" y="67"/>
                  </a:lnTo>
                  <a:lnTo>
                    <a:pt x="9" y="73"/>
                  </a:lnTo>
                  <a:lnTo>
                    <a:pt x="11" y="80"/>
                  </a:lnTo>
                  <a:lnTo>
                    <a:pt x="11" y="85"/>
                  </a:lnTo>
                  <a:lnTo>
                    <a:pt x="14" y="92"/>
                  </a:lnTo>
                  <a:lnTo>
                    <a:pt x="15" y="97"/>
                  </a:lnTo>
                  <a:lnTo>
                    <a:pt x="17" y="103"/>
                  </a:lnTo>
                  <a:lnTo>
                    <a:pt x="20" y="107"/>
                  </a:lnTo>
                  <a:lnTo>
                    <a:pt x="23" y="113"/>
                  </a:lnTo>
                  <a:lnTo>
                    <a:pt x="26" y="118"/>
                  </a:lnTo>
                  <a:lnTo>
                    <a:pt x="29" y="124"/>
                  </a:lnTo>
                  <a:lnTo>
                    <a:pt x="32" y="130"/>
                  </a:lnTo>
                  <a:lnTo>
                    <a:pt x="37" y="136"/>
                  </a:lnTo>
                  <a:lnTo>
                    <a:pt x="44" y="144"/>
                  </a:lnTo>
                  <a:lnTo>
                    <a:pt x="53" y="153"/>
                  </a:lnTo>
                  <a:lnTo>
                    <a:pt x="62" y="159"/>
                  </a:lnTo>
                  <a:lnTo>
                    <a:pt x="73" y="166"/>
                  </a:lnTo>
                  <a:lnTo>
                    <a:pt x="70" y="171"/>
                  </a:lnTo>
                  <a:lnTo>
                    <a:pt x="62" y="166"/>
                  </a:lnTo>
                  <a:lnTo>
                    <a:pt x="56" y="163"/>
                  </a:lnTo>
                  <a:lnTo>
                    <a:pt x="52" y="160"/>
                  </a:lnTo>
                  <a:lnTo>
                    <a:pt x="47" y="157"/>
                  </a:lnTo>
                  <a:lnTo>
                    <a:pt x="37" y="148"/>
                  </a:lnTo>
                  <a:lnTo>
                    <a:pt x="29" y="139"/>
                  </a:lnTo>
                  <a:lnTo>
                    <a:pt x="24" y="133"/>
                  </a:lnTo>
                  <a:lnTo>
                    <a:pt x="20" y="128"/>
                  </a:lnTo>
                  <a:lnTo>
                    <a:pt x="17" y="122"/>
                  </a:lnTo>
                  <a:lnTo>
                    <a:pt x="14" y="118"/>
                  </a:lnTo>
                  <a:lnTo>
                    <a:pt x="11" y="112"/>
                  </a:lnTo>
                  <a:lnTo>
                    <a:pt x="8" y="106"/>
                  </a:lnTo>
                  <a:lnTo>
                    <a:pt x="6" y="100"/>
                  </a:lnTo>
                  <a:lnTo>
                    <a:pt x="6" y="95"/>
                  </a:lnTo>
                  <a:lnTo>
                    <a:pt x="3" y="88"/>
                  </a:lnTo>
                  <a:lnTo>
                    <a:pt x="2" y="82"/>
                  </a:lnTo>
                  <a:lnTo>
                    <a:pt x="0" y="74"/>
                  </a:lnTo>
                  <a:lnTo>
                    <a:pt x="0" y="70"/>
                  </a:lnTo>
                  <a:lnTo>
                    <a:pt x="0" y="62"/>
                  </a:lnTo>
                  <a:lnTo>
                    <a:pt x="0" y="56"/>
                  </a:lnTo>
                  <a:lnTo>
                    <a:pt x="0" y="50"/>
                  </a:lnTo>
                  <a:lnTo>
                    <a:pt x="3" y="44"/>
                  </a:lnTo>
                  <a:lnTo>
                    <a:pt x="3" y="38"/>
                  </a:lnTo>
                  <a:lnTo>
                    <a:pt x="6" y="32"/>
                  </a:lnTo>
                  <a:lnTo>
                    <a:pt x="8" y="26"/>
                  </a:lnTo>
                  <a:lnTo>
                    <a:pt x="11" y="20"/>
                  </a:lnTo>
                  <a:lnTo>
                    <a:pt x="14" y="15"/>
                  </a:lnTo>
                  <a:lnTo>
                    <a:pt x="17" y="9"/>
                  </a:lnTo>
                  <a:lnTo>
                    <a:pt x="21" y="5"/>
                  </a:lnTo>
                  <a:lnTo>
                    <a:pt x="26" y="0"/>
                  </a:lnTo>
                  <a:lnTo>
                    <a:pt x="2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3" name="Freeform 30"/>
            <p:cNvSpPr>
              <a:spLocks/>
            </p:cNvSpPr>
            <p:nvPr/>
          </p:nvSpPr>
          <p:spPr bwMode="auto">
            <a:xfrm>
              <a:off x="2528" y="945"/>
              <a:ext cx="191" cy="204"/>
            </a:xfrm>
            <a:custGeom>
              <a:avLst/>
              <a:gdLst/>
              <a:ahLst/>
              <a:cxnLst>
                <a:cxn ang="0">
                  <a:pos x="8" y="19"/>
                </a:cxn>
                <a:cxn ang="0">
                  <a:pos x="26" y="8"/>
                </a:cxn>
                <a:cxn ang="0">
                  <a:pos x="46" y="2"/>
                </a:cxn>
                <a:cxn ang="0">
                  <a:pos x="61" y="0"/>
                </a:cxn>
                <a:cxn ang="0">
                  <a:pos x="71" y="2"/>
                </a:cxn>
                <a:cxn ang="0">
                  <a:pos x="86" y="5"/>
                </a:cxn>
                <a:cxn ang="0">
                  <a:pos x="102" y="9"/>
                </a:cxn>
                <a:cxn ang="0">
                  <a:pos x="112" y="16"/>
                </a:cxn>
                <a:cxn ang="0">
                  <a:pos x="127" y="23"/>
                </a:cxn>
                <a:cxn ang="0">
                  <a:pos x="144" y="35"/>
                </a:cxn>
                <a:cxn ang="0">
                  <a:pos x="159" y="50"/>
                </a:cxn>
                <a:cxn ang="0">
                  <a:pos x="173" y="68"/>
                </a:cxn>
                <a:cxn ang="0">
                  <a:pos x="183" y="88"/>
                </a:cxn>
                <a:cxn ang="0">
                  <a:pos x="188" y="103"/>
                </a:cxn>
                <a:cxn ang="0">
                  <a:pos x="189" y="114"/>
                </a:cxn>
                <a:cxn ang="0">
                  <a:pos x="191" y="129"/>
                </a:cxn>
                <a:cxn ang="0">
                  <a:pos x="188" y="148"/>
                </a:cxn>
                <a:cxn ang="0">
                  <a:pos x="182" y="167"/>
                </a:cxn>
                <a:cxn ang="0">
                  <a:pos x="168" y="183"/>
                </a:cxn>
                <a:cxn ang="0">
                  <a:pos x="153" y="195"/>
                </a:cxn>
                <a:cxn ang="0">
                  <a:pos x="138" y="200"/>
                </a:cxn>
                <a:cxn ang="0">
                  <a:pos x="124" y="203"/>
                </a:cxn>
                <a:cxn ang="0">
                  <a:pos x="112" y="204"/>
                </a:cxn>
                <a:cxn ang="0">
                  <a:pos x="97" y="204"/>
                </a:cxn>
                <a:cxn ang="0">
                  <a:pos x="77" y="201"/>
                </a:cxn>
                <a:cxn ang="0">
                  <a:pos x="56" y="194"/>
                </a:cxn>
                <a:cxn ang="0">
                  <a:pos x="47" y="188"/>
                </a:cxn>
                <a:cxn ang="0">
                  <a:pos x="58" y="189"/>
                </a:cxn>
                <a:cxn ang="0">
                  <a:pos x="76" y="194"/>
                </a:cxn>
                <a:cxn ang="0">
                  <a:pos x="96" y="197"/>
                </a:cxn>
                <a:cxn ang="0">
                  <a:pos x="115" y="197"/>
                </a:cxn>
                <a:cxn ang="0">
                  <a:pos x="133" y="194"/>
                </a:cxn>
                <a:cxn ang="0">
                  <a:pos x="150" y="186"/>
                </a:cxn>
                <a:cxn ang="0">
                  <a:pos x="165" y="176"/>
                </a:cxn>
                <a:cxn ang="0">
                  <a:pos x="176" y="159"/>
                </a:cxn>
                <a:cxn ang="0">
                  <a:pos x="182" y="142"/>
                </a:cxn>
                <a:cxn ang="0">
                  <a:pos x="183" y="130"/>
                </a:cxn>
                <a:cxn ang="0">
                  <a:pos x="183" y="118"/>
                </a:cxn>
                <a:cxn ang="0">
                  <a:pos x="180" y="105"/>
                </a:cxn>
                <a:cxn ang="0">
                  <a:pos x="176" y="93"/>
                </a:cxn>
                <a:cxn ang="0">
                  <a:pos x="170" y="79"/>
                </a:cxn>
                <a:cxn ang="0">
                  <a:pos x="162" y="67"/>
                </a:cxn>
                <a:cxn ang="0">
                  <a:pos x="153" y="56"/>
                </a:cxn>
                <a:cxn ang="0">
                  <a:pos x="141" y="43"/>
                </a:cxn>
                <a:cxn ang="0">
                  <a:pos x="124" y="31"/>
                </a:cxn>
                <a:cxn ang="0">
                  <a:pos x="108" y="20"/>
                </a:cxn>
                <a:cxn ang="0">
                  <a:pos x="88" y="13"/>
                </a:cxn>
                <a:cxn ang="0">
                  <a:pos x="68" y="9"/>
                </a:cxn>
                <a:cxn ang="0">
                  <a:pos x="49" y="9"/>
                </a:cxn>
                <a:cxn ang="0">
                  <a:pos x="31" y="16"/>
                </a:cxn>
                <a:cxn ang="0">
                  <a:pos x="12" y="26"/>
                </a:cxn>
                <a:cxn ang="0">
                  <a:pos x="0" y="28"/>
                </a:cxn>
              </a:cxnLst>
              <a:rect l="0" t="0" r="r" b="b"/>
              <a:pathLst>
                <a:path w="191" h="204">
                  <a:moveTo>
                    <a:pt x="0" y="28"/>
                  </a:moveTo>
                  <a:lnTo>
                    <a:pt x="8" y="19"/>
                  </a:lnTo>
                  <a:lnTo>
                    <a:pt x="16" y="13"/>
                  </a:lnTo>
                  <a:lnTo>
                    <a:pt x="26" y="8"/>
                  </a:lnTo>
                  <a:lnTo>
                    <a:pt x="35" y="5"/>
                  </a:lnTo>
                  <a:lnTo>
                    <a:pt x="46" y="2"/>
                  </a:lnTo>
                  <a:lnTo>
                    <a:pt x="56" y="0"/>
                  </a:lnTo>
                  <a:lnTo>
                    <a:pt x="61" y="0"/>
                  </a:lnTo>
                  <a:lnTo>
                    <a:pt x="67" y="0"/>
                  </a:lnTo>
                  <a:lnTo>
                    <a:pt x="71" y="2"/>
                  </a:lnTo>
                  <a:lnTo>
                    <a:pt x="77" y="3"/>
                  </a:lnTo>
                  <a:lnTo>
                    <a:pt x="86" y="5"/>
                  </a:lnTo>
                  <a:lnTo>
                    <a:pt x="97" y="9"/>
                  </a:lnTo>
                  <a:lnTo>
                    <a:pt x="102" y="9"/>
                  </a:lnTo>
                  <a:lnTo>
                    <a:pt x="108" y="13"/>
                  </a:lnTo>
                  <a:lnTo>
                    <a:pt x="112" y="16"/>
                  </a:lnTo>
                  <a:lnTo>
                    <a:pt x="118" y="17"/>
                  </a:lnTo>
                  <a:lnTo>
                    <a:pt x="127" y="23"/>
                  </a:lnTo>
                  <a:lnTo>
                    <a:pt x="136" y="29"/>
                  </a:lnTo>
                  <a:lnTo>
                    <a:pt x="144" y="35"/>
                  </a:lnTo>
                  <a:lnTo>
                    <a:pt x="153" y="43"/>
                  </a:lnTo>
                  <a:lnTo>
                    <a:pt x="159" y="50"/>
                  </a:lnTo>
                  <a:lnTo>
                    <a:pt x="167" y="59"/>
                  </a:lnTo>
                  <a:lnTo>
                    <a:pt x="173" y="68"/>
                  </a:lnTo>
                  <a:lnTo>
                    <a:pt x="179" y="79"/>
                  </a:lnTo>
                  <a:lnTo>
                    <a:pt x="183" y="88"/>
                  </a:lnTo>
                  <a:lnTo>
                    <a:pt x="186" y="99"/>
                  </a:lnTo>
                  <a:lnTo>
                    <a:pt x="188" y="103"/>
                  </a:lnTo>
                  <a:lnTo>
                    <a:pt x="189" y="109"/>
                  </a:lnTo>
                  <a:lnTo>
                    <a:pt x="189" y="114"/>
                  </a:lnTo>
                  <a:lnTo>
                    <a:pt x="191" y="120"/>
                  </a:lnTo>
                  <a:lnTo>
                    <a:pt x="191" y="129"/>
                  </a:lnTo>
                  <a:lnTo>
                    <a:pt x="191" y="138"/>
                  </a:lnTo>
                  <a:lnTo>
                    <a:pt x="188" y="148"/>
                  </a:lnTo>
                  <a:lnTo>
                    <a:pt x="186" y="158"/>
                  </a:lnTo>
                  <a:lnTo>
                    <a:pt x="182" y="167"/>
                  </a:lnTo>
                  <a:lnTo>
                    <a:pt x="176" y="176"/>
                  </a:lnTo>
                  <a:lnTo>
                    <a:pt x="168" y="183"/>
                  </a:lnTo>
                  <a:lnTo>
                    <a:pt x="160" y="192"/>
                  </a:lnTo>
                  <a:lnTo>
                    <a:pt x="153" y="195"/>
                  </a:lnTo>
                  <a:lnTo>
                    <a:pt x="145" y="198"/>
                  </a:lnTo>
                  <a:lnTo>
                    <a:pt x="138" y="200"/>
                  </a:lnTo>
                  <a:lnTo>
                    <a:pt x="130" y="203"/>
                  </a:lnTo>
                  <a:lnTo>
                    <a:pt x="124" y="203"/>
                  </a:lnTo>
                  <a:lnTo>
                    <a:pt x="118" y="204"/>
                  </a:lnTo>
                  <a:lnTo>
                    <a:pt x="112" y="204"/>
                  </a:lnTo>
                  <a:lnTo>
                    <a:pt x="108" y="204"/>
                  </a:lnTo>
                  <a:lnTo>
                    <a:pt x="97" y="204"/>
                  </a:lnTo>
                  <a:lnTo>
                    <a:pt x="86" y="204"/>
                  </a:lnTo>
                  <a:lnTo>
                    <a:pt x="77" y="201"/>
                  </a:lnTo>
                  <a:lnTo>
                    <a:pt x="67" y="198"/>
                  </a:lnTo>
                  <a:lnTo>
                    <a:pt x="56" y="194"/>
                  </a:lnTo>
                  <a:lnTo>
                    <a:pt x="47" y="191"/>
                  </a:lnTo>
                  <a:lnTo>
                    <a:pt x="47" y="188"/>
                  </a:lnTo>
                  <a:lnTo>
                    <a:pt x="50" y="186"/>
                  </a:lnTo>
                  <a:lnTo>
                    <a:pt x="58" y="189"/>
                  </a:lnTo>
                  <a:lnTo>
                    <a:pt x="67" y="191"/>
                  </a:lnTo>
                  <a:lnTo>
                    <a:pt x="76" y="194"/>
                  </a:lnTo>
                  <a:lnTo>
                    <a:pt x="86" y="197"/>
                  </a:lnTo>
                  <a:lnTo>
                    <a:pt x="96" y="197"/>
                  </a:lnTo>
                  <a:lnTo>
                    <a:pt x="105" y="197"/>
                  </a:lnTo>
                  <a:lnTo>
                    <a:pt x="115" y="197"/>
                  </a:lnTo>
                  <a:lnTo>
                    <a:pt x="124" y="197"/>
                  </a:lnTo>
                  <a:lnTo>
                    <a:pt x="133" y="194"/>
                  </a:lnTo>
                  <a:lnTo>
                    <a:pt x="142" y="191"/>
                  </a:lnTo>
                  <a:lnTo>
                    <a:pt x="150" y="186"/>
                  </a:lnTo>
                  <a:lnTo>
                    <a:pt x="159" y="182"/>
                  </a:lnTo>
                  <a:lnTo>
                    <a:pt x="165" y="176"/>
                  </a:lnTo>
                  <a:lnTo>
                    <a:pt x="171" y="168"/>
                  </a:lnTo>
                  <a:lnTo>
                    <a:pt x="176" y="159"/>
                  </a:lnTo>
                  <a:lnTo>
                    <a:pt x="182" y="150"/>
                  </a:lnTo>
                  <a:lnTo>
                    <a:pt x="182" y="142"/>
                  </a:lnTo>
                  <a:lnTo>
                    <a:pt x="183" y="138"/>
                  </a:lnTo>
                  <a:lnTo>
                    <a:pt x="183" y="130"/>
                  </a:lnTo>
                  <a:lnTo>
                    <a:pt x="183" y="126"/>
                  </a:lnTo>
                  <a:lnTo>
                    <a:pt x="183" y="118"/>
                  </a:lnTo>
                  <a:lnTo>
                    <a:pt x="182" y="112"/>
                  </a:lnTo>
                  <a:lnTo>
                    <a:pt x="180" y="105"/>
                  </a:lnTo>
                  <a:lnTo>
                    <a:pt x="179" y="100"/>
                  </a:lnTo>
                  <a:lnTo>
                    <a:pt x="176" y="93"/>
                  </a:lnTo>
                  <a:lnTo>
                    <a:pt x="174" y="87"/>
                  </a:lnTo>
                  <a:lnTo>
                    <a:pt x="170" y="79"/>
                  </a:lnTo>
                  <a:lnTo>
                    <a:pt x="167" y="73"/>
                  </a:lnTo>
                  <a:lnTo>
                    <a:pt x="162" y="67"/>
                  </a:lnTo>
                  <a:lnTo>
                    <a:pt x="157" y="61"/>
                  </a:lnTo>
                  <a:lnTo>
                    <a:pt x="153" y="56"/>
                  </a:lnTo>
                  <a:lnTo>
                    <a:pt x="148" y="50"/>
                  </a:lnTo>
                  <a:lnTo>
                    <a:pt x="141" y="43"/>
                  </a:lnTo>
                  <a:lnTo>
                    <a:pt x="133" y="37"/>
                  </a:lnTo>
                  <a:lnTo>
                    <a:pt x="124" y="31"/>
                  </a:lnTo>
                  <a:lnTo>
                    <a:pt x="117" y="25"/>
                  </a:lnTo>
                  <a:lnTo>
                    <a:pt x="108" y="20"/>
                  </a:lnTo>
                  <a:lnTo>
                    <a:pt x="97" y="17"/>
                  </a:lnTo>
                  <a:lnTo>
                    <a:pt x="88" y="13"/>
                  </a:lnTo>
                  <a:lnTo>
                    <a:pt x="79" y="13"/>
                  </a:lnTo>
                  <a:lnTo>
                    <a:pt x="68" y="9"/>
                  </a:lnTo>
                  <a:lnTo>
                    <a:pt x="59" y="9"/>
                  </a:lnTo>
                  <a:lnTo>
                    <a:pt x="49" y="9"/>
                  </a:lnTo>
                  <a:lnTo>
                    <a:pt x="40" y="13"/>
                  </a:lnTo>
                  <a:lnTo>
                    <a:pt x="31" y="16"/>
                  </a:lnTo>
                  <a:lnTo>
                    <a:pt x="20" y="20"/>
                  </a:lnTo>
                  <a:lnTo>
                    <a:pt x="12" y="26"/>
                  </a:lnTo>
                  <a:lnTo>
                    <a:pt x="3" y="35"/>
                  </a:lnTo>
                  <a:lnTo>
                    <a:pt x="0" y="28"/>
                  </a:lnTo>
                  <a:lnTo>
                    <a:pt x="0" y="2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4" name="Freeform 31"/>
            <p:cNvSpPr>
              <a:spLocks/>
            </p:cNvSpPr>
            <p:nvPr/>
          </p:nvSpPr>
          <p:spPr bwMode="auto">
            <a:xfrm>
              <a:off x="2691" y="1095"/>
              <a:ext cx="315" cy="403"/>
            </a:xfrm>
            <a:custGeom>
              <a:avLst/>
              <a:gdLst/>
              <a:ahLst/>
              <a:cxnLst>
                <a:cxn ang="0">
                  <a:pos x="0" y="248"/>
                </a:cxn>
                <a:cxn ang="0">
                  <a:pos x="127" y="403"/>
                </a:cxn>
                <a:cxn ang="0">
                  <a:pos x="315" y="246"/>
                </a:cxn>
                <a:cxn ang="0">
                  <a:pos x="173" y="0"/>
                </a:cxn>
                <a:cxn ang="0">
                  <a:pos x="0" y="248"/>
                </a:cxn>
                <a:cxn ang="0">
                  <a:pos x="0" y="248"/>
                </a:cxn>
              </a:cxnLst>
              <a:rect l="0" t="0" r="r" b="b"/>
              <a:pathLst>
                <a:path w="315" h="403">
                  <a:moveTo>
                    <a:pt x="0" y="248"/>
                  </a:moveTo>
                  <a:lnTo>
                    <a:pt x="127" y="403"/>
                  </a:lnTo>
                  <a:lnTo>
                    <a:pt x="315" y="246"/>
                  </a:lnTo>
                  <a:lnTo>
                    <a:pt x="173" y="0"/>
                  </a:lnTo>
                  <a:lnTo>
                    <a:pt x="0" y="248"/>
                  </a:lnTo>
                  <a:lnTo>
                    <a:pt x="0" y="2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5" name="Freeform 32"/>
            <p:cNvSpPr>
              <a:spLocks/>
            </p:cNvSpPr>
            <p:nvPr/>
          </p:nvSpPr>
          <p:spPr bwMode="auto">
            <a:xfrm>
              <a:off x="2871" y="1095"/>
              <a:ext cx="124" cy="381"/>
            </a:xfrm>
            <a:custGeom>
              <a:avLst/>
              <a:gdLst/>
              <a:ahLst/>
              <a:cxnLst>
                <a:cxn ang="0">
                  <a:pos x="124" y="0"/>
                </a:cxn>
                <a:cxn ang="0">
                  <a:pos x="0" y="195"/>
                </a:cxn>
                <a:cxn ang="0">
                  <a:pos x="103" y="381"/>
                </a:cxn>
                <a:cxn ang="0">
                  <a:pos x="100" y="343"/>
                </a:cxn>
                <a:cxn ang="0">
                  <a:pos x="17" y="193"/>
                </a:cxn>
                <a:cxn ang="0">
                  <a:pos x="121" y="20"/>
                </a:cxn>
                <a:cxn ang="0">
                  <a:pos x="124" y="0"/>
                </a:cxn>
                <a:cxn ang="0">
                  <a:pos x="124" y="0"/>
                </a:cxn>
              </a:cxnLst>
              <a:rect l="0" t="0" r="r" b="b"/>
              <a:pathLst>
                <a:path w="124" h="381">
                  <a:moveTo>
                    <a:pt x="124" y="0"/>
                  </a:moveTo>
                  <a:lnTo>
                    <a:pt x="0" y="195"/>
                  </a:lnTo>
                  <a:lnTo>
                    <a:pt x="103" y="381"/>
                  </a:lnTo>
                  <a:lnTo>
                    <a:pt x="100" y="343"/>
                  </a:lnTo>
                  <a:lnTo>
                    <a:pt x="17" y="193"/>
                  </a:lnTo>
                  <a:lnTo>
                    <a:pt x="121" y="20"/>
                  </a:lnTo>
                  <a:lnTo>
                    <a:pt x="124" y="0"/>
                  </a:lnTo>
                  <a:lnTo>
                    <a:pt x="124" y="0"/>
                  </a:lnTo>
                  <a:close/>
                </a:path>
              </a:pathLst>
            </a:custGeom>
            <a:solidFill>
              <a:srgbClr val="B8FAF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6" name="Freeform 33"/>
            <p:cNvSpPr>
              <a:spLocks/>
            </p:cNvSpPr>
            <p:nvPr/>
          </p:nvSpPr>
          <p:spPr bwMode="auto">
            <a:xfrm>
              <a:off x="2997" y="583"/>
              <a:ext cx="1235" cy="871"/>
            </a:xfrm>
            <a:custGeom>
              <a:avLst/>
              <a:gdLst/>
              <a:ahLst/>
              <a:cxnLst>
                <a:cxn ang="0">
                  <a:pos x="22" y="500"/>
                </a:cxn>
                <a:cxn ang="0">
                  <a:pos x="0" y="871"/>
                </a:cxn>
                <a:cxn ang="0">
                  <a:pos x="1235" y="426"/>
                </a:cxn>
                <a:cxn ang="0">
                  <a:pos x="1001" y="0"/>
                </a:cxn>
                <a:cxn ang="0">
                  <a:pos x="22" y="500"/>
                </a:cxn>
                <a:cxn ang="0">
                  <a:pos x="22" y="500"/>
                </a:cxn>
              </a:cxnLst>
              <a:rect l="0" t="0" r="r" b="b"/>
              <a:pathLst>
                <a:path w="1235" h="871">
                  <a:moveTo>
                    <a:pt x="22" y="500"/>
                  </a:moveTo>
                  <a:lnTo>
                    <a:pt x="0" y="871"/>
                  </a:lnTo>
                  <a:lnTo>
                    <a:pt x="1235" y="426"/>
                  </a:lnTo>
                  <a:lnTo>
                    <a:pt x="1001" y="0"/>
                  </a:lnTo>
                  <a:lnTo>
                    <a:pt x="22" y="500"/>
                  </a:lnTo>
                  <a:lnTo>
                    <a:pt x="22" y="500"/>
                  </a:lnTo>
                  <a:close/>
                </a:path>
              </a:pathLst>
            </a:custGeom>
            <a:solidFill>
              <a:srgbClr val="7087DB"/>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7" name="Freeform 34"/>
            <p:cNvSpPr>
              <a:spLocks/>
            </p:cNvSpPr>
            <p:nvPr/>
          </p:nvSpPr>
          <p:spPr bwMode="auto">
            <a:xfrm>
              <a:off x="2569" y="1325"/>
              <a:ext cx="201" cy="196"/>
            </a:xfrm>
            <a:custGeom>
              <a:avLst/>
              <a:gdLst/>
              <a:ahLst/>
              <a:cxnLst>
                <a:cxn ang="0">
                  <a:pos x="70" y="185"/>
                </a:cxn>
                <a:cxn ang="0">
                  <a:pos x="89" y="191"/>
                </a:cxn>
                <a:cxn ang="0">
                  <a:pos x="109" y="194"/>
                </a:cxn>
                <a:cxn ang="0">
                  <a:pos x="127" y="194"/>
                </a:cxn>
                <a:cxn ang="0">
                  <a:pos x="145" y="190"/>
                </a:cxn>
                <a:cxn ang="0">
                  <a:pos x="162" y="182"/>
                </a:cxn>
                <a:cxn ang="0">
                  <a:pos x="177" y="172"/>
                </a:cxn>
                <a:cxn ang="0">
                  <a:pos x="189" y="158"/>
                </a:cxn>
                <a:cxn ang="0">
                  <a:pos x="196" y="142"/>
                </a:cxn>
                <a:cxn ang="0">
                  <a:pos x="201" y="123"/>
                </a:cxn>
                <a:cxn ang="0">
                  <a:pos x="201" y="104"/>
                </a:cxn>
                <a:cxn ang="0">
                  <a:pos x="196" y="86"/>
                </a:cxn>
                <a:cxn ang="0">
                  <a:pos x="190" y="68"/>
                </a:cxn>
                <a:cxn ang="0">
                  <a:pos x="180" y="49"/>
                </a:cxn>
                <a:cxn ang="0">
                  <a:pos x="166" y="34"/>
                </a:cxn>
                <a:cxn ang="0">
                  <a:pos x="150" y="21"/>
                </a:cxn>
                <a:cxn ang="0">
                  <a:pos x="136" y="13"/>
                </a:cxn>
                <a:cxn ang="0">
                  <a:pos x="126" y="7"/>
                </a:cxn>
                <a:cxn ang="0">
                  <a:pos x="110" y="3"/>
                </a:cxn>
                <a:cxn ang="0">
                  <a:pos x="91" y="0"/>
                </a:cxn>
                <a:cxn ang="0">
                  <a:pos x="73" y="0"/>
                </a:cxn>
                <a:cxn ang="0">
                  <a:pos x="55" y="4"/>
                </a:cxn>
                <a:cxn ang="0">
                  <a:pos x="38" y="12"/>
                </a:cxn>
                <a:cxn ang="0">
                  <a:pos x="23" y="22"/>
                </a:cxn>
                <a:cxn ang="0">
                  <a:pos x="12" y="37"/>
                </a:cxn>
                <a:cxn ang="0">
                  <a:pos x="5" y="54"/>
                </a:cxn>
                <a:cxn ang="0">
                  <a:pos x="0" y="72"/>
                </a:cxn>
                <a:cxn ang="0">
                  <a:pos x="0" y="90"/>
                </a:cxn>
                <a:cxn ang="0">
                  <a:pos x="2" y="108"/>
                </a:cxn>
                <a:cxn ang="0">
                  <a:pos x="9" y="126"/>
                </a:cxn>
                <a:cxn ang="0">
                  <a:pos x="20" y="145"/>
                </a:cxn>
                <a:cxn ang="0">
                  <a:pos x="33" y="160"/>
                </a:cxn>
                <a:cxn ang="0">
                  <a:pos x="52" y="175"/>
                </a:cxn>
                <a:cxn ang="0">
                  <a:pos x="61" y="181"/>
                </a:cxn>
              </a:cxnLst>
              <a:rect l="0" t="0" r="r" b="b"/>
              <a:pathLst>
                <a:path w="201" h="196">
                  <a:moveTo>
                    <a:pt x="61" y="181"/>
                  </a:moveTo>
                  <a:lnTo>
                    <a:pt x="70" y="185"/>
                  </a:lnTo>
                  <a:lnTo>
                    <a:pt x="79" y="188"/>
                  </a:lnTo>
                  <a:lnTo>
                    <a:pt x="89" y="191"/>
                  </a:lnTo>
                  <a:lnTo>
                    <a:pt x="100" y="194"/>
                  </a:lnTo>
                  <a:lnTo>
                    <a:pt x="109" y="194"/>
                  </a:lnTo>
                  <a:lnTo>
                    <a:pt x="118" y="196"/>
                  </a:lnTo>
                  <a:lnTo>
                    <a:pt x="127" y="194"/>
                  </a:lnTo>
                  <a:lnTo>
                    <a:pt x="138" y="193"/>
                  </a:lnTo>
                  <a:lnTo>
                    <a:pt x="145" y="190"/>
                  </a:lnTo>
                  <a:lnTo>
                    <a:pt x="154" y="187"/>
                  </a:lnTo>
                  <a:lnTo>
                    <a:pt x="162" y="182"/>
                  </a:lnTo>
                  <a:lnTo>
                    <a:pt x="171" y="178"/>
                  </a:lnTo>
                  <a:lnTo>
                    <a:pt x="177" y="172"/>
                  </a:lnTo>
                  <a:lnTo>
                    <a:pt x="183" y="166"/>
                  </a:lnTo>
                  <a:lnTo>
                    <a:pt x="189" y="158"/>
                  </a:lnTo>
                  <a:lnTo>
                    <a:pt x="193" y="151"/>
                  </a:lnTo>
                  <a:lnTo>
                    <a:pt x="196" y="142"/>
                  </a:lnTo>
                  <a:lnTo>
                    <a:pt x="200" y="132"/>
                  </a:lnTo>
                  <a:lnTo>
                    <a:pt x="201" y="123"/>
                  </a:lnTo>
                  <a:lnTo>
                    <a:pt x="201" y="113"/>
                  </a:lnTo>
                  <a:lnTo>
                    <a:pt x="201" y="104"/>
                  </a:lnTo>
                  <a:lnTo>
                    <a:pt x="200" y="95"/>
                  </a:lnTo>
                  <a:lnTo>
                    <a:pt x="196" y="86"/>
                  </a:lnTo>
                  <a:lnTo>
                    <a:pt x="195" y="77"/>
                  </a:lnTo>
                  <a:lnTo>
                    <a:pt x="190" y="68"/>
                  </a:lnTo>
                  <a:lnTo>
                    <a:pt x="186" y="57"/>
                  </a:lnTo>
                  <a:lnTo>
                    <a:pt x="180" y="49"/>
                  </a:lnTo>
                  <a:lnTo>
                    <a:pt x="174" y="42"/>
                  </a:lnTo>
                  <a:lnTo>
                    <a:pt x="166" y="34"/>
                  </a:lnTo>
                  <a:lnTo>
                    <a:pt x="159" y="27"/>
                  </a:lnTo>
                  <a:lnTo>
                    <a:pt x="150" y="21"/>
                  </a:lnTo>
                  <a:lnTo>
                    <a:pt x="142" y="16"/>
                  </a:lnTo>
                  <a:lnTo>
                    <a:pt x="136" y="13"/>
                  </a:lnTo>
                  <a:lnTo>
                    <a:pt x="132" y="10"/>
                  </a:lnTo>
                  <a:lnTo>
                    <a:pt x="126" y="7"/>
                  </a:lnTo>
                  <a:lnTo>
                    <a:pt x="121" y="6"/>
                  </a:lnTo>
                  <a:lnTo>
                    <a:pt x="110" y="3"/>
                  </a:lnTo>
                  <a:lnTo>
                    <a:pt x="101" y="1"/>
                  </a:lnTo>
                  <a:lnTo>
                    <a:pt x="91" y="0"/>
                  </a:lnTo>
                  <a:lnTo>
                    <a:pt x="82" y="0"/>
                  </a:lnTo>
                  <a:lnTo>
                    <a:pt x="73" y="0"/>
                  </a:lnTo>
                  <a:lnTo>
                    <a:pt x="64" y="3"/>
                  </a:lnTo>
                  <a:lnTo>
                    <a:pt x="55" y="4"/>
                  </a:lnTo>
                  <a:lnTo>
                    <a:pt x="45" y="9"/>
                  </a:lnTo>
                  <a:lnTo>
                    <a:pt x="38" y="12"/>
                  </a:lnTo>
                  <a:lnTo>
                    <a:pt x="30" y="16"/>
                  </a:lnTo>
                  <a:lnTo>
                    <a:pt x="23" y="22"/>
                  </a:lnTo>
                  <a:lnTo>
                    <a:pt x="18" y="28"/>
                  </a:lnTo>
                  <a:lnTo>
                    <a:pt x="12" y="37"/>
                  </a:lnTo>
                  <a:lnTo>
                    <a:pt x="9" y="46"/>
                  </a:lnTo>
                  <a:lnTo>
                    <a:pt x="5" y="54"/>
                  </a:lnTo>
                  <a:lnTo>
                    <a:pt x="2" y="63"/>
                  </a:lnTo>
                  <a:lnTo>
                    <a:pt x="0" y="72"/>
                  </a:lnTo>
                  <a:lnTo>
                    <a:pt x="0" y="81"/>
                  </a:lnTo>
                  <a:lnTo>
                    <a:pt x="0" y="90"/>
                  </a:lnTo>
                  <a:lnTo>
                    <a:pt x="0" y="101"/>
                  </a:lnTo>
                  <a:lnTo>
                    <a:pt x="2" y="108"/>
                  </a:lnTo>
                  <a:lnTo>
                    <a:pt x="6" y="119"/>
                  </a:lnTo>
                  <a:lnTo>
                    <a:pt x="9" y="126"/>
                  </a:lnTo>
                  <a:lnTo>
                    <a:pt x="15" y="135"/>
                  </a:lnTo>
                  <a:lnTo>
                    <a:pt x="20" y="145"/>
                  </a:lnTo>
                  <a:lnTo>
                    <a:pt x="27" y="152"/>
                  </a:lnTo>
                  <a:lnTo>
                    <a:pt x="33" y="160"/>
                  </a:lnTo>
                  <a:lnTo>
                    <a:pt x="42" y="167"/>
                  </a:lnTo>
                  <a:lnTo>
                    <a:pt x="52" y="175"/>
                  </a:lnTo>
                  <a:lnTo>
                    <a:pt x="61" y="181"/>
                  </a:lnTo>
                  <a:lnTo>
                    <a:pt x="61" y="181"/>
                  </a:lnTo>
                  <a:close/>
                </a:path>
              </a:pathLst>
            </a:custGeom>
            <a:solidFill>
              <a:srgbClr val="FFFFC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8" name="Freeform 35"/>
            <p:cNvSpPr>
              <a:spLocks/>
            </p:cNvSpPr>
            <p:nvPr/>
          </p:nvSpPr>
          <p:spPr bwMode="auto">
            <a:xfrm>
              <a:off x="2761" y="1411"/>
              <a:ext cx="231" cy="336"/>
            </a:xfrm>
            <a:custGeom>
              <a:avLst/>
              <a:gdLst/>
              <a:ahLst/>
              <a:cxnLst>
                <a:cxn ang="0">
                  <a:pos x="151" y="3"/>
                </a:cxn>
                <a:cxn ang="0">
                  <a:pos x="168" y="12"/>
                </a:cxn>
                <a:cxn ang="0">
                  <a:pos x="184" y="25"/>
                </a:cxn>
                <a:cxn ang="0">
                  <a:pos x="196" y="40"/>
                </a:cxn>
                <a:cxn ang="0">
                  <a:pos x="208" y="57"/>
                </a:cxn>
                <a:cxn ang="0">
                  <a:pos x="216" y="75"/>
                </a:cxn>
                <a:cxn ang="0">
                  <a:pos x="223" y="93"/>
                </a:cxn>
                <a:cxn ang="0">
                  <a:pos x="226" y="114"/>
                </a:cxn>
                <a:cxn ang="0">
                  <a:pos x="229" y="136"/>
                </a:cxn>
                <a:cxn ang="0">
                  <a:pos x="229" y="155"/>
                </a:cxn>
                <a:cxn ang="0">
                  <a:pos x="229" y="178"/>
                </a:cxn>
                <a:cxn ang="0">
                  <a:pos x="226" y="194"/>
                </a:cxn>
                <a:cxn ang="0">
                  <a:pos x="223" y="211"/>
                </a:cxn>
                <a:cxn ang="0">
                  <a:pos x="217" y="228"/>
                </a:cxn>
                <a:cxn ang="0">
                  <a:pos x="211" y="246"/>
                </a:cxn>
                <a:cxn ang="0">
                  <a:pos x="204" y="262"/>
                </a:cxn>
                <a:cxn ang="0">
                  <a:pos x="187" y="288"/>
                </a:cxn>
                <a:cxn ang="0">
                  <a:pos x="162" y="314"/>
                </a:cxn>
                <a:cxn ang="0">
                  <a:pos x="133" y="336"/>
                </a:cxn>
                <a:cxn ang="0">
                  <a:pos x="75" y="324"/>
                </a:cxn>
                <a:cxn ang="0">
                  <a:pos x="48" y="303"/>
                </a:cxn>
                <a:cxn ang="0">
                  <a:pos x="26" y="279"/>
                </a:cxn>
                <a:cxn ang="0">
                  <a:pos x="8" y="249"/>
                </a:cxn>
                <a:cxn ang="0">
                  <a:pos x="1" y="228"/>
                </a:cxn>
                <a:cxn ang="0">
                  <a:pos x="0" y="208"/>
                </a:cxn>
                <a:cxn ang="0">
                  <a:pos x="8" y="196"/>
                </a:cxn>
                <a:cxn ang="0">
                  <a:pos x="11" y="225"/>
                </a:cxn>
                <a:cxn ang="0">
                  <a:pos x="23" y="253"/>
                </a:cxn>
                <a:cxn ang="0">
                  <a:pos x="39" y="281"/>
                </a:cxn>
                <a:cxn ang="0">
                  <a:pos x="62" y="303"/>
                </a:cxn>
                <a:cxn ang="0">
                  <a:pos x="88" y="317"/>
                </a:cxn>
                <a:cxn ang="0">
                  <a:pos x="142" y="320"/>
                </a:cxn>
                <a:cxn ang="0">
                  <a:pos x="163" y="299"/>
                </a:cxn>
                <a:cxn ang="0">
                  <a:pos x="181" y="276"/>
                </a:cxn>
                <a:cxn ang="0">
                  <a:pos x="195" y="255"/>
                </a:cxn>
                <a:cxn ang="0">
                  <a:pos x="205" y="231"/>
                </a:cxn>
                <a:cxn ang="0">
                  <a:pos x="213" y="210"/>
                </a:cxn>
                <a:cxn ang="0">
                  <a:pos x="216" y="184"/>
                </a:cxn>
                <a:cxn ang="0">
                  <a:pos x="217" y="161"/>
                </a:cxn>
                <a:cxn ang="0">
                  <a:pos x="217" y="137"/>
                </a:cxn>
                <a:cxn ang="0">
                  <a:pos x="216" y="114"/>
                </a:cxn>
                <a:cxn ang="0">
                  <a:pos x="211" y="92"/>
                </a:cxn>
                <a:cxn ang="0">
                  <a:pos x="204" y="72"/>
                </a:cxn>
                <a:cxn ang="0">
                  <a:pos x="192" y="54"/>
                </a:cxn>
                <a:cxn ang="0">
                  <a:pos x="180" y="37"/>
                </a:cxn>
                <a:cxn ang="0">
                  <a:pos x="163" y="22"/>
                </a:cxn>
                <a:cxn ang="0">
                  <a:pos x="145" y="10"/>
                </a:cxn>
                <a:cxn ang="0">
                  <a:pos x="136" y="3"/>
                </a:cxn>
              </a:cxnLst>
              <a:rect l="0" t="0" r="r" b="b"/>
              <a:pathLst>
                <a:path w="231" h="336">
                  <a:moveTo>
                    <a:pt x="139" y="0"/>
                  </a:moveTo>
                  <a:lnTo>
                    <a:pt x="145" y="0"/>
                  </a:lnTo>
                  <a:lnTo>
                    <a:pt x="151" y="3"/>
                  </a:lnTo>
                  <a:lnTo>
                    <a:pt x="157" y="6"/>
                  </a:lnTo>
                  <a:lnTo>
                    <a:pt x="163" y="10"/>
                  </a:lnTo>
                  <a:lnTo>
                    <a:pt x="168" y="12"/>
                  </a:lnTo>
                  <a:lnTo>
                    <a:pt x="174" y="16"/>
                  </a:lnTo>
                  <a:lnTo>
                    <a:pt x="178" y="19"/>
                  </a:lnTo>
                  <a:lnTo>
                    <a:pt x="184" y="25"/>
                  </a:lnTo>
                  <a:lnTo>
                    <a:pt x="187" y="30"/>
                  </a:lnTo>
                  <a:lnTo>
                    <a:pt x="193" y="34"/>
                  </a:lnTo>
                  <a:lnTo>
                    <a:pt x="196" y="40"/>
                  </a:lnTo>
                  <a:lnTo>
                    <a:pt x="201" y="45"/>
                  </a:lnTo>
                  <a:lnTo>
                    <a:pt x="204" y="51"/>
                  </a:lnTo>
                  <a:lnTo>
                    <a:pt x="208" y="57"/>
                  </a:lnTo>
                  <a:lnTo>
                    <a:pt x="211" y="63"/>
                  </a:lnTo>
                  <a:lnTo>
                    <a:pt x="214" y="69"/>
                  </a:lnTo>
                  <a:lnTo>
                    <a:pt x="216" y="75"/>
                  </a:lnTo>
                  <a:lnTo>
                    <a:pt x="219" y="81"/>
                  </a:lnTo>
                  <a:lnTo>
                    <a:pt x="220" y="87"/>
                  </a:lnTo>
                  <a:lnTo>
                    <a:pt x="223" y="93"/>
                  </a:lnTo>
                  <a:lnTo>
                    <a:pt x="223" y="101"/>
                  </a:lnTo>
                  <a:lnTo>
                    <a:pt x="226" y="108"/>
                  </a:lnTo>
                  <a:lnTo>
                    <a:pt x="226" y="114"/>
                  </a:lnTo>
                  <a:lnTo>
                    <a:pt x="229" y="122"/>
                  </a:lnTo>
                  <a:lnTo>
                    <a:pt x="229" y="128"/>
                  </a:lnTo>
                  <a:lnTo>
                    <a:pt x="229" y="136"/>
                  </a:lnTo>
                  <a:lnTo>
                    <a:pt x="229" y="143"/>
                  </a:lnTo>
                  <a:lnTo>
                    <a:pt x="231" y="151"/>
                  </a:lnTo>
                  <a:lnTo>
                    <a:pt x="229" y="155"/>
                  </a:lnTo>
                  <a:lnTo>
                    <a:pt x="229" y="163"/>
                  </a:lnTo>
                  <a:lnTo>
                    <a:pt x="229" y="170"/>
                  </a:lnTo>
                  <a:lnTo>
                    <a:pt x="229" y="178"/>
                  </a:lnTo>
                  <a:lnTo>
                    <a:pt x="228" y="184"/>
                  </a:lnTo>
                  <a:lnTo>
                    <a:pt x="228" y="188"/>
                  </a:lnTo>
                  <a:lnTo>
                    <a:pt x="226" y="194"/>
                  </a:lnTo>
                  <a:lnTo>
                    <a:pt x="226" y="201"/>
                  </a:lnTo>
                  <a:lnTo>
                    <a:pt x="223" y="207"/>
                  </a:lnTo>
                  <a:lnTo>
                    <a:pt x="223" y="211"/>
                  </a:lnTo>
                  <a:lnTo>
                    <a:pt x="220" y="217"/>
                  </a:lnTo>
                  <a:lnTo>
                    <a:pt x="220" y="223"/>
                  </a:lnTo>
                  <a:lnTo>
                    <a:pt x="217" y="228"/>
                  </a:lnTo>
                  <a:lnTo>
                    <a:pt x="216" y="234"/>
                  </a:lnTo>
                  <a:lnTo>
                    <a:pt x="213" y="240"/>
                  </a:lnTo>
                  <a:lnTo>
                    <a:pt x="211" y="246"/>
                  </a:lnTo>
                  <a:lnTo>
                    <a:pt x="208" y="250"/>
                  </a:lnTo>
                  <a:lnTo>
                    <a:pt x="205" y="256"/>
                  </a:lnTo>
                  <a:lnTo>
                    <a:pt x="204" y="262"/>
                  </a:lnTo>
                  <a:lnTo>
                    <a:pt x="201" y="269"/>
                  </a:lnTo>
                  <a:lnTo>
                    <a:pt x="193" y="278"/>
                  </a:lnTo>
                  <a:lnTo>
                    <a:pt x="187" y="288"/>
                  </a:lnTo>
                  <a:lnTo>
                    <a:pt x="178" y="297"/>
                  </a:lnTo>
                  <a:lnTo>
                    <a:pt x="171" y="306"/>
                  </a:lnTo>
                  <a:lnTo>
                    <a:pt x="162" y="314"/>
                  </a:lnTo>
                  <a:lnTo>
                    <a:pt x="152" y="323"/>
                  </a:lnTo>
                  <a:lnTo>
                    <a:pt x="142" y="329"/>
                  </a:lnTo>
                  <a:lnTo>
                    <a:pt x="133" y="336"/>
                  </a:lnTo>
                  <a:lnTo>
                    <a:pt x="95" y="333"/>
                  </a:lnTo>
                  <a:lnTo>
                    <a:pt x="85" y="329"/>
                  </a:lnTo>
                  <a:lnTo>
                    <a:pt x="75" y="324"/>
                  </a:lnTo>
                  <a:lnTo>
                    <a:pt x="65" y="317"/>
                  </a:lnTo>
                  <a:lnTo>
                    <a:pt x="57" y="311"/>
                  </a:lnTo>
                  <a:lnTo>
                    <a:pt x="48" y="303"/>
                  </a:lnTo>
                  <a:lnTo>
                    <a:pt x="39" y="296"/>
                  </a:lnTo>
                  <a:lnTo>
                    <a:pt x="32" y="288"/>
                  </a:lnTo>
                  <a:lnTo>
                    <a:pt x="26" y="279"/>
                  </a:lnTo>
                  <a:lnTo>
                    <a:pt x="20" y="269"/>
                  </a:lnTo>
                  <a:lnTo>
                    <a:pt x="14" y="259"/>
                  </a:lnTo>
                  <a:lnTo>
                    <a:pt x="8" y="249"/>
                  </a:lnTo>
                  <a:lnTo>
                    <a:pt x="4" y="240"/>
                  </a:lnTo>
                  <a:lnTo>
                    <a:pt x="1" y="234"/>
                  </a:lnTo>
                  <a:lnTo>
                    <a:pt x="1" y="228"/>
                  </a:lnTo>
                  <a:lnTo>
                    <a:pt x="0" y="223"/>
                  </a:lnTo>
                  <a:lnTo>
                    <a:pt x="0" y="219"/>
                  </a:lnTo>
                  <a:lnTo>
                    <a:pt x="0" y="208"/>
                  </a:lnTo>
                  <a:lnTo>
                    <a:pt x="0" y="199"/>
                  </a:lnTo>
                  <a:lnTo>
                    <a:pt x="4" y="198"/>
                  </a:lnTo>
                  <a:lnTo>
                    <a:pt x="8" y="196"/>
                  </a:lnTo>
                  <a:lnTo>
                    <a:pt x="8" y="205"/>
                  </a:lnTo>
                  <a:lnTo>
                    <a:pt x="9" y="214"/>
                  </a:lnTo>
                  <a:lnTo>
                    <a:pt x="11" y="225"/>
                  </a:lnTo>
                  <a:lnTo>
                    <a:pt x="15" y="235"/>
                  </a:lnTo>
                  <a:lnTo>
                    <a:pt x="17" y="243"/>
                  </a:lnTo>
                  <a:lnTo>
                    <a:pt x="23" y="253"/>
                  </a:lnTo>
                  <a:lnTo>
                    <a:pt x="27" y="262"/>
                  </a:lnTo>
                  <a:lnTo>
                    <a:pt x="33" y="273"/>
                  </a:lnTo>
                  <a:lnTo>
                    <a:pt x="39" y="281"/>
                  </a:lnTo>
                  <a:lnTo>
                    <a:pt x="47" y="288"/>
                  </a:lnTo>
                  <a:lnTo>
                    <a:pt x="53" y="296"/>
                  </a:lnTo>
                  <a:lnTo>
                    <a:pt x="62" y="303"/>
                  </a:lnTo>
                  <a:lnTo>
                    <a:pt x="69" y="308"/>
                  </a:lnTo>
                  <a:lnTo>
                    <a:pt x="78" y="314"/>
                  </a:lnTo>
                  <a:lnTo>
                    <a:pt x="88" y="317"/>
                  </a:lnTo>
                  <a:lnTo>
                    <a:pt x="97" y="321"/>
                  </a:lnTo>
                  <a:lnTo>
                    <a:pt x="134" y="327"/>
                  </a:lnTo>
                  <a:lnTo>
                    <a:pt x="142" y="320"/>
                  </a:lnTo>
                  <a:lnTo>
                    <a:pt x="149" y="312"/>
                  </a:lnTo>
                  <a:lnTo>
                    <a:pt x="155" y="305"/>
                  </a:lnTo>
                  <a:lnTo>
                    <a:pt x="163" y="299"/>
                  </a:lnTo>
                  <a:lnTo>
                    <a:pt x="169" y="291"/>
                  </a:lnTo>
                  <a:lnTo>
                    <a:pt x="175" y="284"/>
                  </a:lnTo>
                  <a:lnTo>
                    <a:pt x="181" y="276"/>
                  </a:lnTo>
                  <a:lnTo>
                    <a:pt x="187" y="270"/>
                  </a:lnTo>
                  <a:lnTo>
                    <a:pt x="190" y="261"/>
                  </a:lnTo>
                  <a:lnTo>
                    <a:pt x="195" y="255"/>
                  </a:lnTo>
                  <a:lnTo>
                    <a:pt x="198" y="246"/>
                  </a:lnTo>
                  <a:lnTo>
                    <a:pt x="202" y="240"/>
                  </a:lnTo>
                  <a:lnTo>
                    <a:pt x="205" y="231"/>
                  </a:lnTo>
                  <a:lnTo>
                    <a:pt x="208" y="225"/>
                  </a:lnTo>
                  <a:lnTo>
                    <a:pt x="211" y="216"/>
                  </a:lnTo>
                  <a:lnTo>
                    <a:pt x="213" y="210"/>
                  </a:lnTo>
                  <a:lnTo>
                    <a:pt x="214" y="201"/>
                  </a:lnTo>
                  <a:lnTo>
                    <a:pt x="216" y="193"/>
                  </a:lnTo>
                  <a:lnTo>
                    <a:pt x="216" y="184"/>
                  </a:lnTo>
                  <a:lnTo>
                    <a:pt x="217" y="176"/>
                  </a:lnTo>
                  <a:lnTo>
                    <a:pt x="217" y="169"/>
                  </a:lnTo>
                  <a:lnTo>
                    <a:pt x="217" y="161"/>
                  </a:lnTo>
                  <a:lnTo>
                    <a:pt x="217" y="152"/>
                  </a:lnTo>
                  <a:lnTo>
                    <a:pt x="219" y="145"/>
                  </a:lnTo>
                  <a:lnTo>
                    <a:pt x="217" y="137"/>
                  </a:lnTo>
                  <a:lnTo>
                    <a:pt x="216" y="130"/>
                  </a:lnTo>
                  <a:lnTo>
                    <a:pt x="216" y="122"/>
                  </a:lnTo>
                  <a:lnTo>
                    <a:pt x="216" y="114"/>
                  </a:lnTo>
                  <a:lnTo>
                    <a:pt x="213" y="107"/>
                  </a:lnTo>
                  <a:lnTo>
                    <a:pt x="213" y="99"/>
                  </a:lnTo>
                  <a:lnTo>
                    <a:pt x="211" y="92"/>
                  </a:lnTo>
                  <a:lnTo>
                    <a:pt x="210" y="86"/>
                  </a:lnTo>
                  <a:lnTo>
                    <a:pt x="205" y="78"/>
                  </a:lnTo>
                  <a:lnTo>
                    <a:pt x="204" y="72"/>
                  </a:lnTo>
                  <a:lnTo>
                    <a:pt x="199" y="66"/>
                  </a:lnTo>
                  <a:lnTo>
                    <a:pt x="196" y="60"/>
                  </a:lnTo>
                  <a:lnTo>
                    <a:pt x="192" y="54"/>
                  </a:lnTo>
                  <a:lnTo>
                    <a:pt x="187" y="48"/>
                  </a:lnTo>
                  <a:lnTo>
                    <a:pt x="183" y="43"/>
                  </a:lnTo>
                  <a:lnTo>
                    <a:pt x="180" y="37"/>
                  </a:lnTo>
                  <a:lnTo>
                    <a:pt x="174" y="33"/>
                  </a:lnTo>
                  <a:lnTo>
                    <a:pt x="169" y="27"/>
                  </a:lnTo>
                  <a:lnTo>
                    <a:pt x="163" y="22"/>
                  </a:lnTo>
                  <a:lnTo>
                    <a:pt x="157" y="18"/>
                  </a:lnTo>
                  <a:lnTo>
                    <a:pt x="151" y="15"/>
                  </a:lnTo>
                  <a:lnTo>
                    <a:pt x="145" y="10"/>
                  </a:lnTo>
                  <a:lnTo>
                    <a:pt x="139" y="7"/>
                  </a:lnTo>
                  <a:lnTo>
                    <a:pt x="133" y="4"/>
                  </a:lnTo>
                  <a:lnTo>
                    <a:pt x="136" y="3"/>
                  </a:lnTo>
                  <a:lnTo>
                    <a:pt x="139" y="0"/>
                  </a:lnTo>
                  <a:lnTo>
                    <a:pt x="13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9" name="Freeform 36"/>
            <p:cNvSpPr>
              <a:spLocks/>
            </p:cNvSpPr>
            <p:nvPr/>
          </p:nvSpPr>
          <p:spPr bwMode="auto">
            <a:xfrm>
              <a:off x="2640" y="1510"/>
              <a:ext cx="145" cy="163"/>
            </a:xfrm>
            <a:custGeom>
              <a:avLst/>
              <a:gdLst/>
              <a:ahLst/>
              <a:cxnLst>
                <a:cxn ang="0">
                  <a:pos x="3" y="73"/>
                </a:cxn>
                <a:cxn ang="0">
                  <a:pos x="0" y="127"/>
                </a:cxn>
                <a:cxn ang="0">
                  <a:pos x="89" y="163"/>
                </a:cxn>
                <a:cxn ang="0">
                  <a:pos x="145" y="0"/>
                </a:cxn>
                <a:cxn ang="0">
                  <a:pos x="3" y="73"/>
                </a:cxn>
                <a:cxn ang="0">
                  <a:pos x="3" y="73"/>
                </a:cxn>
              </a:cxnLst>
              <a:rect l="0" t="0" r="r" b="b"/>
              <a:pathLst>
                <a:path w="145" h="163">
                  <a:moveTo>
                    <a:pt x="3" y="73"/>
                  </a:moveTo>
                  <a:lnTo>
                    <a:pt x="0" y="127"/>
                  </a:lnTo>
                  <a:lnTo>
                    <a:pt x="89" y="163"/>
                  </a:lnTo>
                  <a:lnTo>
                    <a:pt x="145" y="0"/>
                  </a:lnTo>
                  <a:lnTo>
                    <a:pt x="3" y="73"/>
                  </a:lnTo>
                  <a:lnTo>
                    <a:pt x="3" y="73"/>
                  </a:lnTo>
                  <a:close/>
                </a:path>
              </a:pathLst>
            </a:cu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0" name="Freeform 37"/>
            <p:cNvSpPr>
              <a:spLocks/>
            </p:cNvSpPr>
            <p:nvPr/>
          </p:nvSpPr>
          <p:spPr bwMode="auto">
            <a:xfrm>
              <a:off x="2640" y="1510"/>
              <a:ext cx="163" cy="163"/>
            </a:xfrm>
            <a:custGeom>
              <a:avLst/>
              <a:gdLst/>
              <a:ahLst/>
              <a:cxnLst>
                <a:cxn ang="0">
                  <a:pos x="115" y="23"/>
                </a:cxn>
                <a:cxn ang="0">
                  <a:pos x="92" y="133"/>
                </a:cxn>
                <a:cxn ang="0">
                  <a:pos x="0" y="123"/>
                </a:cxn>
                <a:cxn ang="0">
                  <a:pos x="8" y="163"/>
                </a:cxn>
                <a:cxn ang="0">
                  <a:pos x="89" y="163"/>
                </a:cxn>
                <a:cxn ang="0">
                  <a:pos x="163" y="0"/>
                </a:cxn>
                <a:cxn ang="0">
                  <a:pos x="115" y="23"/>
                </a:cxn>
                <a:cxn ang="0">
                  <a:pos x="115" y="23"/>
                </a:cxn>
              </a:cxnLst>
              <a:rect l="0" t="0" r="r" b="b"/>
              <a:pathLst>
                <a:path w="163" h="163">
                  <a:moveTo>
                    <a:pt x="115" y="23"/>
                  </a:moveTo>
                  <a:lnTo>
                    <a:pt x="92" y="133"/>
                  </a:lnTo>
                  <a:lnTo>
                    <a:pt x="0" y="123"/>
                  </a:lnTo>
                  <a:lnTo>
                    <a:pt x="8" y="163"/>
                  </a:lnTo>
                  <a:lnTo>
                    <a:pt x="89" y="163"/>
                  </a:lnTo>
                  <a:lnTo>
                    <a:pt x="163" y="0"/>
                  </a:lnTo>
                  <a:lnTo>
                    <a:pt x="115" y="23"/>
                  </a:lnTo>
                  <a:lnTo>
                    <a:pt x="115" y="23"/>
                  </a:lnTo>
                  <a:close/>
                </a:path>
              </a:pathLst>
            </a:custGeom>
            <a:solidFill>
              <a:srgbClr val="D48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1" name="Freeform 38"/>
            <p:cNvSpPr>
              <a:spLocks/>
            </p:cNvSpPr>
            <p:nvPr/>
          </p:nvSpPr>
          <p:spPr bwMode="auto">
            <a:xfrm>
              <a:off x="2855" y="1068"/>
              <a:ext cx="170" cy="418"/>
            </a:xfrm>
            <a:custGeom>
              <a:avLst/>
              <a:gdLst/>
              <a:ahLst/>
              <a:cxnLst>
                <a:cxn ang="0">
                  <a:pos x="137" y="12"/>
                </a:cxn>
                <a:cxn ang="0">
                  <a:pos x="117" y="418"/>
                </a:cxn>
                <a:cxn ang="0">
                  <a:pos x="122" y="406"/>
                </a:cxn>
                <a:cxn ang="0">
                  <a:pos x="114" y="396"/>
                </a:cxn>
                <a:cxn ang="0">
                  <a:pos x="108" y="385"/>
                </a:cxn>
                <a:cxn ang="0">
                  <a:pos x="101" y="371"/>
                </a:cxn>
                <a:cxn ang="0">
                  <a:pos x="92" y="358"/>
                </a:cxn>
                <a:cxn ang="0">
                  <a:pos x="81" y="341"/>
                </a:cxn>
                <a:cxn ang="0">
                  <a:pos x="71" y="325"/>
                </a:cxn>
                <a:cxn ang="0">
                  <a:pos x="61" y="306"/>
                </a:cxn>
                <a:cxn ang="0">
                  <a:pos x="51" y="290"/>
                </a:cxn>
                <a:cxn ang="0">
                  <a:pos x="40" y="273"/>
                </a:cxn>
                <a:cxn ang="0">
                  <a:pos x="31" y="258"/>
                </a:cxn>
                <a:cxn ang="0">
                  <a:pos x="24" y="244"/>
                </a:cxn>
                <a:cxn ang="0">
                  <a:pos x="18" y="232"/>
                </a:cxn>
                <a:cxn ang="0">
                  <a:pos x="12" y="222"/>
                </a:cxn>
                <a:cxn ang="0">
                  <a:pos x="13" y="217"/>
                </a:cxn>
                <a:cxn ang="0">
                  <a:pos x="19" y="204"/>
                </a:cxn>
                <a:cxn ang="0">
                  <a:pos x="27" y="192"/>
                </a:cxn>
                <a:cxn ang="0">
                  <a:pos x="36" y="178"/>
                </a:cxn>
                <a:cxn ang="0">
                  <a:pos x="48" y="163"/>
                </a:cxn>
                <a:cxn ang="0">
                  <a:pos x="58" y="145"/>
                </a:cxn>
                <a:cxn ang="0">
                  <a:pos x="71" y="128"/>
                </a:cxn>
                <a:cxn ang="0">
                  <a:pos x="84" y="110"/>
                </a:cxn>
                <a:cxn ang="0">
                  <a:pos x="95" y="92"/>
                </a:cxn>
                <a:cxn ang="0">
                  <a:pos x="107" y="74"/>
                </a:cxn>
                <a:cxn ang="0">
                  <a:pos x="117" y="59"/>
                </a:cxn>
                <a:cxn ang="0">
                  <a:pos x="126" y="45"/>
                </a:cxn>
                <a:cxn ang="0">
                  <a:pos x="132" y="33"/>
                </a:cxn>
                <a:cxn ang="0">
                  <a:pos x="142" y="25"/>
                </a:cxn>
                <a:cxn ang="0">
                  <a:pos x="151" y="27"/>
                </a:cxn>
                <a:cxn ang="0">
                  <a:pos x="163" y="0"/>
                </a:cxn>
              </a:cxnLst>
              <a:rect l="0" t="0" r="r" b="b"/>
              <a:pathLst>
                <a:path w="170" h="418">
                  <a:moveTo>
                    <a:pt x="163" y="0"/>
                  </a:moveTo>
                  <a:lnTo>
                    <a:pt x="137" y="12"/>
                  </a:lnTo>
                  <a:lnTo>
                    <a:pt x="0" y="222"/>
                  </a:lnTo>
                  <a:lnTo>
                    <a:pt x="117" y="418"/>
                  </a:lnTo>
                  <a:lnTo>
                    <a:pt x="123" y="409"/>
                  </a:lnTo>
                  <a:lnTo>
                    <a:pt x="122" y="406"/>
                  </a:lnTo>
                  <a:lnTo>
                    <a:pt x="117" y="400"/>
                  </a:lnTo>
                  <a:lnTo>
                    <a:pt x="114" y="396"/>
                  </a:lnTo>
                  <a:lnTo>
                    <a:pt x="111" y="391"/>
                  </a:lnTo>
                  <a:lnTo>
                    <a:pt x="108" y="385"/>
                  </a:lnTo>
                  <a:lnTo>
                    <a:pt x="105" y="379"/>
                  </a:lnTo>
                  <a:lnTo>
                    <a:pt x="101" y="371"/>
                  </a:lnTo>
                  <a:lnTo>
                    <a:pt x="96" y="365"/>
                  </a:lnTo>
                  <a:lnTo>
                    <a:pt x="92" y="358"/>
                  </a:lnTo>
                  <a:lnTo>
                    <a:pt x="87" y="350"/>
                  </a:lnTo>
                  <a:lnTo>
                    <a:pt x="81" y="341"/>
                  </a:lnTo>
                  <a:lnTo>
                    <a:pt x="77" y="332"/>
                  </a:lnTo>
                  <a:lnTo>
                    <a:pt x="71" y="325"/>
                  </a:lnTo>
                  <a:lnTo>
                    <a:pt x="66" y="317"/>
                  </a:lnTo>
                  <a:lnTo>
                    <a:pt x="61" y="306"/>
                  </a:lnTo>
                  <a:lnTo>
                    <a:pt x="55" y="299"/>
                  </a:lnTo>
                  <a:lnTo>
                    <a:pt x="51" y="290"/>
                  </a:lnTo>
                  <a:lnTo>
                    <a:pt x="45" y="281"/>
                  </a:lnTo>
                  <a:lnTo>
                    <a:pt x="40" y="273"/>
                  </a:lnTo>
                  <a:lnTo>
                    <a:pt x="36" y="266"/>
                  </a:lnTo>
                  <a:lnTo>
                    <a:pt x="31" y="258"/>
                  </a:lnTo>
                  <a:lnTo>
                    <a:pt x="28" y="252"/>
                  </a:lnTo>
                  <a:lnTo>
                    <a:pt x="24" y="244"/>
                  </a:lnTo>
                  <a:lnTo>
                    <a:pt x="21" y="238"/>
                  </a:lnTo>
                  <a:lnTo>
                    <a:pt x="18" y="232"/>
                  </a:lnTo>
                  <a:lnTo>
                    <a:pt x="16" y="229"/>
                  </a:lnTo>
                  <a:lnTo>
                    <a:pt x="12" y="222"/>
                  </a:lnTo>
                  <a:lnTo>
                    <a:pt x="12" y="220"/>
                  </a:lnTo>
                  <a:lnTo>
                    <a:pt x="13" y="217"/>
                  </a:lnTo>
                  <a:lnTo>
                    <a:pt x="18" y="210"/>
                  </a:lnTo>
                  <a:lnTo>
                    <a:pt x="19" y="204"/>
                  </a:lnTo>
                  <a:lnTo>
                    <a:pt x="22" y="199"/>
                  </a:lnTo>
                  <a:lnTo>
                    <a:pt x="27" y="192"/>
                  </a:lnTo>
                  <a:lnTo>
                    <a:pt x="33" y="186"/>
                  </a:lnTo>
                  <a:lnTo>
                    <a:pt x="36" y="178"/>
                  </a:lnTo>
                  <a:lnTo>
                    <a:pt x="42" y="170"/>
                  </a:lnTo>
                  <a:lnTo>
                    <a:pt x="48" y="163"/>
                  </a:lnTo>
                  <a:lnTo>
                    <a:pt x="54" y="155"/>
                  </a:lnTo>
                  <a:lnTo>
                    <a:pt x="58" y="145"/>
                  </a:lnTo>
                  <a:lnTo>
                    <a:pt x="65" y="137"/>
                  </a:lnTo>
                  <a:lnTo>
                    <a:pt x="71" y="128"/>
                  </a:lnTo>
                  <a:lnTo>
                    <a:pt x="78" y="119"/>
                  </a:lnTo>
                  <a:lnTo>
                    <a:pt x="84" y="110"/>
                  </a:lnTo>
                  <a:lnTo>
                    <a:pt x="89" y="99"/>
                  </a:lnTo>
                  <a:lnTo>
                    <a:pt x="95" y="92"/>
                  </a:lnTo>
                  <a:lnTo>
                    <a:pt x="101" y="83"/>
                  </a:lnTo>
                  <a:lnTo>
                    <a:pt x="107" y="74"/>
                  </a:lnTo>
                  <a:lnTo>
                    <a:pt x="111" y="66"/>
                  </a:lnTo>
                  <a:lnTo>
                    <a:pt x="117" y="59"/>
                  </a:lnTo>
                  <a:lnTo>
                    <a:pt x="122" y="53"/>
                  </a:lnTo>
                  <a:lnTo>
                    <a:pt x="126" y="45"/>
                  </a:lnTo>
                  <a:lnTo>
                    <a:pt x="129" y="39"/>
                  </a:lnTo>
                  <a:lnTo>
                    <a:pt x="132" y="33"/>
                  </a:lnTo>
                  <a:lnTo>
                    <a:pt x="137" y="30"/>
                  </a:lnTo>
                  <a:lnTo>
                    <a:pt x="142" y="25"/>
                  </a:lnTo>
                  <a:lnTo>
                    <a:pt x="143" y="22"/>
                  </a:lnTo>
                  <a:lnTo>
                    <a:pt x="151" y="27"/>
                  </a:lnTo>
                  <a:lnTo>
                    <a:pt x="170" y="7"/>
                  </a:lnTo>
                  <a:lnTo>
                    <a:pt x="163" y="0"/>
                  </a:lnTo>
                  <a:lnTo>
                    <a:pt x="16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2" name="Freeform 39"/>
            <p:cNvSpPr>
              <a:spLocks/>
            </p:cNvSpPr>
            <p:nvPr/>
          </p:nvSpPr>
          <p:spPr bwMode="auto">
            <a:xfrm>
              <a:off x="2892" y="1124"/>
              <a:ext cx="108" cy="332"/>
            </a:xfrm>
            <a:custGeom>
              <a:avLst/>
              <a:gdLst/>
              <a:ahLst/>
              <a:cxnLst>
                <a:cxn ang="0">
                  <a:pos x="108" y="13"/>
                </a:cxn>
                <a:cxn ang="0">
                  <a:pos x="18" y="157"/>
                </a:cxn>
                <a:cxn ang="0">
                  <a:pos x="92" y="324"/>
                </a:cxn>
                <a:cxn ang="0">
                  <a:pos x="86" y="332"/>
                </a:cxn>
                <a:cxn ang="0">
                  <a:pos x="0" y="157"/>
                </a:cxn>
                <a:cxn ang="0">
                  <a:pos x="105" y="0"/>
                </a:cxn>
                <a:cxn ang="0">
                  <a:pos x="108" y="13"/>
                </a:cxn>
                <a:cxn ang="0">
                  <a:pos x="108" y="13"/>
                </a:cxn>
              </a:cxnLst>
              <a:rect l="0" t="0" r="r" b="b"/>
              <a:pathLst>
                <a:path w="108" h="332">
                  <a:moveTo>
                    <a:pt x="108" y="13"/>
                  </a:moveTo>
                  <a:lnTo>
                    <a:pt x="18" y="157"/>
                  </a:lnTo>
                  <a:lnTo>
                    <a:pt x="92" y="324"/>
                  </a:lnTo>
                  <a:lnTo>
                    <a:pt x="86" y="332"/>
                  </a:lnTo>
                  <a:lnTo>
                    <a:pt x="0" y="157"/>
                  </a:lnTo>
                  <a:lnTo>
                    <a:pt x="105" y="0"/>
                  </a:lnTo>
                  <a:lnTo>
                    <a:pt x="108" y="13"/>
                  </a:lnTo>
                  <a:lnTo>
                    <a:pt x="108"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3" name="Freeform 40"/>
            <p:cNvSpPr>
              <a:spLocks/>
            </p:cNvSpPr>
            <p:nvPr/>
          </p:nvSpPr>
          <p:spPr bwMode="auto">
            <a:xfrm>
              <a:off x="3225" y="970"/>
              <a:ext cx="42" cy="407"/>
            </a:xfrm>
            <a:custGeom>
              <a:avLst/>
              <a:gdLst/>
              <a:ahLst/>
              <a:cxnLst>
                <a:cxn ang="0">
                  <a:pos x="31" y="407"/>
                </a:cxn>
                <a:cxn ang="0">
                  <a:pos x="42" y="400"/>
                </a:cxn>
                <a:cxn ang="0">
                  <a:pos x="40" y="397"/>
                </a:cxn>
                <a:cxn ang="0">
                  <a:pos x="40" y="394"/>
                </a:cxn>
                <a:cxn ang="0">
                  <a:pos x="40" y="388"/>
                </a:cxn>
                <a:cxn ang="0">
                  <a:pos x="40" y="380"/>
                </a:cxn>
                <a:cxn ang="0">
                  <a:pos x="39" y="374"/>
                </a:cxn>
                <a:cxn ang="0">
                  <a:pos x="39" y="370"/>
                </a:cxn>
                <a:cxn ang="0">
                  <a:pos x="37" y="364"/>
                </a:cxn>
                <a:cxn ang="0">
                  <a:pos x="37" y="359"/>
                </a:cxn>
                <a:cxn ang="0">
                  <a:pos x="37" y="353"/>
                </a:cxn>
                <a:cxn ang="0">
                  <a:pos x="37" y="347"/>
                </a:cxn>
                <a:cxn ang="0">
                  <a:pos x="37" y="341"/>
                </a:cxn>
                <a:cxn ang="0">
                  <a:pos x="37" y="333"/>
                </a:cxn>
                <a:cxn ang="0">
                  <a:pos x="36" y="326"/>
                </a:cxn>
                <a:cxn ang="0">
                  <a:pos x="34" y="318"/>
                </a:cxn>
                <a:cxn ang="0">
                  <a:pos x="34" y="309"/>
                </a:cxn>
                <a:cxn ang="0">
                  <a:pos x="34" y="302"/>
                </a:cxn>
                <a:cxn ang="0">
                  <a:pos x="33" y="291"/>
                </a:cxn>
                <a:cxn ang="0">
                  <a:pos x="33" y="284"/>
                </a:cxn>
                <a:cxn ang="0">
                  <a:pos x="33" y="274"/>
                </a:cxn>
                <a:cxn ang="0">
                  <a:pos x="33" y="265"/>
                </a:cxn>
                <a:cxn ang="0">
                  <a:pos x="31" y="256"/>
                </a:cxn>
                <a:cxn ang="0">
                  <a:pos x="30" y="247"/>
                </a:cxn>
                <a:cxn ang="0">
                  <a:pos x="30" y="238"/>
                </a:cxn>
                <a:cxn ang="0">
                  <a:pos x="30" y="229"/>
                </a:cxn>
                <a:cxn ang="0">
                  <a:pos x="30" y="219"/>
                </a:cxn>
                <a:cxn ang="0">
                  <a:pos x="28" y="210"/>
                </a:cxn>
                <a:cxn ang="0">
                  <a:pos x="28" y="200"/>
                </a:cxn>
                <a:cxn ang="0">
                  <a:pos x="28" y="191"/>
                </a:cxn>
                <a:cxn ang="0">
                  <a:pos x="27" y="181"/>
                </a:cxn>
                <a:cxn ang="0">
                  <a:pos x="27" y="172"/>
                </a:cxn>
                <a:cxn ang="0">
                  <a:pos x="25" y="161"/>
                </a:cxn>
                <a:cxn ang="0">
                  <a:pos x="25" y="151"/>
                </a:cxn>
                <a:cxn ang="0">
                  <a:pos x="25" y="142"/>
                </a:cxn>
                <a:cxn ang="0">
                  <a:pos x="24" y="133"/>
                </a:cxn>
                <a:cxn ang="0">
                  <a:pos x="22" y="123"/>
                </a:cxn>
                <a:cxn ang="0">
                  <a:pos x="22" y="116"/>
                </a:cxn>
                <a:cxn ang="0">
                  <a:pos x="22" y="105"/>
                </a:cxn>
                <a:cxn ang="0">
                  <a:pos x="21" y="96"/>
                </a:cxn>
                <a:cxn ang="0">
                  <a:pos x="19" y="87"/>
                </a:cxn>
                <a:cxn ang="0">
                  <a:pos x="19" y="80"/>
                </a:cxn>
                <a:cxn ang="0">
                  <a:pos x="19" y="72"/>
                </a:cxn>
                <a:cxn ang="0">
                  <a:pos x="18" y="65"/>
                </a:cxn>
                <a:cxn ang="0">
                  <a:pos x="18" y="57"/>
                </a:cxn>
                <a:cxn ang="0">
                  <a:pos x="18" y="51"/>
                </a:cxn>
                <a:cxn ang="0">
                  <a:pos x="16" y="43"/>
                </a:cxn>
                <a:cxn ang="0">
                  <a:pos x="15" y="36"/>
                </a:cxn>
                <a:cxn ang="0">
                  <a:pos x="15" y="31"/>
                </a:cxn>
                <a:cxn ang="0">
                  <a:pos x="15" y="25"/>
                </a:cxn>
                <a:cxn ang="0">
                  <a:pos x="13" y="19"/>
                </a:cxn>
                <a:cxn ang="0">
                  <a:pos x="13" y="15"/>
                </a:cxn>
                <a:cxn ang="0">
                  <a:pos x="12" y="10"/>
                </a:cxn>
                <a:cxn ang="0">
                  <a:pos x="12" y="7"/>
                </a:cxn>
                <a:cxn ang="0">
                  <a:pos x="12" y="0"/>
                </a:cxn>
                <a:cxn ang="0">
                  <a:pos x="3" y="1"/>
                </a:cxn>
                <a:cxn ang="0">
                  <a:pos x="0" y="3"/>
                </a:cxn>
                <a:cxn ang="0">
                  <a:pos x="31" y="407"/>
                </a:cxn>
                <a:cxn ang="0">
                  <a:pos x="31" y="407"/>
                </a:cxn>
              </a:cxnLst>
              <a:rect l="0" t="0" r="r" b="b"/>
              <a:pathLst>
                <a:path w="42" h="407">
                  <a:moveTo>
                    <a:pt x="31" y="407"/>
                  </a:moveTo>
                  <a:lnTo>
                    <a:pt x="42" y="400"/>
                  </a:lnTo>
                  <a:lnTo>
                    <a:pt x="40" y="397"/>
                  </a:lnTo>
                  <a:lnTo>
                    <a:pt x="40" y="394"/>
                  </a:lnTo>
                  <a:lnTo>
                    <a:pt x="40" y="388"/>
                  </a:lnTo>
                  <a:lnTo>
                    <a:pt x="40" y="380"/>
                  </a:lnTo>
                  <a:lnTo>
                    <a:pt x="39" y="374"/>
                  </a:lnTo>
                  <a:lnTo>
                    <a:pt x="39" y="370"/>
                  </a:lnTo>
                  <a:lnTo>
                    <a:pt x="37" y="364"/>
                  </a:lnTo>
                  <a:lnTo>
                    <a:pt x="37" y="359"/>
                  </a:lnTo>
                  <a:lnTo>
                    <a:pt x="37" y="353"/>
                  </a:lnTo>
                  <a:lnTo>
                    <a:pt x="37" y="347"/>
                  </a:lnTo>
                  <a:lnTo>
                    <a:pt x="37" y="341"/>
                  </a:lnTo>
                  <a:lnTo>
                    <a:pt x="37" y="333"/>
                  </a:lnTo>
                  <a:lnTo>
                    <a:pt x="36" y="326"/>
                  </a:lnTo>
                  <a:lnTo>
                    <a:pt x="34" y="318"/>
                  </a:lnTo>
                  <a:lnTo>
                    <a:pt x="34" y="309"/>
                  </a:lnTo>
                  <a:lnTo>
                    <a:pt x="34" y="302"/>
                  </a:lnTo>
                  <a:lnTo>
                    <a:pt x="33" y="291"/>
                  </a:lnTo>
                  <a:lnTo>
                    <a:pt x="33" y="284"/>
                  </a:lnTo>
                  <a:lnTo>
                    <a:pt x="33" y="274"/>
                  </a:lnTo>
                  <a:lnTo>
                    <a:pt x="33" y="265"/>
                  </a:lnTo>
                  <a:lnTo>
                    <a:pt x="31" y="256"/>
                  </a:lnTo>
                  <a:lnTo>
                    <a:pt x="30" y="247"/>
                  </a:lnTo>
                  <a:lnTo>
                    <a:pt x="30" y="238"/>
                  </a:lnTo>
                  <a:lnTo>
                    <a:pt x="30" y="229"/>
                  </a:lnTo>
                  <a:lnTo>
                    <a:pt x="30" y="219"/>
                  </a:lnTo>
                  <a:lnTo>
                    <a:pt x="28" y="210"/>
                  </a:lnTo>
                  <a:lnTo>
                    <a:pt x="28" y="200"/>
                  </a:lnTo>
                  <a:lnTo>
                    <a:pt x="28" y="191"/>
                  </a:lnTo>
                  <a:lnTo>
                    <a:pt x="27" y="181"/>
                  </a:lnTo>
                  <a:lnTo>
                    <a:pt x="27" y="172"/>
                  </a:lnTo>
                  <a:lnTo>
                    <a:pt x="25" y="161"/>
                  </a:lnTo>
                  <a:lnTo>
                    <a:pt x="25" y="151"/>
                  </a:lnTo>
                  <a:lnTo>
                    <a:pt x="25" y="142"/>
                  </a:lnTo>
                  <a:lnTo>
                    <a:pt x="24" y="133"/>
                  </a:lnTo>
                  <a:lnTo>
                    <a:pt x="22" y="123"/>
                  </a:lnTo>
                  <a:lnTo>
                    <a:pt x="22" y="116"/>
                  </a:lnTo>
                  <a:lnTo>
                    <a:pt x="22" y="105"/>
                  </a:lnTo>
                  <a:lnTo>
                    <a:pt x="21" y="96"/>
                  </a:lnTo>
                  <a:lnTo>
                    <a:pt x="19" y="87"/>
                  </a:lnTo>
                  <a:lnTo>
                    <a:pt x="19" y="80"/>
                  </a:lnTo>
                  <a:lnTo>
                    <a:pt x="19" y="72"/>
                  </a:lnTo>
                  <a:lnTo>
                    <a:pt x="18" y="65"/>
                  </a:lnTo>
                  <a:lnTo>
                    <a:pt x="18" y="57"/>
                  </a:lnTo>
                  <a:lnTo>
                    <a:pt x="18" y="51"/>
                  </a:lnTo>
                  <a:lnTo>
                    <a:pt x="16" y="43"/>
                  </a:lnTo>
                  <a:lnTo>
                    <a:pt x="15" y="36"/>
                  </a:lnTo>
                  <a:lnTo>
                    <a:pt x="15" y="31"/>
                  </a:lnTo>
                  <a:lnTo>
                    <a:pt x="15" y="25"/>
                  </a:lnTo>
                  <a:lnTo>
                    <a:pt x="13" y="19"/>
                  </a:lnTo>
                  <a:lnTo>
                    <a:pt x="13" y="15"/>
                  </a:lnTo>
                  <a:lnTo>
                    <a:pt x="12" y="10"/>
                  </a:lnTo>
                  <a:lnTo>
                    <a:pt x="12" y="7"/>
                  </a:lnTo>
                  <a:lnTo>
                    <a:pt x="12" y="0"/>
                  </a:lnTo>
                  <a:lnTo>
                    <a:pt x="3" y="1"/>
                  </a:lnTo>
                  <a:lnTo>
                    <a:pt x="0" y="3"/>
                  </a:lnTo>
                  <a:lnTo>
                    <a:pt x="31" y="407"/>
                  </a:lnTo>
                  <a:lnTo>
                    <a:pt x="31" y="40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4" name="Freeform 41"/>
            <p:cNvSpPr>
              <a:spLocks/>
            </p:cNvSpPr>
            <p:nvPr/>
          </p:nvSpPr>
          <p:spPr bwMode="auto">
            <a:xfrm>
              <a:off x="3576" y="785"/>
              <a:ext cx="129" cy="443"/>
            </a:xfrm>
            <a:custGeom>
              <a:avLst/>
              <a:gdLst/>
              <a:ahLst/>
              <a:cxnLst>
                <a:cxn ang="0">
                  <a:pos x="0" y="9"/>
                </a:cxn>
                <a:cxn ang="0">
                  <a:pos x="115" y="443"/>
                </a:cxn>
                <a:cxn ang="0">
                  <a:pos x="129" y="434"/>
                </a:cxn>
                <a:cxn ang="0">
                  <a:pos x="127" y="431"/>
                </a:cxn>
                <a:cxn ang="0">
                  <a:pos x="127" y="428"/>
                </a:cxn>
                <a:cxn ang="0">
                  <a:pos x="126" y="420"/>
                </a:cxn>
                <a:cxn ang="0">
                  <a:pos x="123" y="413"/>
                </a:cxn>
                <a:cxn ang="0">
                  <a:pos x="121" y="408"/>
                </a:cxn>
                <a:cxn ang="0">
                  <a:pos x="120" y="402"/>
                </a:cxn>
                <a:cxn ang="0">
                  <a:pos x="118" y="396"/>
                </a:cxn>
                <a:cxn ang="0">
                  <a:pos x="118" y="390"/>
                </a:cxn>
                <a:cxn ang="0">
                  <a:pos x="115" y="384"/>
                </a:cxn>
                <a:cxn ang="0">
                  <a:pos x="114" y="376"/>
                </a:cxn>
                <a:cxn ang="0">
                  <a:pos x="112" y="369"/>
                </a:cxn>
                <a:cxn ang="0">
                  <a:pos x="111" y="363"/>
                </a:cxn>
                <a:cxn ang="0">
                  <a:pos x="108" y="354"/>
                </a:cxn>
                <a:cxn ang="0">
                  <a:pos x="106" y="346"/>
                </a:cxn>
                <a:cxn ang="0">
                  <a:pos x="103" y="337"/>
                </a:cxn>
                <a:cxn ang="0">
                  <a:pos x="102" y="328"/>
                </a:cxn>
                <a:cxn ang="0">
                  <a:pos x="99" y="319"/>
                </a:cxn>
                <a:cxn ang="0">
                  <a:pos x="97" y="310"/>
                </a:cxn>
                <a:cxn ang="0">
                  <a:pos x="94" y="301"/>
                </a:cxn>
                <a:cxn ang="0">
                  <a:pos x="92" y="292"/>
                </a:cxn>
                <a:cxn ang="0">
                  <a:pos x="89" y="281"/>
                </a:cxn>
                <a:cxn ang="0">
                  <a:pos x="86" y="272"/>
                </a:cxn>
                <a:cxn ang="0">
                  <a:pos x="83" y="262"/>
                </a:cxn>
                <a:cxn ang="0">
                  <a:pos x="82" y="251"/>
                </a:cxn>
                <a:cxn ang="0">
                  <a:pos x="79" y="242"/>
                </a:cxn>
                <a:cxn ang="0">
                  <a:pos x="76" y="231"/>
                </a:cxn>
                <a:cxn ang="0">
                  <a:pos x="73" y="221"/>
                </a:cxn>
                <a:cxn ang="0">
                  <a:pos x="71" y="210"/>
                </a:cxn>
                <a:cxn ang="0">
                  <a:pos x="68" y="200"/>
                </a:cxn>
                <a:cxn ang="0">
                  <a:pos x="65" y="191"/>
                </a:cxn>
                <a:cxn ang="0">
                  <a:pos x="62" y="179"/>
                </a:cxn>
                <a:cxn ang="0">
                  <a:pos x="59" y="169"/>
                </a:cxn>
                <a:cxn ang="0">
                  <a:pos x="56" y="159"/>
                </a:cxn>
                <a:cxn ang="0">
                  <a:pos x="53" y="150"/>
                </a:cxn>
                <a:cxn ang="0">
                  <a:pos x="52" y="139"/>
                </a:cxn>
                <a:cxn ang="0">
                  <a:pos x="49" y="130"/>
                </a:cxn>
                <a:cxn ang="0">
                  <a:pos x="46" y="120"/>
                </a:cxn>
                <a:cxn ang="0">
                  <a:pos x="44" y="111"/>
                </a:cxn>
                <a:cxn ang="0">
                  <a:pos x="41" y="102"/>
                </a:cxn>
                <a:cxn ang="0">
                  <a:pos x="38" y="92"/>
                </a:cxn>
                <a:cxn ang="0">
                  <a:pos x="37" y="85"/>
                </a:cxn>
                <a:cxn ang="0">
                  <a:pos x="34" y="76"/>
                </a:cxn>
                <a:cxn ang="0">
                  <a:pos x="32" y="68"/>
                </a:cxn>
                <a:cxn ang="0">
                  <a:pos x="31" y="62"/>
                </a:cxn>
                <a:cxn ang="0">
                  <a:pos x="28" y="53"/>
                </a:cxn>
                <a:cxn ang="0">
                  <a:pos x="26" y="47"/>
                </a:cxn>
                <a:cxn ang="0">
                  <a:pos x="23" y="40"/>
                </a:cxn>
                <a:cxn ang="0">
                  <a:pos x="22" y="34"/>
                </a:cxn>
                <a:cxn ang="0">
                  <a:pos x="18" y="29"/>
                </a:cxn>
                <a:cxn ang="0">
                  <a:pos x="18" y="23"/>
                </a:cxn>
                <a:cxn ang="0">
                  <a:pos x="15" y="18"/>
                </a:cxn>
                <a:cxn ang="0">
                  <a:pos x="15" y="14"/>
                </a:cxn>
                <a:cxn ang="0">
                  <a:pos x="12" y="6"/>
                </a:cxn>
                <a:cxn ang="0">
                  <a:pos x="11" y="3"/>
                </a:cxn>
                <a:cxn ang="0">
                  <a:pos x="8" y="0"/>
                </a:cxn>
                <a:cxn ang="0">
                  <a:pos x="8" y="2"/>
                </a:cxn>
                <a:cxn ang="0">
                  <a:pos x="0" y="9"/>
                </a:cxn>
                <a:cxn ang="0">
                  <a:pos x="0" y="9"/>
                </a:cxn>
              </a:cxnLst>
              <a:rect l="0" t="0" r="r" b="b"/>
              <a:pathLst>
                <a:path w="129" h="443">
                  <a:moveTo>
                    <a:pt x="0" y="9"/>
                  </a:moveTo>
                  <a:lnTo>
                    <a:pt x="115" y="443"/>
                  </a:lnTo>
                  <a:lnTo>
                    <a:pt x="129" y="434"/>
                  </a:lnTo>
                  <a:lnTo>
                    <a:pt x="127" y="431"/>
                  </a:lnTo>
                  <a:lnTo>
                    <a:pt x="127" y="428"/>
                  </a:lnTo>
                  <a:lnTo>
                    <a:pt x="126" y="420"/>
                  </a:lnTo>
                  <a:lnTo>
                    <a:pt x="123" y="413"/>
                  </a:lnTo>
                  <a:lnTo>
                    <a:pt x="121" y="408"/>
                  </a:lnTo>
                  <a:lnTo>
                    <a:pt x="120" y="402"/>
                  </a:lnTo>
                  <a:lnTo>
                    <a:pt x="118" y="396"/>
                  </a:lnTo>
                  <a:lnTo>
                    <a:pt x="118" y="390"/>
                  </a:lnTo>
                  <a:lnTo>
                    <a:pt x="115" y="384"/>
                  </a:lnTo>
                  <a:lnTo>
                    <a:pt x="114" y="376"/>
                  </a:lnTo>
                  <a:lnTo>
                    <a:pt x="112" y="369"/>
                  </a:lnTo>
                  <a:lnTo>
                    <a:pt x="111" y="363"/>
                  </a:lnTo>
                  <a:lnTo>
                    <a:pt x="108" y="354"/>
                  </a:lnTo>
                  <a:lnTo>
                    <a:pt x="106" y="346"/>
                  </a:lnTo>
                  <a:lnTo>
                    <a:pt x="103" y="337"/>
                  </a:lnTo>
                  <a:lnTo>
                    <a:pt x="102" y="328"/>
                  </a:lnTo>
                  <a:lnTo>
                    <a:pt x="99" y="319"/>
                  </a:lnTo>
                  <a:lnTo>
                    <a:pt x="97" y="310"/>
                  </a:lnTo>
                  <a:lnTo>
                    <a:pt x="94" y="301"/>
                  </a:lnTo>
                  <a:lnTo>
                    <a:pt x="92" y="292"/>
                  </a:lnTo>
                  <a:lnTo>
                    <a:pt x="89" y="281"/>
                  </a:lnTo>
                  <a:lnTo>
                    <a:pt x="86" y="272"/>
                  </a:lnTo>
                  <a:lnTo>
                    <a:pt x="83" y="262"/>
                  </a:lnTo>
                  <a:lnTo>
                    <a:pt x="82" y="251"/>
                  </a:lnTo>
                  <a:lnTo>
                    <a:pt x="79" y="242"/>
                  </a:lnTo>
                  <a:lnTo>
                    <a:pt x="76" y="231"/>
                  </a:lnTo>
                  <a:lnTo>
                    <a:pt x="73" y="221"/>
                  </a:lnTo>
                  <a:lnTo>
                    <a:pt x="71" y="210"/>
                  </a:lnTo>
                  <a:lnTo>
                    <a:pt x="68" y="200"/>
                  </a:lnTo>
                  <a:lnTo>
                    <a:pt x="65" y="191"/>
                  </a:lnTo>
                  <a:lnTo>
                    <a:pt x="62" y="179"/>
                  </a:lnTo>
                  <a:lnTo>
                    <a:pt x="59" y="169"/>
                  </a:lnTo>
                  <a:lnTo>
                    <a:pt x="56" y="159"/>
                  </a:lnTo>
                  <a:lnTo>
                    <a:pt x="53" y="150"/>
                  </a:lnTo>
                  <a:lnTo>
                    <a:pt x="52" y="139"/>
                  </a:lnTo>
                  <a:lnTo>
                    <a:pt x="49" y="130"/>
                  </a:lnTo>
                  <a:lnTo>
                    <a:pt x="46" y="120"/>
                  </a:lnTo>
                  <a:lnTo>
                    <a:pt x="44" y="111"/>
                  </a:lnTo>
                  <a:lnTo>
                    <a:pt x="41" y="102"/>
                  </a:lnTo>
                  <a:lnTo>
                    <a:pt x="38" y="92"/>
                  </a:lnTo>
                  <a:lnTo>
                    <a:pt x="37" y="85"/>
                  </a:lnTo>
                  <a:lnTo>
                    <a:pt x="34" y="76"/>
                  </a:lnTo>
                  <a:lnTo>
                    <a:pt x="32" y="68"/>
                  </a:lnTo>
                  <a:lnTo>
                    <a:pt x="31" y="62"/>
                  </a:lnTo>
                  <a:lnTo>
                    <a:pt x="28" y="53"/>
                  </a:lnTo>
                  <a:lnTo>
                    <a:pt x="26" y="47"/>
                  </a:lnTo>
                  <a:lnTo>
                    <a:pt x="23" y="40"/>
                  </a:lnTo>
                  <a:lnTo>
                    <a:pt x="22" y="34"/>
                  </a:lnTo>
                  <a:lnTo>
                    <a:pt x="18" y="29"/>
                  </a:lnTo>
                  <a:lnTo>
                    <a:pt x="18" y="23"/>
                  </a:lnTo>
                  <a:lnTo>
                    <a:pt x="15" y="18"/>
                  </a:lnTo>
                  <a:lnTo>
                    <a:pt x="15" y="14"/>
                  </a:lnTo>
                  <a:lnTo>
                    <a:pt x="12" y="6"/>
                  </a:lnTo>
                  <a:lnTo>
                    <a:pt x="11" y="3"/>
                  </a:lnTo>
                  <a:lnTo>
                    <a:pt x="8" y="0"/>
                  </a:lnTo>
                  <a:lnTo>
                    <a:pt x="8" y="2"/>
                  </a:lnTo>
                  <a:lnTo>
                    <a:pt x="0" y="9"/>
                  </a:lnTo>
                  <a:lnTo>
                    <a:pt x="0"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5" name="Freeform 42"/>
            <p:cNvSpPr>
              <a:spLocks/>
            </p:cNvSpPr>
            <p:nvPr/>
          </p:nvSpPr>
          <p:spPr bwMode="auto">
            <a:xfrm>
              <a:off x="2614" y="1083"/>
              <a:ext cx="251" cy="140"/>
            </a:xfrm>
            <a:custGeom>
              <a:avLst/>
              <a:gdLst/>
              <a:ahLst/>
              <a:cxnLst>
                <a:cxn ang="0">
                  <a:pos x="136" y="0"/>
                </a:cxn>
                <a:cxn ang="0">
                  <a:pos x="250" y="13"/>
                </a:cxn>
                <a:cxn ang="0">
                  <a:pos x="250" y="20"/>
                </a:cxn>
                <a:cxn ang="0">
                  <a:pos x="244" y="21"/>
                </a:cxn>
                <a:cxn ang="0">
                  <a:pos x="232" y="24"/>
                </a:cxn>
                <a:cxn ang="0">
                  <a:pos x="218" y="29"/>
                </a:cxn>
                <a:cxn ang="0">
                  <a:pos x="203" y="33"/>
                </a:cxn>
                <a:cxn ang="0">
                  <a:pos x="189" y="38"/>
                </a:cxn>
                <a:cxn ang="0">
                  <a:pos x="176" y="44"/>
                </a:cxn>
                <a:cxn ang="0">
                  <a:pos x="174" y="50"/>
                </a:cxn>
                <a:cxn ang="0">
                  <a:pos x="177" y="53"/>
                </a:cxn>
                <a:cxn ang="0">
                  <a:pos x="171" y="59"/>
                </a:cxn>
                <a:cxn ang="0">
                  <a:pos x="167" y="71"/>
                </a:cxn>
                <a:cxn ang="0">
                  <a:pos x="159" y="84"/>
                </a:cxn>
                <a:cxn ang="0">
                  <a:pos x="150" y="101"/>
                </a:cxn>
                <a:cxn ang="0">
                  <a:pos x="141" y="115"/>
                </a:cxn>
                <a:cxn ang="0">
                  <a:pos x="133" y="127"/>
                </a:cxn>
                <a:cxn ang="0">
                  <a:pos x="129" y="133"/>
                </a:cxn>
                <a:cxn ang="0">
                  <a:pos x="124" y="136"/>
                </a:cxn>
                <a:cxn ang="0">
                  <a:pos x="111" y="136"/>
                </a:cxn>
                <a:cxn ang="0">
                  <a:pos x="97" y="136"/>
                </a:cxn>
                <a:cxn ang="0">
                  <a:pos x="88" y="136"/>
                </a:cxn>
                <a:cxn ang="0">
                  <a:pos x="77" y="136"/>
                </a:cxn>
                <a:cxn ang="0">
                  <a:pos x="67" y="137"/>
                </a:cxn>
                <a:cxn ang="0">
                  <a:pos x="55" y="137"/>
                </a:cxn>
                <a:cxn ang="0">
                  <a:pos x="43" y="137"/>
                </a:cxn>
                <a:cxn ang="0">
                  <a:pos x="26" y="139"/>
                </a:cxn>
                <a:cxn ang="0">
                  <a:pos x="10" y="139"/>
                </a:cxn>
                <a:cxn ang="0">
                  <a:pos x="0" y="139"/>
                </a:cxn>
                <a:cxn ang="0">
                  <a:pos x="0" y="136"/>
                </a:cxn>
                <a:cxn ang="0">
                  <a:pos x="0" y="130"/>
                </a:cxn>
                <a:cxn ang="0">
                  <a:pos x="0" y="118"/>
                </a:cxn>
                <a:cxn ang="0">
                  <a:pos x="3" y="106"/>
                </a:cxn>
                <a:cxn ang="0">
                  <a:pos x="5" y="92"/>
                </a:cxn>
                <a:cxn ang="0">
                  <a:pos x="7" y="80"/>
                </a:cxn>
                <a:cxn ang="0">
                  <a:pos x="8" y="66"/>
                </a:cxn>
                <a:cxn ang="0">
                  <a:pos x="13" y="62"/>
                </a:cxn>
                <a:cxn ang="0">
                  <a:pos x="14" y="69"/>
                </a:cxn>
                <a:cxn ang="0">
                  <a:pos x="11" y="84"/>
                </a:cxn>
                <a:cxn ang="0">
                  <a:pos x="11" y="97"/>
                </a:cxn>
                <a:cxn ang="0">
                  <a:pos x="11" y="109"/>
                </a:cxn>
                <a:cxn ang="0">
                  <a:pos x="10" y="119"/>
                </a:cxn>
                <a:cxn ang="0">
                  <a:pos x="10" y="131"/>
                </a:cxn>
                <a:cxn ang="0">
                  <a:pos x="127" y="128"/>
                </a:cxn>
                <a:cxn ang="0">
                  <a:pos x="170" y="51"/>
                </a:cxn>
                <a:cxn ang="0">
                  <a:pos x="159" y="39"/>
                </a:cxn>
                <a:cxn ang="0">
                  <a:pos x="147" y="23"/>
                </a:cxn>
                <a:cxn ang="0">
                  <a:pos x="138" y="10"/>
                </a:cxn>
                <a:cxn ang="0">
                  <a:pos x="133" y="7"/>
                </a:cxn>
                <a:cxn ang="0">
                  <a:pos x="123" y="12"/>
                </a:cxn>
                <a:cxn ang="0">
                  <a:pos x="109" y="16"/>
                </a:cxn>
                <a:cxn ang="0">
                  <a:pos x="100" y="21"/>
                </a:cxn>
                <a:cxn ang="0">
                  <a:pos x="103" y="12"/>
                </a:cxn>
              </a:cxnLst>
              <a:rect l="0" t="0" r="r" b="b"/>
              <a:pathLst>
                <a:path w="251" h="140">
                  <a:moveTo>
                    <a:pt x="103" y="12"/>
                  </a:moveTo>
                  <a:lnTo>
                    <a:pt x="136" y="0"/>
                  </a:lnTo>
                  <a:lnTo>
                    <a:pt x="165" y="38"/>
                  </a:lnTo>
                  <a:lnTo>
                    <a:pt x="250" y="13"/>
                  </a:lnTo>
                  <a:lnTo>
                    <a:pt x="251" y="20"/>
                  </a:lnTo>
                  <a:lnTo>
                    <a:pt x="250" y="20"/>
                  </a:lnTo>
                  <a:lnTo>
                    <a:pt x="248" y="20"/>
                  </a:lnTo>
                  <a:lnTo>
                    <a:pt x="244" y="21"/>
                  </a:lnTo>
                  <a:lnTo>
                    <a:pt x="238" y="23"/>
                  </a:lnTo>
                  <a:lnTo>
                    <a:pt x="232" y="24"/>
                  </a:lnTo>
                  <a:lnTo>
                    <a:pt x="225" y="26"/>
                  </a:lnTo>
                  <a:lnTo>
                    <a:pt x="218" y="29"/>
                  </a:lnTo>
                  <a:lnTo>
                    <a:pt x="212" y="32"/>
                  </a:lnTo>
                  <a:lnTo>
                    <a:pt x="203" y="33"/>
                  </a:lnTo>
                  <a:lnTo>
                    <a:pt x="197" y="36"/>
                  </a:lnTo>
                  <a:lnTo>
                    <a:pt x="189" y="38"/>
                  </a:lnTo>
                  <a:lnTo>
                    <a:pt x="185" y="41"/>
                  </a:lnTo>
                  <a:lnTo>
                    <a:pt x="176" y="44"/>
                  </a:lnTo>
                  <a:lnTo>
                    <a:pt x="173" y="45"/>
                  </a:lnTo>
                  <a:lnTo>
                    <a:pt x="174" y="50"/>
                  </a:lnTo>
                  <a:lnTo>
                    <a:pt x="177" y="53"/>
                  </a:lnTo>
                  <a:lnTo>
                    <a:pt x="177" y="53"/>
                  </a:lnTo>
                  <a:lnTo>
                    <a:pt x="174" y="56"/>
                  </a:lnTo>
                  <a:lnTo>
                    <a:pt x="171" y="59"/>
                  </a:lnTo>
                  <a:lnTo>
                    <a:pt x="170" y="65"/>
                  </a:lnTo>
                  <a:lnTo>
                    <a:pt x="167" y="71"/>
                  </a:lnTo>
                  <a:lnTo>
                    <a:pt x="162" y="77"/>
                  </a:lnTo>
                  <a:lnTo>
                    <a:pt x="159" y="84"/>
                  </a:lnTo>
                  <a:lnTo>
                    <a:pt x="155" y="94"/>
                  </a:lnTo>
                  <a:lnTo>
                    <a:pt x="150" y="101"/>
                  </a:lnTo>
                  <a:lnTo>
                    <a:pt x="145" y="109"/>
                  </a:lnTo>
                  <a:lnTo>
                    <a:pt x="141" y="115"/>
                  </a:lnTo>
                  <a:lnTo>
                    <a:pt x="138" y="122"/>
                  </a:lnTo>
                  <a:lnTo>
                    <a:pt x="133" y="127"/>
                  </a:lnTo>
                  <a:lnTo>
                    <a:pt x="130" y="131"/>
                  </a:lnTo>
                  <a:lnTo>
                    <a:pt x="129" y="133"/>
                  </a:lnTo>
                  <a:lnTo>
                    <a:pt x="127" y="136"/>
                  </a:lnTo>
                  <a:lnTo>
                    <a:pt x="124" y="136"/>
                  </a:lnTo>
                  <a:lnTo>
                    <a:pt x="118" y="136"/>
                  </a:lnTo>
                  <a:lnTo>
                    <a:pt x="111" y="136"/>
                  </a:lnTo>
                  <a:lnTo>
                    <a:pt x="103" y="136"/>
                  </a:lnTo>
                  <a:lnTo>
                    <a:pt x="97" y="136"/>
                  </a:lnTo>
                  <a:lnTo>
                    <a:pt x="93" y="136"/>
                  </a:lnTo>
                  <a:lnTo>
                    <a:pt x="88" y="136"/>
                  </a:lnTo>
                  <a:lnTo>
                    <a:pt x="84" y="136"/>
                  </a:lnTo>
                  <a:lnTo>
                    <a:pt x="77" y="136"/>
                  </a:lnTo>
                  <a:lnTo>
                    <a:pt x="73" y="137"/>
                  </a:lnTo>
                  <a:lnTo>
                    <a:pt x="67" y="137"/>
                  </a:lnTo>
                  <a:lnTo>
                    <a:pt x="61" y="137"/>
                  </a:lnTo>
                  <a:lnTo>
                    <a:pt x="55" y="137"/>
                  </a:lnTo>
                  <a:lnTo>
                    <a:pt x="49" y="137"/>
                  </a:lnTo>
                  <a:lnTo>
                    <a:pt x="43" y="137"/>
                  </a:lnTo>
                  <a:lnTo>
                    <a:pt x="37" y="139"/>
                  </a:lnTo>
                  <a:lnTo>
                    <a:pt x="26" y="139"/>
                  </a:lnTo>
                  <a:lnTo>
                    <a:pt x="19" y="140"/>
                  </a:lnTo>
                  <a:lnTo>
                    <a:pt x="10" y="139"/>
                  </a:lnTo>
                  <a:lnTo>
                    <a:pt x="5" y="139"/>
                  </a:lnTo>
                  <a:lnTo>
                    <a:pt x="0" y="139"/>
                  </a:lnTo>
                  <a:lnTo>
                    <a:pt x="0" y="139"/>
                  </a:lnTo>
                  <a:lnTo>
                    <a:pt x="0" y="136"/>
                  </a:lnTo>
                  <a:lnTo>
                    <a:pt x="0" y="134"/>
                  </a:lnTo>
                  <a:lnTo>
                    <a:pt x="0" y="130"/>
                  </a:lnTo>
                  <a:lnTo>
                    <a:pt x="0" y="125"/>
                  </a:lnTo>
                  <a:lnTo>
                    <a:pt x="0" y="118"/>
                  </a:lnTo>
                  <a:lnTo>
                    <a:pt x="2" y="113"/>
                  </a:lnTo>
                  <a:lnTo>
                    <a:pt x="3" y="106"/>
                  </a:lnTo>
                  <a:lnTo>
                    <a:pt x="5" y="100"/>
                  </a:lnTo>
                  <a:lnTo>
                    <a:pt x="5" y="92"/>
                  </a:lnTo>
                  <a:lnTo>
                    <a:pt x="7" y="86"/>
                  </a:lnTo>
                  <a:lnTo>
                    <a:pt x="7" y="80"/>
                  </a:lnTo>
                  <a:lnTo>
                    <a:pt x="8" y="75"/>
                  </a:lnTo>
                  <a:lnTo>
                    <a:pt x="8" y="66"/>
                  </a:lnTo>
                  <a:lnTo>
                    <a:pt x="10" y="65"/>
                  </a:lnTo>
                  <a:lnTo>
                    <a:pt x="13" y="62"/>
                  </a:lnTo>
                  <a:lnTo>
                    <a:pt x="14" y="65"/>
                  </a:lnTo>
                  <a:lnTo>
                    <a:pt x="14" y="69"/>
                  </a:lnTo>
                  <a:lnTo>
                    <a:pt x="13" y="78"/>
                  </a:lnTo>
                  <a:lnTo>
                    <a:pt x="11" y="84"/>
                  </a:lnTo>
                  <a:lnTo>
                    <a:pt x="11" y="89"/>
                  </a:lnTo>
                  <a:lnTo>
                    <a:pt x="11" y="97"/>
                  </a:lnTo>
                  <a:lnTo>
                    <a:pt x="11" y="103"/>
                  </a:lnTo>
                  <a:lnTo>
                    <a:pt x="11" y="109"/>
                  </a:lnTo>
                  <a:lnTo>
                    <a:pt x="11" y="115"/>
                  </a:lnTo>
                  <a:lnTo>
                    <a:pt x="10" y="119"/>
                  </a:lnTo>
                  <a:lnTo>
                    <a:pt x="10" y="125"/>
                  </a:lnTo>
                  <a:lnTo>
                    <a:pt x="10" y="131"/>
                  </a:lnTo>
                  <a:lnTo>
                    <a:pt x="10" y="136"/>
                  </a:lnTo>
                  <a:lnTo>
                    <a:pt x="127" y="128"/>
                  </a:lnTo>
                  <a:lnTo>
                    <a:pt x="171" y="54"/>
                  </a:lnTo>
                  <a:lnTo>
                    <a:pt x="170" y="51"/>
                  </a:lnTo>
                  <a:lnTo>
                    <a:pt x="165" y="47"/>
                  </a:lnTo>
                  <a:lnTo>
                    <a:pt x="159" y="39"/>
                  </a:lnTo>
                  <a:lnTo>
                    <a:pt x="155" y="32"/>
                  </a:lnTo>
                  <a:lnTo>
                    <a:pt x="147" y="23"/>
                  </a:lnTo>
                  <a:lnTo>
                    <a:pt x="142" y="15"/>
                  </a:lnTo>
                  <a:lnTo>
                    <a:pt x="138" y="10"/>
                  </a:lnTo>
                  <a:lnTo>
                    <a:pt x="136" y="7"/>
                  </a:lnTo>
                  <a:lnTo>
                    <a:pt x="133" y="7"/>
                  </a:lnTo>
                  <a:lnTo>
                    <a:pt x="129" y="10"/>
                  </a:lnTo>
                  <a:lnTo>
                    <a:pt x="123" y="12"/>
                  </a:lnTo>
                  <a:lnTo>
                    <a:pt x="115" y="15"/>
                  </a:lnTo>
                  <a:lnTo>
                    <a:pt x="109" y="16"/>
                  </a:lnTo>
                  <a:lnTo>
                    <a:pt x="103" y="20"/>
                  </a:lnTo>
                  <a:lnTo>
                    <a:pt x="100" y="21"/>
                  </a:lnTo>
                  <a:lnTo>
                    <a:pt x="99" y="23"/>
                  </a:lnTo>
                  <a:lnTo>
                    <a:pt x="103" y="12"/>
                  </a:lnTo>
                  <a:lnTo>
                    <a:pt x="103"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6" name="Freeform 43"/>
            <p:cNvSpPr>
              <a:spLocks/>
            </p:cNvSpPr>
            <p:nvPr/>
          </p:nvSpPr>
          <p:spPr bwMode="auto">
            <a:xfrm>
              <a:off x="2974" y="568"/>
              <a:ext cx="1326" cy="912"/>
            </a:xfrm>
            <a:custGeom>
              <a:avLst/>
              <a:gdLst/>
              <a:ahLst/>
              <a:cxnLst>
                <a:cxn ang="0">
                  <a:pos x="1326" y="459"/>
                </a:cxn>
                <a:cxn ang="0">
                  <a:pos x="35" y="522"/>
                </a:cxn>
                <a:cxn ang="0">
                  <a:pos x="77" y="498"/>
                </a:cxn>
                <a:cxn ang="0">
                  <a:pos x="122" y="474"/>
                </a:cxn>
                <a:cxn ang="0">
                  <a:pos x="167" y="450"/>
                </a:cxn>
                <a:cxn ang="0">
                  <a:pos x="213" y="427"/>
                </a:cxn>
                <a:cxn ang="0">
                  <a:pos x="258" y="405"/>
                </a:cxn>
                <a:cxn ang="0">
                  <a:pos x="305" y="380"/>
                </a:cxn>
                <a:cxn ang="0">
                  <a:pos x="352" y="356"/>
                </a:cxn>
                <a:cxn ang="0">
                  <a:pos x="399" y="334"/>
                </a:cxn>
                <a:cxn ang="0">
                  <a:pos x="445" y="309"/>
                </a:cxn>
                <a:cxn ang="0">
                  <a:pos x="494" y="285"/>
                </a:cxn>
                <a:cxn ang="0">
                  <a:pos x="542" y="261"/>
                </a:cxn>
                <a:cxn ang="0">
                  <a:pos x="589" y="238"/>
                </a:cxn>
                <a:cxn ang="0">
                  <a:pos x="636" y="214"/>
                </a:cxn>
                <a:cxn ang="0">
                  <a:pos x="684" y="190"/>
                </a:cxn>
                <a:cxn ang="0">
                  <a:pos x="731" y="166"/>
                </a:cxn>
                <a:cxn ang="0">
                  <a:pos x="779" y="143"/>
                </a:cxn>
                <a:cxn ang="0">
                  <a:pos x="826" y="121"/>
                </a:cxn>
                <a:cxn ang="0">
                  <a:pos x="873" y="96"/>
                </a:cxn>
                <a:cxn ang="0">
                  <a:pos x="919" y="72"/>
                </a:cxn>
                <a:cxn ang="0">
                  <a:pos x="966" y="51"/>
                </a:cxn>
                <a:cxn ang="0">
                  <a:pos x="1013" y="27"/>
                </a:cxn>
                <a:cxn ang="0">
                  <a:pos x="1274" y="456"/>
                </a:cxn>
                <a:cxn ang="0">
                  <a:pos x="1214" y="479"/>
                </a:cxn>
                <a:cxn ang="0">
                  <a:pos x="1155" y="498"/>
                </a:cxn>
                <a:cxn ang="0">
                  <a:pos x="1095" y="519"/>
                </a:cxn>
                <a:cxn ang="0">
                  <a:pos x="1034" y="541"/>
                </a:cxn>
                <a:cxn ang="0">
                  <a:pos x="975" y="562"/>
                </a:cxn>
                <a:cxn ang="0">
                  <a:pos x="913" y="581"/>
                </a:cxn>
                <a:cxn ang="0">
                  <a:pos x="855" y="602"/>
                </a:cxn>
                <a:cxn ang="0">
                  <a:pos x="794" y="622"/>
                </a:cxn>
                <a:cxn ang="0">
                  <a:pos x="734" y="643"/>
                </a:cxn>
                <a:cxn ang="0">
                  <a:pos x="673" y="663"/>
                </a:cxn>
                <a:cxn ang="0">
                  <a:pos x="613" y="684"/>
                </a:cxn>
                <a:cxn ang="0">
                  <a:pos x="553" y="704"/>
                </a:cxn>
                <a:cxn ang="0">
                  <a:pos x="492" y="725"/>
                </a:cxn>
                <a:cxn ang="0">
                  <a:pos x="433" y="744"/>
                </a:cxn>
                <a:cxn ang="0">
                  <a:pos x="373" y="766"/>
                </a:cxn>
                <a:cxn ang="0">
                  <a:pos x="312" y="785"/>
                </a:cxn>
                <a:cxn ang="0">
                  <a:pos x="254" y="808"/>
                </a:cxn>
                <a:cxn ang="0">
                  <a:pos x="192" y="828"/>
                </a:cxn>
                <a:cxn ang="0">
                  <a:pos x="133" y="850"/>
                </a:cxn>
                <a:cxn ang="0">
                  <a:pos x="72" y="870"/>
                </a:cxn>
                <a:cxn ang="0">
                  <a:pos x="13" y="892"/>
                </a:cxn>
                <a:cxn ang="0">
                  <a:pos x="23" y="512"/>
                </a:cxn>
              </a:cxnLst>
              <a:rect l="0" t="0" r="r" b="b"/>
              <a:pathLst>
                <a:path w="1326" h="912">
                  <a:moveTo>
                    <a:pt x="23" y="512"/>
                  </a:moveTo>
                  <a:lnTo>
                    <a:pt x="0" y="912"/>
                  </a:lnTo>
                  <a:lnTo>
                    <a:pt x="1326" y="459"/>
                  </a:lnTo>
                  <a:lnTo>
                    <a:pt x="1031" y="0"/>
                  </a:lnTo>
                  <a:lnTo>
                    <a:pt x="42" y="503"/>
                  </a:lnTo>
                  <a:lnTo>
                    <a:pt x="35" y="522"/>
                  </a:lnTo>
                  <a:lnTo>
                    <a:pt x="48" y="515"/>
                  </a:lnTo>
                  <a:lnTo>
                    <a:pt x="63" y="507"/>
                  </a:lnTo>
                  <a:lnTo>
                    <a:pt x="77" y="498"/>
                  </a:lnTo>
                  <a:lnTo>
                    <a:pt x="92" y="491"/>
                  </a:lnTo>
                  <a:lnTo>
                    <a:pt x="107" y="482"/>
                  </a:lnTo>
                  <a:lnTo>
                    <a:pt x="122" y="474"/>
                  </a:lnTo>
                  <a:lnTo>
                    <a:pt x="137" y="467"/>
                  </a:lnTo>
                  <a:lnTo>
                    <a:pt x="154" y="459"/>
                  </a:lnTo>
                  <a:lnTo>
                    <a:pt x="167" y="450"/>
                  </a:lnTo>
                  <a:lnTo>
                    <a:pt x="183" y="442"/>
                  </a:lnTo>
                  <a:lnTo>
                    <a:pt x="198" y="435"/>
                  </a:lnTo>
                  <a:lnTo>
                    <a:pt x="213" y="427"/>
                  </a:lnTo>
                  <a:lnTo>
                    <a:pt x="228" y="420"/>
                  </a:lnTo>
                  <a:lnTo>
                    <a:pt x="243" y="412"/>
                  </a:lnTo>
                  <a:lnTo>
                    <a:pt x="258" y="405"/>
                  </a:lnTo>
                  <a:lnTo>
                    <a:pt x="275" y="397"/>
                  </a:lnTo>
                  <a:lnTo>
                    <a:pt x="288" y="388"/>
                  </a:lnTo>
                  <a:lnTo>
                    <a:pt x="305" y="380"/>
                  </a:lnTo>
                  <a:lnTo>
                    <a:pt x="320" y="371"/>
                  </a:lnTo>
                  <a:lnTo>
                    <a:pt x="337" y="364"/>
                  </a:lnTo>
                  <a:lnTo>
                    <a:pt x="352" y="356"/>
                  </a:lnTo>
                  <a:lnTo>
                    <a:pt x="368" y="349"/>
                  </a:lnTo>
                  <a:lnTo>
                    <a:pt x="383" y="341"/>
                  </a:lnTo>
                  <a:lnTo>
                    <a:pt x="399" y="334"/>
                  </a:lnTo>
                  <a:lnTo>
                    <a:pt x="414" y="325"/>
                  </a:lnTo>
                  <a:lnTo>
                    <a:pt x="430" y="317"/>
                  </a:lnTo>
                  <a:lnTo>
                    <a:pt x="445" y="309"/>
                  </a:lnTo>
                  <a:lnTo>
                    <a:pt x="462" y="302"/>
                  </a:lnTo>
                  <a:lnTo>
                    <a:pt x="477" y="293"/>
                  </a:lnTo>
                  <a:lnTo>
                    <a:pt x="494" y="285"/>
                  </a:lnTo>
                  <a:lnTo>
                    <a:pt x="509" y="278"/>
                  </a:lnTo>
                  <a:lnTo>
                    <a:pt x="525" y="270"/>
                  </a:lnTo>
                  <a:lnTo>
                    <a:pt x="542" y="261"/>
                  </a:lnTo>
                  <a:lnTo>
                    <a:pt x="557" y="254"/>
                  </a:lnTo>
                  <a:lnTo>
                    <a:pt x="572" y="246"/>
                  </a:lnTo>
                  <a:lnTo>
                    <a:pt x="589" y="238"/>
                  </a:lnTo>
                  <a:lnTo>
                    <a:pt x="604" y="229"/>
                  </a:lnTo>
                  <a:lnTo>
                    <a:pt x="620" y="222"/>
                  </a:lnTo>
                  <a:lnTo>
                    <a:pt x="636" y="214"/>
                  </a:lnTo>
                  <a:lnTo>
                    <a:pt x="652" y="207"/>
                  </a:lnTo>
                  <a:lnTo>
                    <a:pt x="667" y="198"/>
                  </a:lnTo>
                  <a:lnTo>
                    <a:pt x="684" y="190"/>
                  </a:lnTo>
                  <a:lnTo>
                    <a:pt x="699" y="183"/>
                  </a:lnTo>
                  <a:lnTo>
                    <a:pt x="716" y="175"/>
                  </a:lnTo>
                  <a:lnTo>
                    <a:pt x="731" y="166"/>
                  </a:lnTo>
                  <a:lnTo>
                    <a:pt x="747" y="158"/>
                  </a:lnTo>
                  <a:lnTo>
                    <a:pt x="762" y="151"/>
                  </a:lnTo>
                  <a:lnTo>
                    <a:pt x="779" y="143"/>
                  </a:lnTo>
                  <a:lnTo>
                    <a:pt x="794" y="136"/>
                  </a:lnTo>
                  <a:lnTo>
                    <a:pt x="811" y="128"/>
                  </a:lnTo>
                  <a:lnTo>
                    <a:pt x="826" y="121"/>
                  </a:lnTo>
                  <a:lnTo>
                    <a:pt x="842" y="113"/>
                  </a:lnTo>
                  <a:lnTo>
                    <a:pt x="858" y="104"/>
                  </a:lnTo>
                  <a:lnTo>
                    <a:pt x="873" y="96"/>
                  </a:lnTo>
                  <a:lnTo>
                    <a:pt x="888" y="89"/>
                  </a:lnTo>
                  <a:lnTo>
                    <a:pt x="904" y="81"/>
                  </a:lnTo>
                  <a:lnTo>
                    <a:pt x="919" y="72"/>
                  </a:lnTo>
                  <a:lnTo>
                    <a:pt x="936" y="65"/>
                  </a:lnTo>
                  <a:lnTo>
                    <a:pt x="951" y="57"/>
                  </a:lnTo>
                  <a:lnTo>
                    <a:pt x="966" y="51"/>
                  </a:lnTo>
                  <a:lnTo>
                    <a:pt x="983" y="42"/>
                  </a:lnTo>
                  <a:lnTo>
                    <a:pt x="998" y="35"/>
                  </a:lnTo>
                  <a:lnTo>
                    <a:pt x="1013" y="27"/>
                  </a:lnTo>
                  <a:lnTo>
                    <a:pt x="1030" y="21"/>
                  </a:lnTo>
                  <a:lnTo>
                    <a:pt x="1295" y="450"/>
                  </a:lnTo>
                  <a:lnTo>
                    <a:pt x="1274" y="456"/>
                  </a:lnTo>
                  <a:lnTo>
                    <a:pt x="1255" y="464"/>
                  </a:lnTo>
                  <a:lnTo>
                    <a:pt x="1235" y="471"/>
                  </a:lnTo>
                  <a:lnTo>
                    <a:pt x="1214" y="479"/>
                  </a:lnTo>
                  <a:lnTo>
                    <a:pt x="1194" y="485"/>
                  </a:lnTo>
                  <a:lnTo>
                    <a:pt x="1175" y="492"/>
                  </a:lnTo>
                  <a:lnTo>
                    <a:pt x="1155" y="498"/>
                  </a:lnTo>
                  <a:lnTo>
                    <a:pt x="1135" y="506"/>
                  </a:lnTo>
                  <a:lnTo>
                    <a:pt x="1114" y="512"/>
                  </a:lnTo>
                  <a:lnTo>
                    <a:pt x="1095" y="519"/>
                  </a:lnTo>
                  <a:lnTo>
                    <a:pt x="1074" y="525"/>
                  </a:lnTo>
                  <a:lnTo>
                    <a:pt x="1054" y="533"/>
                  </a:lnTo>
                  <a:lnTo>
                    <a:pt x="1034" y="541"/>
                  </a:lnTo>
                  <a:lnTo>
                    <a:pt x="1015" y="548"/>
                  </a:lnTo>
                  <a:lnTo>
                    <a:pt x="995" y="554"/>
                  </a:lnTo>
                  <a:lnTo>
                    <a:pt x="975" y="562"/>
                  </a:lnTo>
                  <a:lnTo>
                    <a:pt x="954" y="568"/>
                  </a:lnTo>
                  <a:lnTo>
                    <a:pt x="935" y="575"/>
                  </a:lnTo>
                  <a:lnTo>
                    <a:pt x="913" y="581"/>
                  </a:lnTo>
                  <a:lnTo>
                    <a:pt x="894" y="589"/>
                  </a:lnTo>
                  <a:lnTo>
                    <a:pt x="874" y="595"/>
                  </a:lnTo>
                  <a:lnTo>
                    <a:pt x="855" y="602"/>
                  </a:lnTo>
                  <a:lnTo>
                    <a:pt x="835" y="609"/>
                  </a:lnTo>
                  <a:lnTo>
                    <a:pt x="814" y="616"/>
                  </a:lnTo>
                  <a:lnTo>
                    <a:pt x="794" y="622"/>
                  </a:lnTo>
                  <a:lnTo>
                    <a:pt x="773" y="630"/>
                  </a:lnTo>
                  <a:lnTo>
                    <a:pt x="753" y="636"/>
                  </a:lnTo>
                  <a:lnTo>
                    <a:pt x="734" y="643"/>
                  </a:lnTo>
                  <a:lnTo>
                    <a:pt x="714" y="649"/>
                  </a:lnTo>
                  <a:lnTo>
                    <a:pt x="694" y="657"/>
                  </a:lnTo>
                  <a:lnTo>
                    <a:pt x="673" y="663"/>
                  </a:lnTo>
                  <a:lnTo>
                    <a:pt x="654" y="670"/>
                  </a:lnTo>
                  <a:lnTo>
                    <a:pt x="633" y="676"/>
                  </a:lnTo>
                  <a:lnTo>
                    <a:pt x="613" y="684"/>
                  </a:lnTo>
                  <a:lnTo>
                    <a:pt x="593" y="690"/>
                  </a:lnTo>
                  <a:lnTo>
                    <a:pt x="574" y="698"/>
                  </a:lnTo>
                  <a:lnTo>
                    <a:pt x="553" y="704"/>
                  </a:lnTo>
                  <a:lnTo>
                    <a:pt x="533" y="711"/>
                  </a:lnTo>
                  <a:lnTo>
                    <a:pt x="513" y="717"/>
                  </a:lnTo>
                  <a:lnTo>
                    <a:pt x="492" y="725"/>
                  </a:lnTo>
                  <a:lnTo>
                    <a:pt x="473" y="731"/>
                  </a:lnTo>
                  <a:lnTo>
                    <a:pt x="453" y="738"/>
                  </a:lnTo>
                  <a:lnTo>
                    <a:pt x="433" y="744"/>
                  </a:lnTo>
                  <a:lnTo>
                    <a:pt x="414" y="754"/>
                  </a:lnTo>
                  <a:lnTo>
                    <a:pt x="394" y="758"/>
                  </a:lnTo>
                  <a:lnTo>
                    <a:pt x="373" y="766"/>
                  </a:lnTo>
                  <a:lnTo>
                    <a:pt x="353" y="773"/>
                  </a:lnTo>
                  <a:lnTo>
                    <a:pt x="334" y="781"/>
                  </a:lnTo>
                  <a:lnTo>
                    <a:pt x="312" y="785"/>
                  </a:lnTo>
                  <a:lnTo>
                    <a:pt x="293" y="794"/>
                  </a:lnTo>
                  <a:lnTo>
                    <a:pt x="273" y="800"/>
                  </a:lnTo>
                  <a:lnTo>
                    <a:pt x="254" y="808"/>
                  </a:lnTo>
                  <a:lnTo>
                    <a:pt x="232" y="814"/>
                  </a:lnTo>
                  <a:lnTo>
                    <a:pt x="211" y="822"/>
                  </a:lnTo>
                  <a:lnTo>
                    <a:pt x="192" y="828"/>
                  </a:lnTo>
                  <a:lnTo>
                    <a:pt x="172" y="835"/>
                  </a:lnTo>
                  <a:lnTo>
                    <a:pt x="152" y="843"/>
                  </a:lnTo>
                  <a:lnTo>
                    <a:pt x="133" y="850"/>
                  </a:lnTo>
                  <a:lnTo>
                    <a:pt x="113" y="856"/>
                  </a:lnTo>
                  <a:lnTo>
                    <a:pt x="92" y="864"/>
                  </a:lnTo>
                  <a:lnTo>
                    <a:pt x="72" y="870"/>
                  </a:lnTo>
                  <a:lnTo>
                    <a:pt x="53" y="879"/>
                  </a:lnTo>
                  <a:lnTo>
                    <a:pt x="33" y="885"/>
                  </a:lnTo>
                  <a:lnTo>
                    <a:pt x="13" y="892"/>
                  </a:lnTo>
                  <a:lnTo>
                    <a:pt x="33" y="527"/>
                  </a:lnTo>
                  <a:lnTo>
                    <a:pt x="23" y="512"/>
                  </a:lnTo>
                  <a:lnTo>
                    <a:pt x="23" y="5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7" name="Freeform 44"/>
            <p:cNvSpPr>
              <a:spLocks/>
            </p:cNvSpPr>
            <p:nvPr/>
          </p:nvSpPr>
          <p:spPr bwMode="auto">
            <a:xfrm>
              <a:off x="4096" y="902"/>
              <a:ext cx="130" cy="131"/>
            </a:xfrm>
            <a:custGeom>
              <a:avLst/>
              <a:gdLst/>
              <a:ahLst/>
              <a:cxnLst>
                <a:cxn ang="0">
                  <a:pos x="59" y="0"/>
                </a:cxn>
                <a:cxn ang="0">
                  <a:pos x="0" y="18"/>
                </a:cxn>
                <a:cxn ang="0">
                  <a:pos x="51" y="131"/>
                </a:cxn>
                <a:cxn ang="0">
                  <a:pos x="130" y="107"/>
                </a:cxn>
                <a:cxn ang="0">
                  <a:pos x="59" y="0"/>
                </a:cxn>
                <a:cxn ang="0">
                  <a:pos x="59" y="0"/>
                </a:cxn>
              </a:cxnLst>
              <a:rect l="0" t="0" r="r" b="b"/>
              <a:pathLst>
                <a:path w="130" h="131">
                  <a:moveTo>
                    <a:pt x="59" y="0"/>
                  </a:moveTo>
                  <a:lnTo>
                    <a:pt x="0" y="18"/>
                  </a:lnTo>
                  <a:lnTo>
                    <a:pt x="51" y="131"/>
                  </a:lnTo>
                  <a:lnTo>
                    <a:pt x="130" y="107"/>
                  </a:lnTo>
                  <a:lnTo>
                    <a:pt x="59" y="0"/>
                  </a:lnTo>
                  <a:lnTo>
                    <a:pt x="59" y="0"/>
                  </a:lnTo>
                  <a:close/>
                </a:path>
              </a:pathLst>
            </a:custGeom>
            <a:solidFill>
              <a:srgbClr val="788FE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8" name="Freeform 45"/>
            <p:cNvSpPr>
              <a:spLocks/>
            </p:cNvSpPr>
            <p:nvPr/>
          </p:nvSpPr>
          <p:spPr bwMode="auto">
            <a:xfrm>
              <a:off x="3983" y="828"/>
              <a:ext cx="114" cy="119"/>
            </a:xfrm>
            <a:custGeom>
              <a:avLst/>
              <a:gdLst/>
              <a:ahLst/>
              <a:cxnLst>
                <a:cxn ang="0">
                  <a:pos x="55" y="0"/>
                </a:cxn>
                <a:cxn ang="0">
                  <a:pos x="0" y="15"/>
                </a:cxn>
                <a:cxn ang="0">
                  <a:pos x="37" y="119"/>
                </a:cxn>
                <a:cxn ang="0">
                  <a:pos x="114" y="92"/>
                </a:cxn>
                <a:cxn ang="0">
                  <a:pos x="55" y="0"/>
                </a:cxn>
                <a:cxn ang="0">
                  <a:pos x="55" y="0"/>
                </a:cxn>
              </a:cxnLst>
              <a:rect l="0" t="0" r="r" b="b"/>
              <a:pathLst>
                <a:path w="114" h="119">
                  <a:moveTo>
                    <a:pt x="55" y="0"/>
                  </a:moveTo>
                  <a:lnTo>
                    <a:pt x="0" y="15"/>
                  </a:lnTo>
                  <a:lnTo>
                    <a:pt x="37" y="119"/>
                  </a:lnTo>
                  <a:lnTo>
                    <a:pt x="114" y="92"/>
                  </a:lnTo>
                  <a:lnTo>
                    <a:pt x="55" y="0"/>
                  </a:lnTo>
                  <a:lnTo>
                    <a:pt x="55" y="0"/>
                  </a:lnTo>
                  <a:close/>
                </a:path>
              </a:pathLst>
            </a:custGeom>
            <a:solidFill>
              <a:srgbClr val="788FE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9" name="Freeform 46"/>
            <p:cNvSpPr>
              <a:spLocks/>
            </p:cNvSpPr>
            <p:nvPr/>
          </p:nvSpPr>
          <p:spPr bwMode="auto">
            <a:xfrm>
              <a:off x="3958" y="944"/>
              <a:ext cx="114" cy="143"/>
            </a:xfrm>
            <a:custGeom>
              <a:avLst/>
              <a:gdLst/>
              <a:ahLst/>
              <a:cxnLst>
                <a:cxn ang="0">
                  <a:pos x="62" y="0"/>
                </a:cxn>
                <a:cxn ang="0">
                  <a:pos x="0" y="24"/>
                </a:cxn>
                <a:cxn ang="0">
                  <a:pos x="37" y="143"/>
                </a:cxn>
                <a:cxn ang="0">
                  <a:pos x="114" y="116"/>
                </a:cxn>
                <a:cxn ang="0">
                  <a:pos x="62" y="0"/>
                </a:cxn>
                <a:cxn ang="0">
                  <a:pos x="62" y="0"/>
                </a:cxn>
              </a:cxnLst>
              <a:rect l="0" t="0" r="r" b="b"/>
              <a:pathLst>
                <a:path w="114" h="143">
                  <a:moveTo>
                    <a:pt x="62" y="0"/>
                  </a:moveTo>
                  <a:lnTo>
                    <a:pt x="0" y="24"/>
                  </a:lnTo>
                  <a:lnTo>
                    <a:pt x="37" y="143"/>
                  </a:lnTo>
                  <a:lnTo>
                    <a:pt x="114" y="116"/>
                  </a:lnTo>
                  <a:lnTo>
                    <a:pt x="62" y="0"/>
                  </a:lnTo>
                  <a:lnTo>
                    <a:pt x="62" y="0"/>
                  </a:lnTo>
                  <a:close/>
                </a:path>
              </a:pathLst>
            </a:custGeom>
            <a:solidFill>
              <a:srgbClr val="788FE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40" name="Freeform 47"/>
            <p:cNvSpPr>
              <a:spLocks/>
            </p:cNvSpPr>
            <p:nvPr/>
          </p:nvSpPr>
          <p:spPr bwMode="auto">
            <a:xfrm>
              <a:off x="3892" y="773"/>
              <a:ext cx="92" cy="98"/>
            </a:xfrm>
            <a:custGeom>
              <a:avLst/>
              <a:gdLst/>
              <a:ahLst/>
              <a:cxnLst>
                <a:cxn ang="0">
                  <a:pos x="60" y="0"/>
                </a:cxn>
                <a:cxn ang="0">
                  <a:pos x="0" y="26"/>
                </a:cxn>
                <a:cxn ang="0">
                  <a:pos x="32" y="98"/>
                </a:cxn>
                <a:cxn ang="0">
                  <a:pos x="92" y="71"/>
                </a:cxn>
                <a:cxn ang="0">
                  <a:pos x="60" y="0"/>
                </a:cxn>
                <a:cxn ang="0">
                  <a:pos x="60" y="0"/>
                </a:cxn>
              </a:cxnLst>
              <a:rect l="0" t="0" r="r" b="b"/>
              <a:pathLst>
                <a:path w="92" h="98">
                  <a:moveTo>
                    <a:pt x="60" y="0"/>
                  </a:moveTo>
                  <a:lnTo>
                    <a:pt x="0" y="26"/>
                  </a:lnTo>
                  <a:lnTo>
                    <a:pt x="32" y="98"/>
                  </a:lnTo>
                  <a:lnTo>
                    <a:pt x="92" y="71"/>
                  </a:lnTo>
                  <a:lnTo>
                    <a:pt x="60" y="0"/>
                  </a:lnTo>
                  <a:lnTo>
                    <a:pt x="60" y="0"/>
                  </a:lnTo>
                  <a:close/>
                </a:path>
              </a:pathLst>
            </a:custGeom>
            <a:solidFill>
              <a:srgbClr val="788FE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41" name="Freeform 48"/>
            <p:cNvSpPr>
              <a:spLocks/>
            </p:cNvSpPr>
            <p:nvPr/>
          </p:nvSpPr>
          <p:spPr bwMode="auto">
            <a:xfrm>
              <a:off x="3887" y="965"/>
              <a:ext cx="105" cy="160"/>
            </a:xfrm>
            <a:custGeom>
              <a:avLst/>
              <a:gdLst/>
              <a:ahLst/>
              <a:cxnLst>
                <a:cxn ang="0">
                  <a:pos x="68" y="0"/>
                </a:cxn>
                <a:cxn ang="0">
                  <a:pos x="0" y="33"/>
                </a:cxn>
                <a:cxn ang="0">
                  <a:pos x="20" y="160"/>
                </a:cxn>
                <a:cxn ang="0">
                  <a:pos x="105" y="124"/>
                </a:cxn>
                <a:cxn ang="0">
                  <a:pos x="68" y="0"/>
                </a:cxn>
                <a:cxn ang="0">
                  <a:pos x="68" y="0"/>
                </a:cxn>
              </a:cxnLst>
              <a:rect l="0" t="0" r="r" b="b"/>
              <a:pathLst>
                <a:path w="105" h="160">
                  <a:moveTo>
                    <a:pt x="68" y="0"/>
                  </a:moveTo>
                  <a:lnTo>
                    <a:pt x="0" y="33"/>
                  </a:lnTo>
                  <a:lnTo>
                    <a:pt x="20" y="160"/>
                  </a:lnTo>
                  <a:lnTo>
                    <a:pt x="105" y="124"/>
                  </a:lnTo>
                  <a:lnTo>
                    <a:pt x="68" y="0"/>
                  </a:lnTo>
                  <a:lnTo>
                    <a:pt x="68" y="0"/>
                  </a:lnTo>
                  <a:close/>
                </a:path>
              </a:pathLst>
            </a:custGeom>
            <a:solidFill>
              <a:srgbClr val="637AC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42" name="Freeform 49"/>
            <p:cNvSpPr>
              <a:spLocks/>
            </p:cNvSpPr>
            <p:nvPr/>
          </p:nvSpPr>
          <p:spPr bwMode="auto">
            <a:xfrm>
              <a:off x="3854" y="867"/>
              <a:ext cx="101" cy="133"/>
            </a:xfrm>
            <a:custGeom>
              <a:avLst/>
              <a:gdLst/>
              <a:ahLst/>
              <a:cxnLst>
                <a:cxn ang="0">
                  <a:pos x="67" y="0"/>
                </a:cxn>
                <a:cxn ang="0">
                  <a:pos x="0" y="26"/>
                </a:cxn>
                <a:cxn ang="0">
                  <a:pos x="30" y="133"/>
                </a:cxn>
                <a:cxn ang="0">
                  <a:pos x="101" y="101"/>
                </a:cxn>
                <a:cxn ang="0">
                  <a:pos x="67" y="0"/>
                </a:cxn>
                <a:cxn ang="0">
                  <a:pos x="67" y="0"/>
                </a:cxn>
              </a:cxnLst>
              <a:rect l="0" t="0" r="r" b="b"/>
              <a:pathLst>
                <a:path w="101" h="133">
                  <a:moveTo>
                    <a:pt x="67" y="0"/>
                  </a:moveTo>
                  <a:lnTo>
                    <a:pt x="0" y="26"/>
                  </a:lnTo>
                  <a:lnTo>
                    <a:pt x="30" y="133"/>
                  </a:lnTo>
                  <a:lnTo>
                    <a:pt x="101" y="101"/>
                  </a:lnTo>
                  <a:lnTo>
                    <a:pt x="67" y="0"/>
                  </a:lnTo>
                  <a:lnTo>
                    <a:pt x="67" y="0"/>
                  </a:lnTo>
                  <a:close/>
                </a:path>
              </a:pathLst>
            </a:custGeom>
            <a:solidFill>
              <a:srgbClr val="788FE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43" name="Freeform 50"/>
            <p:cNvSpPr>
              <a:spLocks/>
            </p:cNvSpPr>
            <p:nvPr/>
          </p:nvSpPr>
          <p:spPr bwMode="auto">
            <a:xfrm>
              <a:off x="3771" y="802"/>
              <a:ext cx="86" cy="127"/>
            </a:xfrm>
            <a:custGeom>
              <a:avLst/>
              <a:gdLst/>
              <a:ahLst/>
              <a:cxnLst>
                <a:cxn ang="0">
                  <a:pos x="64" y="0"/>
                </a:cxn>
                <a:cxn ang="0">
                  <a:pos x="2" y="23"/>
                </a:cxn>
                <a:cxn ang="0">
                  <a:pos x="0" y="127"/>
                </a:cxn>
                <a:cxn ang="0">
                  <a:pos x="86" y="91"/>
                </a:cxn>
                <a:cxn ang="0">
                  <a:pos x="64" y="0"/>
                </a:cxn>
                <a:cxn ang="0">
                  <a:pos x="64" y="0"/>
                </a:cxn>
              </a:cxnLst>
              <a:rect l="0" t="0" r="r" b="b"/>
              <a:pathLst>
                <a:path w="86" h="127">
                  <a:moveTo>
                    <a:pt x="64" y="0"/>
                  </a:moveTo>
                  <a:lnTo>
                    <a:pt x="2" y="23"/>
                  </a:lnTo>
                  <a:lnTo>
                    <a:pt x="0" y="127"/>
                  </a:lnTo>
                  <a:lnTo>
                    <a:pt x="86" y="91"/>
                  </a:lnTo>
                  <a:lnTo>
                    <a:pt x="64" y="0"/>
                  </a:lnTo>
                  <a:lnTo>
                    <a:pt x="64" y="0"/>
                  </a:lnTo>
                  <a:close/>
                </a:path>
              </a:pathLst>
            </a:custGeom>
            <a:solidFill>
              <a:srgbClr val="8096EB"/>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44" name="Freeform 51"/>
            <p:cNvSpPr>
              <a:spLocks/>
            </p:cNvSpPr>
            <p:nvPr/>
          </p:nvSpPr>
          <p:spPr bwMode="auto">
            <a:xfrm>
              <a:off x="3694" y="927"/>
              <a:ext cx="86" cy="153"/>
            </a:xfrm>
            <a:custGeom>
              <a:avLst/>
              <a:gdLst/>
              <a:ahLst/>
              <a:cxnLst>
                <a:cxn ang="0">
                  <a:pos x="77" y="0"/>
                </a:cxn>
                <a:cxn ang="0">
                  <a:pos x="9" y="31"/>
                </a:cxn>
                <a:cxn ang="0">
                  <a:pos x="0" y="153"/>
                </a:cxn>
                <a:cxn ang="0">
                  <a:pos x="86" y="115"/>
                </a:cxn>
                <a:cxn ang="0">
                  <a:pos x="77" y="0"/>
                </a:cxn>
                <a:cxn ang="0">
                  <a:pos x="77" y="0"/>
                </a:cxn>
              </a:cxnLst>
              <a:rect l="0" t="0" r="r" b="b"/>
              <a:pathLst>
                <a:path w="86" h="153">
                  <a:moveTo>
                    <a:pt x="77" y="0"/>
                  </a:moveTo>
                  <a:lnTo>
                    <a:pt x="9" y="31"/>
                  </a:lnTo>
                  <a:lnTo>
                    <a:pt x="0" y="153"/>
                  </a:lnTo>
                  <a:lnTo>
                    <a:pt x="86" y="115"/>
                  </a:lnTo>
                  <a:lnTo>
                    <a:pt x="77" y="0"/>
                  </a:lnTo>
                  <a:lnTo>
                    <a:pt x="77" y="0"/>
                  </a:lnTo>
                  <a:close/>
                </a:path>
              </a:pathLst>
            </a:custGeom>
            <a:solidFill>
              <a:srgbClr val="7A91E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45" name="Freeform 52"/>
            <p:cNvSpPr>
              <a:spLocks/>
            </p:cNvSpPr>
            <p:nvPr/>
          </p:nvSpPr>
          <p:spPr bwMode="auto">
            <a:xfrm>
              <a:off x="3699" y="755"/>
              <a:ext cx="74" cy="107"/>
            </a:xfrm>
            <a:custGeom>
              <a:avLst/>
              <a:gdLst/>
              <a:ahLst/>
              <a:cxnLst>
                <a:cxn ang="0">
                  <a:pos x="69" y="0"/>
                </a:cxn>
                <a:cxn ang="0">
                  <a:pos x="0" y="32"/>
                </a:cxn>
                <a:cxn ang="0">
                  <a:pos x="3" y="107"/>
                </a:cxn>
                <a:cxn ang="0">
                  <a:pos x="74" y="73"/>
                </a:cxn>
                <a:cxn ang="0">
                  <a:pos x="69" y="0"/>
                </a:cxn>
                <a:cxn ang="0">
                  <a:pos x="69" y="0"/>
                </a:cxn>
              </a:cxnLst>
              <a:rect l="0" t="0" r="r" b="b"/>
              <a:pathLst>
                <a:path w="74" h="107">
                  <a:moveTo>
                    <a:pt x="69" y="0"/>
                  </a:moveTo>
                  <a:lnTo>
                    <a:pt x="0" y="32"/>
                  </a:lnTo>
                  <a:lnTo>
                    <a:pt x="3" y="107"/>
                  </a:lnTo>
                  <a:lnTo>
                    <a:pt x="74" y="73"/>
                  </a:lnTo>
                  <a:lnTo>
                    <a:pt x="69" y="0"/>
                  </a:lnTo>
                  <a:lnTo>
                    <a:pt x="69" y="0"/>
                  </a:lnTo>
                  <a:close/>
                </a:path>
              </a:pathLst>
            </a:custGeom>
            <a:solidFill>
              <a:srgbClr val="788FE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46" name="Freeform 53"/>
            <p:cNvSpPr>
              <a:spLocks/>
            </p:cNvSpPr>
            <p:nvPr/>
          </p:nvSpPr>
          <p:spPr bwMode="auto">
            <a:xfrm>
              <a:off x="2006" y="1521"/>
              <a:ext cx="27" cy="236"/>
            </a:xfrm>
            <a:custGeom>
              <a:avLst/>
              <a:gdLst/>
              <a:ahLst/>
              <a:cxnLst>
                <a:cxn ang="0">
                  <a:pos x="15" y="1"/>
                </a:cxn>
                <a:cxn ang="0">
                  <a:pos x="0" y="236"/>
                </a:cxn>
                <a:cxn ang="0">
                  <a:pos x="17" y="231"/>
                </a:cxn>
                <a:cxn ang="0">
                  <a:pos x="17" y="228"/>
                </a:cxn>
                <a:cxn ang="0">
                  <a:pos x="17" y="220"/>
                </a:cxn>
                <a:cxn ang="0">
                  <a:pos x="17" y="214"/>
                </a:cxn>
                <a:cxn ang="0">
                  <a:pos x="17" y="208"/>
                </a:cxn>
                <a:cxn ang="0">
                  <a:pos x="17" y="201"/>
                </a:cxn>
                <a:cxn ang="0">
                  <a:pos x="18" y="193"/>
                </a:cxn>
                <a:cxn ang="0">
                  <a:pos x="18" y="184"/>
                </a:cxn>
                <a:cxn ang="0">
                  <a:pos x="18" y="175"/>
                </a:cxn>
                <a:cxn ang="0">
                  <a:pos x="20" y="165"/>
                </a:cxn>
                <a:cxn ang="0">
                  <a:pos x="20" y="155"/>
                </a:cxn>
                <a:cxn ang="0">
                  <a:pos x="20" y="149"/>
                </a:cxn>
                <a:cxn ang="0">
                  <a:pos x="20" y="143"/>
                </a:cxn>
                <a:cxn ang="0">
                  <a:pos x="20" y="137"/>
                </a:cxn>
                <a:cxn ang="0">
                  <a:pos x="21" y="133"/>
                </a:cxn>
                <a:cxn ang="0">
                  <a:pos x="21" y="127"/>
                </a:cxn>
                <a:cxn ang="0">
                  <a:pos x="23" y="122"/>
                </a:cxn>
                <a:cxn ang="0">
                  <a:pos x="23" y="118"/>
                </a:cxn>
                <a:cxn ang="0">
                  <a:pos x="23" y="112"/>
                </a:cxn>
                <a:cxn ang="0">
                  <a:pos x="23" y="107"/>
                </a:cxn>
                <a:cxn ang="0">
                  <a:pos x="23" y="101"/>
                </a:cxn>
                <a:cxn ang="0">
                  <a:pos x="23" y="95"/>
                </a:cxn>
                <a:cxn ang="0">
                  <a:pos x="24" y="89"/>
                </a:cxn>
                <a:cxn ang="0">
                  <a:pos x="24" y="84"/>
                </a:cxn>
                <a:cxn ang="0">
                  <a:pos x="24" y="78"/>
                </a:cxn>
                <a:cxn ang="0">
                  <a:pos x="24" y="74"/>
                </a:cxn>
                <a:cxn ang="0">
                  <a:pos x="24" y="68"/>
                </a:cxn>
                <a:cxn ang="0">
                  <a:pos x="24" y="59"/>
                </a:cxn>
                <a:cxn ang="0">
                  <a:pos x="26" y="48"/>
                </a:cxn>
                <a:cxn ang="0">
                  <a:pos x="26" y="39"/>
                </a:cxn>
                <a:cxn ang="0">
                  <a:pos x="27" y="32"/>
                </a:cxn>
                <a:cxn ang="0">
                  <a:pos x="26" y="23"/>
                </a:cxn>
                <a:cxn ang="0">
                  <a:pos x="26" y="18"/>
                </a:cxn>
                <a:cxn ang="0">
                  <a:pos x="26" y="10"/>
                </a:cxn>
                <a:cxn ang="0">
                  <a:pos x="26" y="7"/>
                </a:cxn>
                <a:cxn ang="0">
                  <a:pos x="26" y="0"/>
                </a:cxn>
                <a:cxn ang="0">
                  <a:pos x="26" y="0"/>
                </a:cxn>
                <a:cxn ang="0">
                  <a:pos x="20" y="1"/>
                </a:cxn>
                <a:cxn ang="0">
                  <a:pos x="17" y="3"/>
                </a:cxn>
                <a:cxn ang="0">
                  <a:pos x="15" y="1"/>
                </a:cxn>
                <a:cxn ang="0">
                  <a:pos x="15" y="1"/>
                </a:cxn>
              </a:cxnLst>
              <a:rect l="0" t="0" r="r" b="b"/>
              <a:pathLst>
                <a:path w="27" h="236">
                  <a:moveTo>
                    <a:pt x="15" y="1"/>
                  </a:moveTo>
                  <a:lnTo>
                    <a:pt x="0" y="236"/>
                  </a:lnTo>
                  <a:lnTo>
                    <a:pt x="17" y="231"/>
                  </a:lnTo>
                  <a:lnTo>
                    <a:pt x="17" y="228"/>
                  </a:lnTo>
                  <a:lnTo>
                    <a:pt x="17" y="220"/>
                  </a:lnTo>
                  <a:lnTo>
                    <a:pt x="17" y="214"/>
                  </a:lnTo>
                  <a:lnTo>
                    <a:pt x="17" y="208"/>
                  </a:lnTo>
                  <a:lnTo>
                    <a:pt x="17" y="201"/>
                  </a:lnTo>
                  <a:lnTo>
                    <a:pt x="18" y="193"/>
                  </a:lnTo>
                  <a:lnTo>
                    <a:pt x="18" y="184"/>
                  </a:lnTo>
                  <a:lnTo>
                    <a:pt x="18" y="175"/>
                  </a:lnTo>
                  <a:lnTo>
                    <a:pt x="20" y="165"/>
                  </a:lnTo>
                  <a:lnTo>
                    <a:pt x="20" y="155"/>
                  </a:lnTo>
                  <a:lnTo>
                    <a:pt x="20" y="149"/>
                  </a:lnTo>
                  <a:lnTo>
                    <a:pt x="20" y="143"/>
                  </a:lnTo>
                  <a:lnTo>
                    <a:pt x="20" y="137"/>
                  </a:lnTo>
                  <a:lnTo>
                    <a:pt x="21" y="133"/>
                  </a:lnTo>
                  <a:lnTo>
                    <a:pt x="21" y="127"/>
                  </a:lnTo>
                  <a:lnTo>
                    <a:pt x="23" y="122"/>
                  </a:lnTo>
                  <a:lnTo>
                    <a:pt x="23" y="118"/>
                  </a:lnTo>
                  <a:lnTo>
                    <a:pt x="23" y="112"/>
                  </a:lnTo>
                  <a:lnTo>
                    <a:pt x="23" y="107"/>
                  </a:lnTo>
                  <a:lnTo>
                    <a:pt x="23" y="101"/>
                  </a:lnTo>
                  <a:lnTo>
                    <a:pt x="23" y="95"/>
                  </a:lnTo>
                  <a:lnTo>
                    <a:pt x="24" y="89"/>
                  </a:lnTo>
                  <a:lnTo>
                    <a:pt x="24" y="84"/>
                  </a:lnTo>
                  <a:lnTo>
                    <a:pt x="24" y="78"/>
                  </a:lnTo>
                  <a:lnTo>
                    <a:pt x="24" y="74"/>
                  </a:lnTo>
                  <a:lnTo>
                    <a:pt x="24" y="68"/>
                  </a:lnTo>
                  <a:lnTo>
                    <a:pt x="24" y="59"/>
                  </a:lnTo>
                  <a:lnTo>
                    <a:pt x="26" y="48"/>
                  </a:lnTo>
                  <a:lnTo>
                    <a:pt x="26" y="39"/>
                  </a:lnTo>
                  <a:lnTo>
                    <a:pt x="27" y="32"/>
                  </a:lnTo>
                  <a:lnTo>
                    <a:pt x="26" y="23"/>
                  </a:lnTo>
                  <a:lnTo>
                    <a:pt x="26" y="18"/>
                  </a:lnTo>
                  <a:lnTo>
                    <a:pt x="26" y="10"/>
                  </a:lnTo>
                  <a:lnTo>
                    <a:pt x="26" y="7"/>
                  </a:lnTo>
                  <a:lnTo>
                    <a:pt x="26" y="0"/>
                  </a:lnTo>
                  <a:lnTo>
                    <a:pt x="26" y="0"/>
                  </a:lnTo>
                  <a:lnTo>
                    <a:pt x="20" y="1"/>
                  </a:lnTo>
                  <a:lnTo>
                    <a:pt x="17" y="3"/>
                  </a:lnTo>
                  <a:lnTo>
                    <a:pt x="15" y="1"/>
                  </a:lnTo>
                  <a:lnTo>
                    <a:pt x="15"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47" name="Freeform 54"/>
            <p:cNvSpPr>
              <a:spLocks/>
            </p:cNvSpPr>
            <p:nvPr/>
          </p:nvSpPr>
          <p:spPr bwMode="auto">
            <a:xfrm>
              <a:off x="2832" y="1418"/>
              <a:ext cx="128" cy="314"/>
            </a:xfrm>
            <a:custGeom>
              <a:avLst/>
              <a:gdLst/>
              <a:ahLst/>
              <a:cxnLst>
                <a:cxn ang="0">
                  <a:pos x="68" y="6"/>
                </a:cxn>
                <a:cxn ang="0">
                  <a:pos x="78" y="14"/>
                </a:cxn>
                <a:cxn ang="0">
                  <a:pos x="91" y="26"/>
                </a:cxn>
                <a:cxn ang="0">
                  <a:pos x="100" y="38"/>
                </a:cxn>
                <a:cxn ang="0">
                  <a:pos x="104" y="49"/>
                </a:cxn>
                <a:cxn ang="0">
                  <a:pos x="109" y="59"/>
                </a:cxn>
                <a:cxn ang="0">
                  <a:pos x="115" y="71"/>
                </a:cxn>
                <a:cxn ang="0">
                  <a:pos x="119" y="86"/>
                </a:cxn>
                <a:cxn ang="0">
                  <a:pos x="122" y="104"/>
                </a:cxn>
                <a:cxn ang="0">
                  <a:pos x="124" y="118"/>
                </a:cxn>
                <a:cxn ang="0">
                  <a:pos x="125" y="129"/>
                </a:cxn>
                <a:cxn ang="0">
                  <a:pos x="127" y="139"/>
                </a:cxn>
                <a:cxn ang="0">
                  <a:pos x="127" y="151"/>
                </a:cxn>
                <a:cxn ang="0">
                  <a:pos x="127" y="162"/>
                </a:cxn>
                <a:cxn ang="0">
                  <a:pos x="125" y="174"/>
                </a:cxn>
                <a:cxn ang="0">
                  <a:pos x="124" y="189"/>
                </a:cxn>
                <a:cxn ang="0">
                  <a:pos x="119" y="207"/>
                </a:cxn>
                <a:cxn ang="0">
                  <a:pos x="112" y="225"/>
                </a:cxn>
                <a:cxn ang="0">
                  <a:pos x="104" y="240"/>
                </a:cxn>
                <a:cxn ang="0">
                  <a:pos x="94" y="254"/>
                </a:cxn>
                <a:cxn ang="0">
                  <a:pos x="83" y="266"/>
                </a:cxn>
                <a:cxn ang="0">
                  <a:pos x="71" y="277"/>
                </a:cxn>
                <a:cxn ang="0">
                  <a:pos x="60" y="287"/>
                </a:cxn>
                <a:cxn ang="0">
                  <a:pos x="50" y="293"/>
                </a:cxn>
                <a:cxn ang="0">
                  <a:pos x="33" y="302"/>
                </a:cxn>
                <a:cxn ang="0">
                  <a:pos x="17" y="310"/>
                </a:cxn>
                <a:cxn ang="0">
                  <a:pos x="7" y="313"/>
                </a:cxn>
                <a:cxn ang="0">
                  <a:pos x="0" y="307"/>
                </a:cxn>
                <a:cxn ang="0">
                  <a:pos x="3" y="304"/>
                </a:cxn>
                <a:cxn ang="0">
                  <a:pos x="17" y="299"/>
                </a:cxn>
                <a:cxn ang="0">
                  <a:pos x="35" y="290"/>
                </a:cxn>
                <a:cxn ang="0">
                  <a:pos x="44" y="284"/>
                </a:cxn>
                <a:cxn ang="0">
                  <a:pos x="56" y="277"/>
                </a:cxn>
                <a:cxn ang="0">
                  <a:pos x="66" y="268"/>
                </a:cxn>
                <a:cxn ang="0">
                  <a:pos x="77" y="258"/>
                </a:cxn>
                <a:cxn ang="0">
                  <a:pos x="86" y="246"/>
                </a:cxn>
                <a:cxn ang="0">
                  <a:pos x="97" y="233"/>
                </a:cxn>
                <a:cxn ang="0">
                  <a:pos x="104" y="218"/>
                </a:cxn>
                <a:cxn ang="0">
                  <a:pos x="112" y="201"/>
                </a:cxn>
                <a:cxn ang="0">
                  <a:pos x="116" y="183"/>
                </a:cxn>
                <a:cxn ang="0">
                  <a:pos x="119" y="163"/>
                </a:cxn>
                <a:cxn ang="0">
                  <a:pos x="119" y="151"/>
                </a:cxn>
                <a:cxn ang="0">
                  <a:pos x="119" y="141"/>
                </a:cxn>
                <a:cxn ang="0">
                  <a:pos x="118" y="123"/>
                </a:cxn>
                <a:cxn ang="0">
                  <a:pos x="115" y="104"/>
                </a:cxn>
                <a:cxn ang="0">
                  <a:pos x="110" y="88"/>
                </a:cxn>
                <a:cxn ang="0">
                  <a:pos x="104" y="73"/>
                </a:cxn>
                <a:cxn ang="0">
                  <a:pos x="98" y="59"/>
                </a:cxn>
                <a:cxn ang="0">
                  <a:pos x="92" y="47"/>
                </a:cxn>
                <a:cxn ang="0">
                  <a:pos x="84" y="38"/>
                </a:cxn>
                <a:cxn ang="0">
                  <a:pos x="69" y="20"/>
                </a:cxn>
                <a:cxn ang="0">
                  <a:pos x="59" y="8"/>
                </a:cxn>
                <a:cxn ang="0">
                  <a:pos x="48" y="2"/>
                </a:cxn>
                <a:cxn ang="0">
                  <a:pos x="66" y="5"/>
                </a:cxn>
              </a:cxnLst>
              <a:rect l="0" t="0" r="r" b="b"/>
              <a:pathLst>
                <a:path w="128" h="314">
                  <a:moveTo>
                    <a:pt x="66" y="5"/>
                  </a:moveTo>
                  <a:lnTo>
                    <a:pt x="68" y="6"/>
                  </a:lnTo>
                  <a:lnTo>
                    <a:pt x="75" y="11"/>
                  </a:lnTo>
                  <a:lnTo>
                    <a:pt x="78" y="14"/>
                  </a:lnTo>
                  <a:lnTo>
                    <a:pt x="84" y="20"/>
                  </a:lnTo>
                  <a:lnTo>
                    <a:pt x="91" y="26"/>
                  </a:lnTo>
                  <a:lnTo>
                    <a:pt x="97" y="33"/>
                  </a:lnTo>
                  <a:lnTo>
                    <a:pt x="100" y="38"/>
                  </a:lnTo>
                  <a:lnTo>
                    <a:pt x="101" y="42"/>
                  </a:lnTo>
                  <a:lnTo>
                    <a:pt x="104" y="49"/>
                  </a:lnTo>
                  <a:lnTo>
                    <a:pt x="107" y="53"/>
                  </a:lnTo>
                  <a:lnTo>
                    <a:pt x="109" y="59"/>
                  </a:lnTo>
                  <a:lnTo>
                    <a:pt x="112" y="65"/>
                  </a:lnTo>
                  <a:lnTo>
                    <a:pt x="115" y="71"/>
                  </a:lnTo>
                  <a:lnTo>
                    <a:pt x="118" y="80"/>
                  </a:lnTo>
                  <a:lnTo>
                    <a:pt x="119" y="86"/>
                  </a:lnTo>
                  <a:lnTo>
                    <a:pt x="121" y="95"/>
                  </a:lnTo>
                  <a:lnTo>
                    <a:pt x="122" y="104"/>
                  </a:lnTo>
                  <a:lnTo>
                    <a:pt x="124" y="115"/>
                  </a:lnTo>
                  <a:lnTo>
                    <a:pt x="124" y="118"/>
                  </a:lnTo>
                  <a:lnTo>
                    <a:pt x="125" y="123"/>
                  </a:lnTo>
                  <a:lnTo>
                    <a:pt x="125" y="129"/>
                  </a:lnTo>
                  <a:lnTo>
                    <a:pt x="127" y="135"/>
                  </a:lnTo>
                  <a:lnTo>
                    <a:pt x="127" y="139"/>
                  </a:lnTo>
                  <a:lnTo>
                    <a:pt x="127" y="145"/>
                  </a:lnTo>
                  <a:lnTo>
                    <a:pt x="127" y="151"/>
                  </a:lnTo>
                  <a:lnTo>
                    <a:pt x="128" y="157"/>
                  </a:lnTo>
                  <a:lnTo>
                    <a:pt x="127" y="162"/>
                  </a:lnTo>
                  <a:lnTo>
                    <a:pt x="127" y="168"/>
                  </a:lnTo>
                  <a:lnTo>
                    <a:pt x="125" y="174"/>
                  </a:lnTo>
                  <a:lnTo>
                    <a:pt x="125" y="178"/>
                  </a:lnTo>
                  <a:lnTo>
                    <a:pt x="124" y="189"/>
                  </a:lnTo>
                  <a:lnTo>
                    <a:pt x="122" y="200"/>
                  </a:lnTo>
                  <a:lnTo>
                    <a:pt x="119" y="207"/>
                  </a:lnTo>
                  <a:lnTo>
                    <a:pt x="116" y="218"/>
                  </a:lnTo>
                  <a:lnTo>
                    <a:pt x="112" y="225"/>
                  </a:lnTo>
                  <a:lnTo>
                    <a:pt x="109" y="234"/>
                  </a:lnTo>
                  <a:lnTo>
                    <a:pt x="104" y="240"/>
                  </a:lnTo>
                  <a:lnTo>
                    <a:pt x="100" y="248"/>
                  </a:lnTo>
                  <a:lnTo>
                    <a:pt x="94" y="254"/>
                  </a:lnTo>
                  <a:lnTo>
                    <a:pt x="89" y="262"/>
                  </a:lnTo>
                  <a:lnTo>
                    <a:pt x="83" y="266"/>
                  </a:lnTo>
                  <a:lnTo>
                    <a:pt x="77" y="272"/>
                  </a:lnTo>
                  <a:lnTo>
                    <a:pt x="71" y="277"/>
                  </a:lnTo>
                  <a:lnTo>
                    <a:pt x="66" y="283"/>
                  </a:lnTo>
                  <a:lnTo>
                    <a:pt x="60" y="287"/>
                  </a:lnTo>
                  <a:lnTo>
                    <a:pt x="56" y="290"/>
                  </a:lnTo>
                  <a:lnTo>
                    <a:pt x="50" y="293"/>
                  </a:lnTo>
                  <a:lnTo>
                    <a:pt x="44" y="296"/>
                  </a:lnTo>
                  <a:lnTo>
                    <a:pt x="33" y="302"/>
                  </a:lnTo>
                  <a:lnTo>
                    <a:pt x="26" y="307"/>
                  </a:lnTo>
                  <a:lnTo>
                    <a:pt x="17" y="310"/>
                  </a:lnTo>
                  <a:lnTo>
                    <a:pt x="12" y="313"/>
                  </a:lnTo>
                  <a:lnTo>
                    <a:pt x="7" y="313"/>
                  </a:lnTo>
                  <a:lnTo>
                    <a:pt x="7" y="314"/>
                  </a:lnTo>
                  <a:lnTo>
                    <a:pt x="0" y="307"/>
                  </a:lnTo>
                  <a:lnTo>
                    <a:pt x="0" y="305"/>
                  </a:lnTo>
                  <a:lnTo>
                    <a:pt x="3" y="304"/>
                  </a:lnTo>
                  <a:lnTo>
                    <a:pt x="9" y="302"/>
                  </a:lnTo>
                  <a:lnTo>
                    <a:pt x="17" y="299"/>
                  </a:lnTo>
                  <a:lnTo>
                    <a:pt x="24" y="295"/>
                  </a:lnTo>
                  <a:lnTo>
                    <a:pt x="35" y="290"/>
                  </a:lnTo>
                  <a:lnTo>
                    <a:pt x="39" y="287"/>
                  </a:lnTo>
                  <a:lnTo>
                    <a:pt x="44" y="284"/>
                  </a:lnTo>
                  <a:lnTo>
                    <a:pt x="50" y="280"/>
                  </a:lnTo>
                  <a:lnTo>
                    <a:pt x="56" y="277"/>
                  </a:lnTo>
                  <a:lnTo>
                    <a:pt x="60" y="272"/>
                  </a:lnTo>
                  <a:lnTo>
                    <a:pt x="66" y="268"/>
                  </a:lnTo>
                  <a:lnTo>
                    <a:pt x="71" y="263"/>
                  </a:lnTo>
                  <a:lnTo>
                    <a:pt x="77" y="258"/>
                  </a:lnTo>
                  <a:lnTo>
                    <a:pt x="81" y="251"/>
                  </a:lnTo>
                  <a:lnTo>
                    <a:pt x="86" y="246"/>
                  </a:lnTo>
                  <a:lnTo>
                    <a:pt x="92" y="239"/>
                  </a:lnTo>
                  <a:lnTo>
                    <a:pt x="97" y="233"/>
                  </a:lnTo>
                  <a:lnTo>
                    <a:pt x="100" y="225"/>
                  </a:lnTo>
                  <a:lnTo>
                    <a:pt x="104" y="218"/>
                  </a:lnTo>
                  <a:lnTo>
                    <a:pt x="107" y="210"/>
                  </a:lnTo>
                  <a:lnTo>
                    <a:pt x="112" y="201"/>
                  </a:lnTo>
                  <a:lnTo>
                    <a:pt x="113" y="192"/>
                  </a:lnTo>
                  <a:lnTo>
                    <a:pt x="116" y="183"/>
                  </a:lnTo>
                  <a:lnTo>
                    <a:pt x="118" y="172"/>
                  </a:lnTo>
                  <a:lnTo>
                    <a:pt x="119" y="163"/>
                  </a:lnTo>
                  <a:lnTo>
                    <a:pt x="119" y="157"/>
                  </a:lnTo>
                  <a:lnTo>
                    <a:pt x="119" y="151"/>
                  </a:lnTo>
                  <a:lnTo>
                    <a:pt x="119" y="145"/>
                  </a:lnTo>
                  <a:lnTo>
                    <a:pt x="119" y="141"/>
                  </a:lnTo>
                  <a:lnTo>
                    <a:pt x="118" y="130"/>
                  </a:lnTo>
                  <a:lnTo>
                    <a:pt x="118" y="123"/>
                  </a:lnTo>
                  <a:lnTo>
                    <a:pt x="116" y="113"/>
                  </a:lnTo>
                  <a:lnTo>
                    <a:pt x="115" y="104"/>
                  </a:lnTo>
                  <a:lnTo>
                    <a:pt x="112" y="95"/>
                  </a:lnTo>
                  <a:lnTo>
                    <a:pt x="110" y="88"/>
                  </a:lnTo>
                  <a:lnTo>
                    <a:pt x="107" y="79"/>
                  </a:lnTo>
                  <a:lnTo>
                    <a:pt x="104" y="73"/>
                  </a:lnTo>
                  <a:lnTo>
                    <a:pt x="101" y="65"/>
                  </a:lnTo>
                  <a:lnTo>
                    <a:pt x="98" y="59"/>
                  </a:lnTo>
                  <a:lnTo>
                    <a:pt x="94" y="53"/>
                  </a:lnTo>
                  <a:lnTo>
                    <a:pt x="92" y="47"/>
                  </a:lnTo>
                  <a:lnTo>
                    <a:pt x="88" y="42"/>
                  </a:lnTo>
                  <a:lnTo>
                    <a:pt x="84" y="38"/>
                  </a:lnTo>
                  <a:lnTo>
                    <a:pt x="77" y="29"/>
                  </a:lnTo>
                  <a:lnTo>
                    <a:pt x="69" y="20"/>
                  </a:lnTo>
                  <a:lnTo>
                    <a:pt x="63" y="12"/>
                  </a:lnTo>
                  <a:lnTo>
                    <a:pt x="59" y="8"/>
                  </a:lnTo>
                  <a:lnTo>
                    <a:pt x="53" y="3"/>
                  </a:lnTo>
                  <a:lnTo>
                    <a:pt x="48" y="2"/>
                  </a:lnTo>
                  <a:lnTo>
                    <a:pt x="45" y="0"/>
                  </a:lnTo>
                  <a:lnTo>
                    <a:pt x="66" y="5"/>
                  </a:lnTo>
                  <a:lnTo>
                    <a:pt x="66"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48" name="Freeform 55"/>
            <p:cNvSpPr>
              <a:spLocks/>
            </p:cNvSpPr>
            <p:nvPr/>
          </p:nvSpPr>
          <p:spPr bwMode="auto">
            <a:xfrm>
              <a:off x="2300" y="1583"/>
              <a:ext cx="68" cy="86"/>
            </a:xfrm>
            <a:custGeom>
              <a:avLst/>
              <a:gdLst/>
              <a:ahLst/>
              <a:cxnLst>
                <a:cxn ang="0">
                  <a:pos x="41" y="0"/>
                </a:cxn>
                <a:cxn ang="0">
                  <a:pos x="0" y="10"/>
                </a:cxn>
                <a:cxn ang="0">
                  <a:pos x="14" y="86"/>
                </a:cxn>
                <a:cxn ang="0">
                  <a:pos x="68" y="72"/>
                </a:cxn>
                <a:cxn ang="0">
                  <a:pos x="41" y="0"/>
                </a:cxn>
                <a:cxn ang="0">
                  <a:pos x="41" y="0"/>
                </a:cxn>
              </a:cxnLst>
              <a:rect l="0" t="0" r="r" b="b"/>
              <a:pathLst>
                <a:path w="68" h="86">
                  <a:moveTo>
                    <a:pt x="41" y="0"/>
                  </a:moveTo>
                  <a:lnTo>
                    <a:pt x="0" y="10"/>
                  </a:lnTo>
                  <a:lnTo>
                    <a:pt x="14" y="86"/>
                  </a:lnTo>
                  <a:lnTo>
                    <a:pt x="68" y="72"/>
                  </a:lnTo>
                  <a:lnTo>
                    <a:pt x="41" y="0"/>
                  </a:lnTo>
                  <a:lnTo>
                    <a:pt x="41" y="0"/>
                  </a:lnTo>
                  <a:close/>
                </a:path>
              </a:pathLst>
            </a:custGeom>
            <a:solidFill>
              <a:srgbClr val="788FE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49" name="Freeform 56"/>
            <p:cNvSpPr>
              <a:spLocks/>
            </p:cNvSpPr>
            <p:nvPr/>
          </p:nvSpPr>
          <p:spPr bwMode="auto">
            <a:xfrm>
              <a:off x="2243" y="1531"/>
              <a:ext cx="59" cy="76"/>
            </a:xfrm>
            <a:custGeom>
              <a:avLst/>
              <a:gdLst/>
              <a:ahLst/>
              <a:cxnLst>
                <a:cxn ang="0">
                  <a:pos x="38" y="0"/>
                </a:cxn>
                <a:cxn ang="0">
                  <a:pos x="0" y="10"/>
                </a:cxn>
                <a:cxn ang="0">
                  <a:pos x="5" y="76"/>
                </a:cxn>
                <a:cxn ang="0">
                  <a:pos x="59" y="62"/>
                </a:cxn>
                <a:cxn ang="0">
                  <a:pos x="38" y="0"/>
                </a:cxn>
                <a:cxn ang="0">
                  <a:pos x="38" y="0"/>
                </a:cxn>
              </a:cxnLst>
              <a:rect l="0" t="0" r="r" b="b"/>
              <a:pathLst>
                <a:path w="59" h="76">
                  <a:moveTo>
                    <a:pt x="38" y="0"/>
                  </a:moveTo>
                  <a:lnTo>
                    <a:pt x="0" y="10"/>
                  </a:lnTo>
                  <a:lnTo>
                    <a:pt x="5" y="76"/>
                  </a:lnTo>
                  <a:lnTo>
                    <a:pt x="59" y="62"/>
                  </a:lnTo>
                  <a:lnTo>
                    <a:pt x="38" y="0"/>
                  </a:lnTo>
                  <a:lnTo>
                    <a:pt x="38" y="0"/>
                  </a:lnTo>
                  <a:close/>
                </a:path>
              </a:pathLst>
            </a:custGeom>
            <a:solidFill>
              <a:srgbClr val="788FE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50" name="Freeform 57"/>
            <p:cNvSpPr>
              <a:spLocks/>
            </p:cNvSpPr>
            <p:nvPr/>
          </p:nvSpPr>
          <p:spPr bwMode="auto">
            <a:xfrm>
              <a:off x="2207" y="1607"/>
              <a:ext cx="56" cy="91"/>
            </a:xfrm>
            <a:custGeom>
              <a:avLst/>
              <a:gdLst/>
              <a:ahLst/>
              <a:cxnLst>
                <a:cxn ang="0">
                  <a:pos x="41" y="0"/>
                </a:cxn>
                <a:cxn ang="0">
                  <a:pos x="0" y="12"/>
                </a:cxn>
                <a:cxn ang="0">
                  <a:pos x="3" y="91"/>
                </a:cxn>
                <a:cxn ang="0">
                  <a:pos x="56" y="74"/>
                </a:cxn>
                <a:cxn ang="0">
                  <a:pos x="41" y="0"/>
                </a:cxn>
                <a:cxn ang="0">
                  <a:pos x="41" y="0"/>
                </a:cxn>
              </a:cxnLst>
              <a:rect l="0" t="0" r="r" b="b"/>
              <a:pathLst>
                <a:path w="56" h="91">
                  <a:moveTo>
                    <a:pt x="41" y="0"/>
                  </a:moveTo>
                  <a:lnTo>
                    <a:pt x="0" y="12"/>
                  </a:lnTo>
                  <a:lnTo>
                    <a:pt x="3" y="91"/>
                  </a:lnTo>
                  <a:lnTo>
                    <a:pt x="56" y="74"/>
                  </a:lnTo>
                  <a:lnTo>
                    <a:pt x="41" y="0"/>
                  </a:lnTo>
                  <a:lnTo>
                    <a:pt x="41" y="0"/>
                  </a:lnTo>
                  <a:close/>
                </a:path>
              </a:pathLst>
            </a:custGeom>
            <a:solidFill>
              <a:srgbClr val="788FE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51" name="Freeform 58"/>
            <p:cNvSpPr>
              <a:spLocks/>
            </p:cNvSpPr>
            <p:nvPr/>
          </p:nvSpPr>
          <p:spPr bwMode="auto">
            <a:xfrm>
              <a:off x="2193" y="1495"/>
              <a:ext cx="50" cy="61"/>
            </a:xfrm>
            <a:custGeom>
              <a:avLst/>
              <a:gdLst/>
              <a:ahLst/>
              <a:cxnLst>
                <a:cxn ang="0">
                  <a:pos x="41" y="0"/>
                </a:cxn>
                <a:cxn ang="0">
                  <a:pos x="0" y="12"/>
                </a:cxn>
                <a:cxn ang="0">
                  <a:pos x="6" y="61"/>
                </a:cxn>
                <a:cxn ang="0">
                  <a:pos x="50" y="47"/>
                </a:cxn>
                <a:cxn ang="0">
                  <a:pos x="41" y="0"/>
                </a:cxn>
                <a:cxn ang="0">
                  <a:pos x="41" y="0"/>
                </a:cxn>
              </a:cxnLst>
              <a:rect l="0" t="0" r="r" b="b"/>
              <a:pathLst>
                <a:path w="50" h="61">
                  <a:moveTo>
                    <a:pt x="41" y="0"/>
                  </a:moveTo>
                  <a:lnTo>
                    <a:pt x="0" y="12"/>
                  </a:lnTo>
                  <a:lnTo>
                    <a:pt x="6" y="61"/>
                  </a:lnTo>
                  <a:lnTo>
                    <a:pt x="50" y="47"/>
                  </a:lnTo>
                  <a:lnTo>
                    <a:pt x="41" y="0"/>
                  </a:lnTo>
                  <a:lnTo>
                    <a:pt x="41" y="0"/>
                  </a:lnTo>
                  <a:close/>
                </a:path>
              </a:pathLst>
            </a:custGeom>
            <a:solidFill>
              <a:srgbClr val="788FE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52" name="Freeform 59"/>
            <p:cNvSpPr>
              <a:spLocks/>
            </p:cNvSpPr>
            <p:nvPr/>
          </p:nvSpPr>
          <p:spPr bwMode="auto">
            <a:xfrm>
              <a:off x="2155" y="1619"/>
              <a:ext cx="55" cy="95"/>
            </a:xfrm>
            <a:custGeom>
              <a:avLst/>
              <a:gdLst/>
              <a:ahLst/>
              <a:cxnLst>
                <a:cxn ang="0">
                  <a:pos x="52" y="0"/>
                </a:cxn>
                <a:cxn ang="0">
                  <a:pos x="9" y="14"/>
                </a:cxn>
                <a:cxn ang="0">
                  <a:pos x="0" y="95"/>
                </a:cxn>
                <a:cxn ang="0">
                  <a:pos x="55" y="80"/>
                </a:cxn>
                <a:cxn ang="0">
                  <a:pos x="52" y="0"/>
                </a:cxn>
                <a:cxn ang="0">
                  <a:pos x="52" y="0"/>
                </a:cxn>
              </a:cxnLst>
              <a:rect l="0" t="0" r="r" b="b"/>
              <a:pathLst>
                <a:path w="55" h="95">
                  <a:moveTo>
                    <a:pt x="52" y="0"/>
                  </a:moveTo>
                  <a:lnTo>
                    <a:pt x="9" y="14"/>
                  </a:lnTo>
                  <a:lnTo>
                    <a:pt x="0" y="95"/>
                  </a:lnTo>
                  <a:lnTo>
                    <a:pt x="55" y="80"/>
                  </a:lnTo>
                  <a:lnTo>
                    <a:pt x="52" y="0"/>
                  </a:lnTo>
                  <a:lnTo>
                    <a:pt x="52" y="0"/>
                  </a:lnTo>
                  <a:close/>
                </a:path>
              </a:pathLst>
            </a:custGeom>
            <a:solidFill>
              <a:srgbClr val="637AC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53" name="Freeform 60"/>
            <p:cNvSpPr>
              <a:spLocks/>
            </p:cNvSpPr>
            <p:nvPr/>
          </p:nvSpPr>
          <p:spPr bwMode="auto">
            <a:xfrm>
              <a:off x="2139" y="1553"/>
              <a:ext cx="65" cy="89"/>
            </a:xfrm>
            <a:custGeom>
              <a:avLst/>
              <a:gdLst/>
              <a:ahLst/>
              <a:cxnLst>
                <a:cxn ang="0">
                  <a:pos x="60" y="0"/>
                </a:cxn>
                <a:cxn ang="0">
                  <a:pos x="15" y="13"/>
                </a:cxn>
                <a:cxn ang="0">
                  <a:pos x="0" y="89"/>
                </a:cxn>
                <a:cxn ang="0">
                  <a:pos x="65" y="66"/>
                </a:cxn>
                <a:cxn ang="0">
                  <a:pos x="60" y="0"/>
                </a:cxn>
                <a:cxn ang="0">
                  <a:pos x="60" y="0"/>
                </a:cxn>
              </a:cxnLst>
              <a:rect l="0" t="0" r="r" b="b"/>
              <a:pathLst>
                <a:path w="65" h="89">
                  <a:moveTo>
                    <a:pt x="60" y="0"/>
                  </a:moveTo>
                  <a:lnTo>
                    <a:pt x="15" y="13"/>
                  </a:lnTo>
                  <a:lnTo>
                    <a:pt x="0" y="89"/>
                  </a:lnTo>
                  <a:lnTo>
                    <a:pt x="65" y="66"/>
                  </a:lnTo>
                  <a:lnTo>
                    <a:pt x="60" y="0"/>
                  </a:lnTo>
                  <a:lnTo>
                    <a:pt x="60" y="0"/>
                  </a:lnTo>
                  <a:close/>
                </a:path>
              </a:pathLst>
            </a:custGeom>
            <a:solidFill>
              <a:srgbClr val="788FE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54" name="Freeform 61"/>
            <p:cNvSpPr>
              <a:spLocks/>
            </p:cNvSpPr>
            <p:nvPr/>
          </p:nvSpPr>
          <p:spPr bwMode="auto">
            <a:xfrm>
              <a:off x="2092" y="1507"/>
              <a:ext cx="63" cy="82"/>
            </a:xfrm>
            <a:custGeom>
              <a:avLst/>
              <a:gdLst/>
              <a:ahLst/>
              <a:cxnLst>
                <a:cxn ang="0">
                  <a:pos x="63" y="0"/>
                </a:cxn>
                <a:cxn ang="0">
                  <a:pos x="20" y="15"/>
                </a:cxn>
                <a:cxn ang="0">
                  <a:pos x="0" y="82"/>
                </a:cxn>
                <a:cxn ang="0">
                  <a:pos x="62" y="62"/>
                </a:cxn>
                <a:cxn ang="0">
                  <a:pos x="63" y="0"/>
                </a:cxn>
                <a:cxn ang="0">
                  <a:pos x="63" y="0"/>
                </a:cxn>
              </a:cxnLst>
              <a:rect l="0" t="0" r="r" b="b"/>
              <a:pathLst>
                <a:path w="63" h="82">
                  <a:moveTo>
                    <a:pt x="63" y="0"/>
                  </a:moveTo>
                  <a:lnTo>
                    <a:pt x="20" y="15"/>
                  </a:lnTo>
                  <a:lnTo>
                    <a:pt x="0" y="82"/>
                  </a:lnTo>
                  <a:lnTo>
                    <a:pt x="62" y="62"/>
                  </a:lnTo>
                  <a:lnTo>
                    <a:pt x="63" y="0"/>
                  </a:lnTo>
                  <a:lnTo>
                    <a:pt x="63" y="0"/>
                  </a:lnTo>
                  <a:close/>
                </a:path>
              </a:pathLst>
            </a:custGeom>
            <a:solidFill>
              <a:srgbClr val="8096EB"/>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55" name="Freeform 62"/>
            <p:cNvSpPr>
              <a:spLocks/>
            </p:cNvSpPr>
            <p:nvPr/>
          </p:nvSpPr>
          <p:spPr bwMode="auto">
            <a:xfrm>
              <a:off x="2036" y="1587"/>
              <a:ext cx="59" cy="86"/>
            </a:xfrm>
            <a:custGeom>
              <a:avLst/>
              <a:gdLst/>
              <a:ahLst/>
              <a:cxnLst>
                <a:cxn ang="0">
                  <a:pos x="59" y="0"/>
                </a:cxn>
                <a:cxn ang="0">
                  <a:pos x="9" y="18"/>
                </a:cxn>
                <a:cxn ang="0">
                  <a:pos x="0" y="86"/>
                </a:cxn>
                <a:cxn ang="0">
                  <a:pos x="48" y="67"/>
                </a:cxn>
                <a:cxn ang="0">
                  <a:pos x="59" y="0"/>
                </a:cxn>
                <a:cxn ang="0">
                  <a:pos x="59" y="0"/>
                </a:cxn>
              </a:cxnLst>
              <a:rect l="0" t="0" r="r" b="b"/>
              <a:pathLst>
                <a:path w="59" h="86">
                  <a:moveTo>
                    <a:pt x="59" y="0"/>
                  </a:moveTo>
                  <a:lnTo>
                    <a:pt x="9" y="18"/>
                  </a:lnTo>
                  <a:lnTo>
                    <a:pt x="0" y="86"/>
                  </a:lnTo>
                  <a:lnTo>
                    <a:pt x="48" y="67"/>
                  </a:lnTo>
                  <a:lnTo>
                    <a:pt x="59" y="0"/>
                  </a:lnTo>
                  <a:lnTo>
                    <a:pt x="59" y="0"/>
                  </a:lnTo>
                  <a:close/>
                </a:path>
              </a:pathLst>
            </a:custGeom>
            <a:solidFill>
              <a:srgbClr val="7A91E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56" name="Freeform 63"/>
            <p:cNvSpPr>
              <a:spLocks/>
            </p:cNvSpPr>
            <p:nvPr/>
          </p:nvSpPr>
          <p:spPr bwMode="auto">
            <a:xfrm>
              <a:off x="2068" y="1477"/>
              <a:ext cx="53" cy="64"/>
            </a:xfrm>
            <a:custGeom>
              <a:avLst/>
              <a:gdLst/>
              <a:ahLst/>
              <a:cxnLst>
                <a:cxn ang="0">
                  <a:pos x="53" y="0"/>
                </a:cxn>
                <a:cxn ang="0">
                  <a:pos x="4" y="18"/>
                </a:cxn>
                <a:cxn ang="0">
                  <a:pos x="0" y="64"/>
                </a:cxn>
                <a:cxn ang="0">
                  <a:pos x="44" y="45"/>
                </a:cxn>
                <a:cxn ang="0">
                  <a:pos x="53" y="0"/>
                </a:cxn>
                <a:cxn ang="0">
                  <a:pos x="53" y="0"/>
                </a:cxn>
              </a:cxnLst>
              <a:rect l="0" t="0" r="r" b="b"/>
              <a:pathLst>
                <a:path w="53" h="64">
                  <a:moveTo>
                    <a:pt x="53" y="0"/>
                  </a:moveTo>
                  <a:lnTo>
                    <a:pt x="4" y="18"/>
                  </a:lnTo>
                  <a:lnTo>
                    <a:pt x="0" y="64"/>
                  </a:lnTo>
                  <a:lnTo>
                    <a:pt x="44" y="45"/>
                  </a:lnTo>
                  <a:lnTo>
                    <a:pt x="53" y="0"/>
                  </a:lnTo>
                  <a:lnTo>
                    <a:pt x="53" y="0"/>
                  </a:lnTo>
                  <a:close/>
                </a:path>
              </a:pathLst>
            </a:custGeom>
            <a:solidFill>
              <a:srgbClr val="788FE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57" name="Freeform 64"/>
            <p:cNvSpPr>
              <a:spLocks/>
            </p:cNvSpPr>
            <p:nvPr/>
          </p:nvSpPr>
          <p:spPr bwMode="auto">
            <a:xfrm>
              <a:off x="2266" y="1415"/>
              <a:ext cx="54" cy="263"/>
            </a:xfrm>
            <a:custGeom>
              <a:avLst/>
              <a:gdLst/>
              <a:ahLst/>
              <a:cxnLst>
                <a:cxn ang="0">
                  <a:pos x="0" y="8"/>
                </a:cxn>
                <a:cxn ang="0">
                  <a:pos x="42" y="263"/>
                </a:cxn>
                <a:cxn ang="0">
                  <a:pos x="54" y="258"/>
                </a:cxn>
                <a:cxn ang="0">
                  <a:pos x="53" y="257"/>
                </a:cxn>
                <a:cxn ang="0">
                  <a:pos x="53" y="254"/>
                </a:cxn>
                <a:cxn ang="0">
                  <a:pos x="53" y="251"/>
                </a:cxn>
                <a:cxn ang="0">
                  <a:pos x="53" y="246"/>
                </a:cxn>
                <a:cxn ang="0">
                  <a:pos x="51" y="239"/>
                </a:cxn>
                <a:cxn ang="0">
                  <a:pos x="49" y="233"/>
                </a:cxn>
                <a:cxn ang="0">
                  <a:pos x="48" y="224"/>
                </a:cxn>
                <a:cxn ang="0">
                  <a:pos x="48" y="216"/>
                </a:cxn>
                <a:cxn ang="0">
                  <a:pos x="45" y="210"/>
                </a:cxn>
                <a:cxn ang="0">
                  <a:pos x="45" y="206"/>
                </a:cxn>
                <a:cxn ang="0">
                  <a:pos x="43" y="200"/>
                </a:cxn>
                <a:cxn ang="0">
                  <a:pos x="43" y="195"/>
                </a:cxn>
                <a:cxn ang="0">
                  <a:pos x="43" y="190"/>
                </a:cxn>
                <a:cxn ang="0">
                  <a:pos x="42" y="184"/>
                </a:cxn>
                <a:cxn ang="0">
                  <a:pos x="40" y="178"/>
                </a:cxn>
                <a:cxn ang="0">
                  <a:pos x="40" y="174"/>
                </a:cxn>
                <a:cxn ang="0">
                  <a:pos x="39" y="166"/>
                </a:cxn>
                <a:cxn ang="0">
                  <a:pos x="39" y="162"/>
                </a:cxn>
                <a:cxn ang="0">
                  <a:pos x="37" y="156"/>
                </a:cxn>
                <a:cxn ang="0">
                  <a:pos x="37" y="150"/>
                </a:cxn>
                <a:cxn ang="0">
                  <a:pos x="36" y="144"/>
                </a:cxn>
                <a:cxn ang="0">
                  <a:pos x="36" y="138"/>
                </a:cxn>
                <a:cxn ang="0">
                  <a:pos x="34" y="132"/>
                </a:cxn>
                <a:cxn ang="0">
                  <a:pos x="34" y="126"/>
                </a:cxn>
                <a:cxn ang="0">
                  <a:pos x="33" y="120"/>
                </a:cxn>
                <a:cxn ang="0">
                  <a:pos x="31" y="113"/>
                </a:cxn>
                <a:cxn ang="0">
                  <a:pos x="30" y="107"/>
                </a:cxn>
                <a:cxn ang="0">
                  <a:pos x="30" y="101"/>
                </a:cxn>
                <a:cxn ang="0">
                  <a:pos x="27" y="95"/>
                </a:cxn>
                <a:cxn ang="0">
                  <a:pos x="27" y="89"/>
                </a:cxn>
                <a:cxn ang="0">
                  <a:pos x="25" y="85"/>
                </a:cxn>
                <a:cxn ang="0">
                  <a:pos x="25" y="79"/>
                </a:cxn>
                <a:cxn ang="0">
                  <a:pos x="24" y="73"/>
                </a:cxn>
                <a:cxn ang="0">
                  <a:pos x="22" y="67"/>
                </a:cxn>
                <a:cxn ang="0">
                  <a:pos x="22" y="62"/>
                </a:cxn>
                <a:cxn ang="0">
                  <a:pos x="22" y="56"/>
                </a:cxn>
                <a:cxn ang="0">
                  <a:pos x="21" y="52"/>
                </a:cxn>
                <a:cxn ang="0">
                  <a:pos x="19" y="47"/>
                </a:cxn>
                <a:cxn ang="0">
                  <a:pos x="19" y="41"/>
                </a:cxn>
                <a:cxn ang="0">
                  <a:pos x="19" y="38"/>
                </a:cxn>
                <a:cxn ang="0">
                  <a:pos x="16" y="29"/>
                </a:cxn>
                <a:cxn ang="0">
                  <a:pos x="15" y="21"/>
                </a:cxn>
                <a:cxn ang="0">
                  <a:pos x="13" y="14"/>
                </a:cxn>
                <a:cxn ang="0">
                  <a:pos x="12" y="9"/>
                </a:cxn>
                <a:cxn ang="0">
                  <a:pos x="9" y="2"/>
                </a:cxn>
                <a:cxn ang="0">
                  <a:pos x="9" y="0"/>
                </a:cxn>
                <a:cxn ang="0">
                  <a:pos x="0" y="8"/>
                </a:cxn>
                <a:cxn ang="0">
                  <a:pos x="0" y="8"/>
                </a:cxn>
              </a:cxnLst>
              <a:rect l="0" t="0" r="r" b="b"/>
              <a:pathLst>
                <a:path w="54" h="263">
                  <a:moveTo>
                    <a:pt x="0" y="8"/>
                  </a:moveTo>
                  <a:lnTo>
                    <a:pt x="42" y="263"/>
                  </a:lnTo>
                  <a:lnTo>
                    <a:pt x="54" y="258"/>
                  </a:lnTo>
                  <a:lnTo>
                    <a:pt x="53" y="257"/>
                  </a:lnTo>
                  <a:lnTo>
                    <a:pt x="53" y="254"/>
                  </a:lnTo>
                  <a:lnTo>
                    <a:pt x="53" y="251"/>
                  </a:lnTo>
                  <a:lnTo>
                    <a:pt x="53" y="246"/>
                  </a:lnTo>
                  <a:lnTo>
                    <a:pt x="51" y="239"/>
                  </a:lnTo>
                  <a:lnTo>
                    <a:pt x="49" y="233"/>
                  </a:lnTo>
                  <a:lnTo>
                    <a:pt x="48" y="224"/>
                  </a:lnTo>
                  <a:lnTo>
                    <a:pt x="48" y="216"/>
                  </a:lnTo>
                  <a:lnTo>
                    <a:pt x="45" y="210"/>
                  </a:lnTo>
                  <a:lnTo>
                    <a:pt x="45" y="206"/>
                  </a:lnTo>
                  <a:lnTo>
                    <a:pt x="43" y="200"/>
                  </a:lnTo>
                  <a:lnTo>
                    <a:pt x="43" y="195"/>
                  </a:lnTo>
                  <a:lnTo>
                    <a:pt x="43" y="190"/>
                  </a:lnTo>
                  <a:lnTo>
                    <a:pt x="42" y="184"/>
                  </a:lnTo>
                  <a:lnTo>
                    <a:pt x="40" y="178"/>
                  </a:lnTo>
                  <a:lnTo>
                    <a:pt x="40" y="174"/>
                  </a:lnTo>
                  <a:lnTo>
                    <a:pt x="39" y="166"/>
                  </a:lnTo>
                  <a:lnTo>
                    <a:pt x="39" y="162"/>
                  </a:lnTo>
                  <a:lnTo>
                    <a:pt x="37" y="156"/>
                  </a:lnTo>
                  <a:lnTo>
                    <a:pt x="37" y="150"/>
                  </a:lnTo>
                  <a:lnTo>
                    <a:pt x="36" y="144"/>
                  </a:lnTo>
                  <a:lnTo>
                    <a:pt x="36" y="138"/>
                  </a:lnTo>
                  <a:lnTo>
                    <a:pt x="34" y="132"/>
                  </a:lnTo>
                  <a:lnTo>
                    <a:pt x="34" y="126"/>
                  </a:lnTo>
                  <a:lnTo>
                    <a:pt x="33" y="120"/>
                  </a:lnTo>
                  <a:lnTo>
                    <a:pt x="31" y="113"/>
                  </a:lnTo>
                  <a:lnTo>
                    <a:pt x="30" y="107"/>
                  </a:lnTo>
                  <a:lnTo>
                    <a:pt x="30" y="101"/>
                  </a:lnTo>
                  <a:lnTo>
                    <a:pt x="27" y="95"/>
                  </a:lnTo>
                  <a:lnTo>
                    <a:pt x="27" y="89"/>
                  </a:lnTo>
                  <a:lnTo>
                    <a:pt x="25" y="85"/>
                  </a:lnTo>
                  <a:lnTo>
                    <a:pt x="25" y="79"/>
                  </a:lnTo>
                  <a:lnTo>
                    <a:pt x="24" y="73"/>
                  </a:lnTo>
                  <a:lnTo>
                    <a:pt x="22" y="67"/>
                  </a:lnTo>
                  <a:lnTo>
                    <a:pt x="22" y="62"/>
                  </a:lnTo>
                  <a:lnTo>
                    <a:pt x="22" y="56"/>
                  </a:lnTo>
                  <a:lnTo>
                    <a:pt x="21" y="52"/>
                  </a:lnTo>
                  <a:lnTo>
                    <a:pt x="19" y="47"/>
                  </a:lnTo>
                  <a:lnTo>
                    <a:pt x="19" y="41"/>
                  </a:lnTo>
                  <a:lnTo>
                    <a:pt x="19" y="38"/>
                  </a:lnTo>
                  <a:lnTo>
                    <a:pt x="16" y="29"/>
                  </a:lnTo>
                  <a:lnTo>
                    <a:pt x="15" y="21"/>
                  </a:lnTo>
                  <a:lnTo>
                    <a:pt x="13" y="14"/>
                  </a:lnTo>
                  <a:lnTo>
                    <a:pt x="12" y="9"/>
                  </a:lnTo>
                  <a:lnTo>
                    <a:pt x="9" y="2"/>
                  </a:lnTo>
                  <a:lnTo>
                    <a:pt x="9" y="0"/>
                  </a:lnTo>
                  <a:lnTo>
                    <a:pt x="0" y="8"/>
                  </a:lnTo>
                  <a:lnTo>
                    <a:pt x="0"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58" name="Freeform 65"/>
            <p:cNvSpPr>
              <a:spLocks/>
            </p:cNvSpPr>
            <p:nvPr/>
          </p:nvSpPr>
          <p:spPr bwMode="auto">
            <a:xfrm>
              <a:off x="2551" y="1007"/>
              <a:ext cx="115" cy="111"/>
            </a:xfrm>
            <a:custGeom>
              <a:avLst/>
              <a:gdLst/>
              <a:ahLst/>
              <a:cxnLst>
                <a:cxn ang="0">
                  <a:pos x="35" y="103"/>
                </a:cxn>
                <a:cxn ang="0">
                  <a:pos x="39" y="106"/>
                </a:cxn>
                <a:cxn ang="0">
                  <a:pos x="45" y="108"/>
                </a:cxn>
                <a:cxn ang="0">
                  <a:pos x="50" y="109"/>
                </a:cxn>
                <a:cxn ang="0">
                  <a:pos x="56" y="111"/>
                </a:cxn>
                <a:cxn ang="0">
                  <a:pos x="60" y="111"/>
                </a:cxn>
                <a:cxn ang="0">
                  <a:pos x="66" y="111"/>
                </a:cxn>
                <a:cxn ang="0">
                  <a:pos x="71" y="111"/>
                </a:cxn>
                <a:cxn ang="0">
                  <a:pos x="77" y="111"/>
                </a:cxn>
                <a:cxn ang="0">
                  <a:pos x="86" y="106"/>
                </a:cxn>
                <a:cxn ang="0">
                  <a:pos x="97" y="102"/>
                </a:cxn>
                <a:cxn ang="0">
                  <a:pos x="103" y="94"/>
                </a:cxn>
                <a:cxn ang="0">
                  <a:pos x="110" y="86"/>
                </a:cxn>
                <a:cxn ang="0">
                  <a:pos x="110" y="80"/>
                </a:cxn>
                <a:cxn ang="0">
                  <a:pos x="112" y="76"/>
                </a:cxn>
                <a:cxn ang="0">
                  <a:pos x="113" y="70"/>
                </a:cxn>
                <a:cxn ang="0">
                  <a:pos x="115" y="65"/>
                </a:cxn>
                <a:cxn ang="0">
                  <a:pos x="113" y="59"/>
                </a:cxn>
                <a:cxn ang="0">
                  <a:pos x="113" y="53"/>
                </a:cxn>
                <a:cxn ang="0">
                  <a:pos x="112" y="49"/>
                </a:cxn>
                <a:cxn ang="0">
                  <a:pos x="110" y="44"/>
                </a:cxn>
                <a:cxn ang="0">
                  <a:pos x="107" y="38"/>
                </a:cxn>
                <a:cxn ang="0">
                  <a:pos x="104" y="32"/>
                </a:cxn>
                <a:cxn ang="0">
                  <a:pos x="101" y="28"/>
                </a:cxn>
                <a:cxn ang="0">
                  <a:pos x="100" y="25"/>
                </a:cxn>
                <a:cxn ang="0">
                  <a:pos x="91" y="15"/>
                </a:cxn>
                <a:cxn ang="0">
                  <a:pos x="82" y="9"/>
                </a:cxn>
                <a:cxn ang="0">
                  <a:pos x="76" y="6"/>
                </a:cxn>
                <a:cxn ang="0">
                  <a:pos x="70" y="3"/>
                </a:cxn>
                <a:cxn ang="0">
                  <a:pos x="63" y="2"/>
                </a:cxn>
                <a:cxn ang="0">
                  <a:pos x="59" y="2"/>
                </a:cxn>
                <a:cxn ang="0">
                  <a:pos x="53" y="0"/>
                </a:cxn>
                <a:cxn ang="0">
                  <a:pos x="47" y="0"/>
                </a:cxn>
                <a:cxn ang="0">
                  <a:pos x="42" y="0"/>
                </a:cxn>
                <a:cxn ang="0">
                  <a:pos x="38" y="2"/>
                </a:cxn>
                <a:cxn ang="0">
                  <a:pos x="32" y="2"/>
                </a:cxn>
                <a:cxn ang="0">
                  <a:pos x="26" y="3"/>
                </a:cxn>
                <a:cxn ang="0">
                  <a:pos x="21" y="6"/>
                </a:cxn>
                <a:cxn ang="0">
                  <a:pos x="18" y="9"/>
                </a:cxn>
                <a:cxn ang="0">
                  <a:pos x="11" y="17"/>
                </a:cxn>
                <a:cxn ang="0">
                  <a:pos x="6" y="26"/>
                </a:cxn>
                <a:cxn ang="0">
                  <a:pos x="3" y="31"/>
                </a:cxn>
                <a:cxn ang="0">
                  <a:pos x="2" y="35"/>
                </a:cxn>
                <a:cxn ang="0">
                  <a:pos x="0" y="41"/>
                </a:cxn>
                <a:cxn ang="0">
                  <a:pos x="0" y="47"/>
                </a:cxn>
                <a:cxn ang="0">
                  <a:pos x="0" y="52"/>
                </a:cxn>
                <a:cxn ang="0">
                  <a:pos x="0" y="58"/>
                </a:cxn>
                <a:cxn ang="0">
                  <a:pos x="2" y="64"/>
                </a:cxn>
                <a:cxn ang="0">
                  <a:pos x="5" y="68"/>
                </a:cxn>
                <a:cxn ang="0">
                  <a:pos x="9" y="79"/>
                </a:cxn>
                <a:cxn ang="0">
                  <a:pos x="15" y="88"/>
                </a:cxn>
                <a:cxn ang="0">
                  <a:pos x="20" y="91"/>
                </a:cxn>
                <a:cxn ang="0">
                  <a:pos x="24" y="96"/>
                </a:cxn>
                <a:cxn ang="0">
                  <a:pos x="29" y="100"/>
                </a:cxn>
                <a:cxn ang="0">
                  <a:pos x="35" y="103"/>
                </a:cxn>
                <a:cxn ang="0">
                  <a:pos x="35" y="103"/>
                </a:cxn>
              </a:cxnLst>
              <a:rect l="0" t="0" r="r" b="b"/>
              <a:pathLst>
                <a:path w="115" h="111">
                  <a:moveTo>
                    <a:pt x="35" y="103"/>
                  </a:moveTo>
                  <a:lnTo>
                    <a:pt x="39" y="106"/>
                  </a:lnTo>
                  <a:lnTo>
                    <a:pt x="45" y="108"/>
                  </a:lnTo>
                  <a:lnTo>
                    <a:pt x="50" y="109"/>
                  </a:lnTo>
                  <a:lnTo>
                    <a:pt x="56" y="111"/>
                  </a:lnTo>
                  <a:lnTo>
                    <a:pt x="60" y="111"/>
                  </a:lnTo>
                  <a:lnTo>
                    <a:pt x="66" y="111"/>
                  </a:lnTo>
                  <a:lnTo>
                    <a:pt x="71" y="111"/>
                  </a:lnTo>
                  <a:lnTo>
                    <a:pt x="77" y="111"/>
                  </a:lnTo>
                  <a:lnTo>
                    <a:pt x="86" y="106"/>
                  </a:lnTo>
                  <a:lnTo>
                    <a:pt x="97" y="102"/>
                  </a:lnTo>
                  <a:lnTo>
                    <a:pt x="103" y="94"/>
                  </a:lnTo>
                  <a:lnTo>
                    <a:pt x="110" y="86"/>
                  </a:lnTo>
                  <a:lnTo>
                    <a:pt x="110" y="80"/>
                  </a:lnTo>
                  <a:lnTo>
                    <a:pt x="112" y="76"/>
                  </a:lnTo>
                  <a:lnTo>
                    <a:pt x="113" y="70"/>
                  </a:lnTo>
                  <a:lnTo>
                    <a:pt x="115" y="65"/>
                  </a:lnTo>
                  <a:lnTo>
                    <a:pt x="113" y="59"/>
                  </a:lnTo>
                  <a:lnTo>
                    <a:pt x="113" y="53"/>
                  </a:lnTo>
                  <a:lnTo>
                    <a:pt x="112" y="49"/>
                  </a:lnTo>
                  <a:lnTo>
                    <a:pt x="110" y="44"/>
                  </a:lnTo>
                  <a:lnTo>
                    <a:pt x="107" y="38"/>
                  </a:lnTo>
                  <a:lnTo>
                    <a:pt x="104" y="32"/>
                  </a:lnTo>
                  <a:lnTo>
                    <a:pt x="101" y="28"/>
                  </a:lnTo>
                  <a:lnTo>
                    <a:pt x="100" y="25"/>
                  </a:lnTo>
                  <a:lnTo>
                    <a:pt x="91" y="15"/>
                  </a:lnTo>
                  <a:lnTo>
                    <a:pt x="82" y="9"/>
                  </a:lnTo>
                  <a:lnTo>
                    <a:pt x="76" y="6"/>
                  </a:lnTo>
                  <a:lnTo>
                    <a:pt x="70" y="3"/>
                  </a:lnTo>
                  <a:lnTo>
                    <a:pt x="63" y="2"/>
                  </a:lnTo>
                  <a:lnTo>
                    <a:pt x="59" y="2"/>
                  </a:lnTo>
                  <a:lnTo>
                    <a:pt x="53" y="0"/>
                  </a:lnTo>
                  <a:lnTo>
                    <a:pt x="47" y="0"/>
                  </a:lnTo>
                  <a:lnTo>
                    <a:pt x="42" y="0"/>
                  </a:lnTo>
                  <a:lnTo>
                    <a:pt x="38" y="2"/>
                  </a:lnTo>
                  <a:lnTo>
                    <a:pt x="32" y="2"/>
                  </a:lnTo>
                  <a:lnTo>
                    <a:pt x="26" y="3"/>
                  </a:lnTo>
                  <a:lnTo>
                    <a:pt x="21" y="6"/>
                  </a:lnTo>
                  <a:lnTo>
                    <a:pt x="18" y="9"/>
                  </a:lnTo>
                  <a:lnTo>
                    <a:pt x="11" y="17"/>
                  </a:lnTo>
                  <a:lnTo>
                    <a:pt x="6" y="26"/>
                  </a:lnTo>
                  <a:lnTo>
                    <a:pt x="3" y="31"/>
                  </a:lnTo>
                  <a:lnTo>
                    <a:pt x="2" y="35"/>
                  </a:lnTo>
                  <a:lnTo>
                    <a:pt x="0" y="41"/>
                  </a:lnTo>
                  <a:lnTo>
                    <a:pt x="0" y="47"/>
                  </a:lnTo>
                  <a:lnTo>
                    <a:pt x="0" y="52"/>
                  </a:lnTo>
                  <a:lnTo>
                    <a:pt x="0" y="58"/>
                  </a:lnTo>
                  <a:lnTo>
                    <a:pt x="2" y="64"/>
                  </a:lnTo>
                  <a:lnTo>
                    <a:pt x="5" y="68"/>
                  </a:lnTo>
                  <a:lnTo>
                    <a:pt x="9" y="79"/>
                  </a:lnTo>
                  <a:lnTo>
                    <a:pt x="15" y="88"/>
                  </a:lnTo>
                  <a:lnTo>
                    <a:pt x="20" y="91"/>
                  </a:lnTo>
                  <a:lnTo>
                    <a:pt x="24" y="96"/>
                  </a:lnTo>
                  <a:lnTo>
                    <a:pt x="29" y="100"/>
                  </a:lnTo>
                  <a:lnTo>
                    <a:pt x="35" y="103"/>
                  </a:lnTo>
                  <a:lnTo>
                    <a:pt x="35" y="10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59" name="Freeform 66"/>
            <p:cNvSpPr>
              <a:spLocks/>
            </p:cNvSpPr>
            <p:nvPr/>
          </p:nvSpPr>
          <p:spPr bwMode="auto">
            <a:xfrm>
              <a:off x="2577" y="1326"/>
              <a:ext cx="53" cy="171"/>
            </a:xfrm>
            <a:custGeom>
              <a:avLst/>
              <a:gdLst/>
              <a:ahLst/>
              <a:cxnLst>
                <a:cxn ang="0">
                  <a:pos x="42" y="0"/>
                </a:cxn>
                <a:cxn ang="0">
                  <a:pos x="50" y="3"/>
                </a:cxn>
                <a:cxn ang="0">
                  <a:pos x="47" y="8"/>
                </a:cxn>
                <a:cxn ang="0">
                  <a:pos x="36" y="14"/>
                </a:cxn>
                <a:cxn ang="0">
                  <a:pos x="22" y="26"/>
                </a:cxn>
                <a:cxn ang="0">
                  <a:pos x="15" y="41"/>
                </a:cxn>
                <a:cxn ang="0">
                  <a:pos x="10" y="53"/>
                </a:cxn>
                <a:cxn ang="0">
                  <a:pos x="9" y="64"/>
                </a:cxn>
                <a:cxn ang="0">
                  <a:pos x="7" y="76"/>
                </a:cxn>
                <a:cxn ang="0">
                  <a:pos x="9" y="88"/>
                </a:cxn>
                <a:cxn ang="0">
                  <a:pos x="10" y="100"/>
                </a:cxn>
                <a:cxn ang="0">
                  <a:pos x="12" y="112"/>
                </a:cxn>
                <a:cxn ang="0">
                  <a:pos x="16" y="122"/>
                </a:cxn>
                <a:cxn ang="0">
                  <a:pos x="21" y="133"/>
                </a:cxn>
                <a:cxn ang="0">
                  <a:pos x="27" y="144"/>
                </a:cxn>
                <a:cxn ang="0">
                  <a:pos x="37" y="157"/>
                </a:cxn>
                <a:cxn ang="0">
                  <a:pos x="40" y="171"/>
                </a:cxn>
                <a:cxn ang="0">
                  <a:pos x="31" y="162"/>
                </a:cxn>
                <a:cxn ang="0">
                  <a:pos x="22" y="151"/>
                </a:cxn>
                <a:cxn ang="0">
                  <a:pos x="16" y="141"/>
                </a:cxn>
                <a:cxn ang="0">
                  <a:pos x="10" y="130"/>
                </a:cxn>
                <a:cxn ang="0">
                  <a:pos x="4" y="118"/>
                </a:cxn>
                <a:cxn ang="0">
                  <a:pos x="1" y="107"/>
                </a:cxn>
                <a:cxn ang="0">
                  <a:pos x="0" y="95"/>
                </a:cxn>
                <a:cxn ang="0">
                  <a:pos x="0" y="83"/>
                </a:cxn>
                <a:cxn ang="0">
                  <a:pos x="0" y="70"/>
                </a:cxn>
                <a:cxn ang="0">
                  <a:pos x="1" y="57"/>
                </a:cxn>
                <a:cxn ang="0">
                  <a:pos x="4" y="45"/>
                </a:cxn>
                <a:cxn ang="0">
                  <a:pos x="9" y="36"/>
                </a:cxn>
                <a:cxn ang="0">
                  <a:pos x="13" y="24"/>
                </a:cxn>
                <a:cxn ang="0">
                  <a:pos x="21" y="15"/>
                </a:cxn>
                <a:cxn ang="0">
                  <a:pos x="30" y="8"/>
                </a:cxn>
                <a:cxn ang="0">
                  <a:pos x="40" y="0"/>
                </a:cxn>
              </a:cxnLst>
              <a:rect l="0" t="0" r="r" b="b"/>
              <a:pathLst>
                <a:path w="53" h="171">
                  <a:moveTo>
                    <a:pt x="40" y="0"/>
                  </a:moveTo>
                  <a:lnTo>
                    <a:pt x="42" y="0"/>
                  </a:lnTo>
                  <a:lnTo>
                    <a:pt x="45" y="3"/>
                  </a:lnTo>
                  <a:lnTo>
                    <a:pt x="50" y="3"/>
                  </a:lnTo>
                  <a:lnTo>
                    <a:pt x="53" y="5"/>
                  </a:lnTo>
                  <a:lnTo>
                    <a:pt x="47" y="8"/>
                  </a:lnTo>
                  <a:lnTo>
                    <a:pt x="40" y="11"/>
                  </a:lnTo>
                  <a:lnTo>
                    <a:pt x="36" y="14"/>
                  </a:lnTo>
                  <a:lnTo>
                    <a:pt x="31" y="18"/>
                  </a:lnTo>
                  <a:lnTo>
                    <a:pt x="22" y="26"/>
                  </a:lnTo>
                  <a:lnTo>
                    <a:pt x="18" y="36"/>
                  </a:lnTo>
                  <a:lnTo>
                    <a:pt x="15" y="41"/>
                  </a:lnTo>
                  <a:lnTo>
                    <a:pt x="12" y="47"/>
                  </a:lnTo>
                  <a:lnTo>
                    <a:pt x="10" y="53"/>
                  </a:lnTo>
                  <a:lnTo>
                    <a:pt x="10" y="59"/>
                  </a:lnTo>
                  <a:lnTo>
                    <a:pt x="9" y="64"/>
                  </a:lnTo>
                  <a:lnTo>
                    <a:pt x="7" y="70"/>
                  </a:lnTo>
                  <a:lnTo>
                    <a:pt x="7" y="76"/>
                  </a:lnTo>
                  <a:lnTo>
                    <a:pt x="9" y="82"/>
                  </a:lnTo>
                  <a:lnTo>
                    <a:pt x="9" y="88"/>
                  </a:lnTo>
                  <a:lnTo>
                    <a:pt x="9" y="94"/>
                  </a:lnTo>
                  <a:lnTo>
                    <a:pt x="10" y="100"/>
                  </a:lnTo>
                  <a:lnTo>
                    <a:pt x="10" y="106"/>
                  </a:lnTo>
                  <a:lnTo>
                    <a:pt x="12" y="112"/>
                  </a:lnTo>
                  <a:lnTo>
                    <a:pt x="13" y="118"/>
                  </a:lnTo>
                  <a:lnTo>
                    <a:pt x="16" y="122"/>
                  </a:lnTo>
                  <a:lnTo>
                    <a:pt x="19" y="128"/>
                  </a:lnTo>
                  <a:lnTo>
                    <a:pt x="21" y="133"/>
                  </a:lnTo>
                  <a:lnTo>
                    <a:pt x="24" y="139"/>
                  </a:lnTo>
                  <a:lnTo>
                    <a:pt x="27" y="144"/>
                  </a:lnTo>
                  <a:lnTo>
                    <a:pt x="30" y="148"/>
                  </a:lnTo>
                  <a:lnTo>
                    <a:pt x="37" y="157"/>
                  </a:lnTo>
                  <a:lnTo>
                    <a:pt x="47" y="166"/>
                  </a:lnTo>
                  <a:lnTo>
                    <a:pt x="40" y="171"/>
                  </a:lnTo>
                  <a:lnTo>
                    <a:pt x="36" y="166"/>
                  </a:lnTo>
                  <a:lnTo>
                    <a:pt x="31" y="162"/>
                  </a:lnTo>
                  <a:lnTo>
                    <a:pt x="27" y="156"/>
                  </a:lnTo>
                  <a:lnTo>
                    <a:pt x="22" y="151"/>
                  </a:lnTo>
                  <a:lnTo>
                    <a:pt x="19" y="145"/>
                  </a:lnTo>
                  <a:lnTo>
                    <a:pt x="16" y="141"/>
                  </a:lnTo>
                  <a:lnTo>
                    <a:pt x="13" y="136"/>
                  </a:lnTo>
                  <a:lnTo>
                    <a:pt x="10" y="130"/>
                  </a:lnTo>
                  <a:lnTo>
                    <a:pt x="7" y="124"/>
                  </a:lnTo>
                  <a:lnTo>
                    <a:pt x="4" y="118"/>
                  </a:lnTo>
                  <a:lnTo>
                    <a:pt x="3" y="112"/>
                  </a:lnTo>
                  <a:lnTo>
                    <a:pt x="1" y="107"/>
                  </a:lnTo>
                  <a:lnTo>
                    <a:pt x="1" y="100"/>
                  </a:lnTo>
                  <a:lnTo>
                    <a:pt x="0" y="95"/>
                  </a:lnTo>
                  <a:lnTo>
                    <a:pt x="0" y="89"/>
                  </a:lnTo>
                  <a:lnTo>
                    <a:pt x="0" y="83"/>
                  </a:lnTo>
                  <a:lnTo>
                    <a:pt x="0" y="77"/>
                  </a:lnTo>
                  <a:lnTo>
                    <a:pt x="0" y="70"/>
                  </a:lnTo>
                  <a:lnTo>
                    <a:pt x="0" y="64"/>
                  </a:lnTo>
                  <a:lnTo>
                    <a:pt x="1" y="57"/>
                  </a:lnTo>
                  <a:lnTo>
                    <a:pt x="1" y="51"/>
                  </a:lnTo>
                  <a:lnTo>
                    <a:pt x="4" y="45"/>
                  </a:lnTo>
                  <a:lnTo>
                    <a:pt x="6" y="41"/>
                  </a:lnTo>
                  <a:lnTo>
                    <a:pt x="9" y="36"/>
                  </a:lnTo>
                  <a:lnTo>
                    <a:pt x="10" y="30"/>
                  </a:lnTo>
                  <a:lnTo>
                    <a:pt x="13" y="24"/>
                  </a:lnTo>
                  <a:lnTo>
                    <a:pt x="18" y="20"/>
                  </a:lnTo>
                  <a:lnTo>
                    <a:pt x="21" y="15"/>
                  </a:lnTo>
                  <a:lnTo>
                    <a:pt x="25" y="11"/>
                  </a:lnTo>
                  <a:lnTo>
                    <a:pt x="30" y="8"/>
                  </a:lnTo>
                  <a:lnTo>
                    <a:pt x="36" y="3"/>
                  </a:lnTo>
                  <a:lnTo>
                    <a:pt x="40" y="0"/>
                  </a:lnTo>
                  <a:lnTo>
                    <a:pt x="4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60" name="Freeform 67"/>
            <p:cNvSpPr>
              <a:spLocks/>
            </p:cNvSpPr>
            <p:nvPr/>
          </p:nvSpPr>
          <p:spPr bwMode="auto">
            <a:xfrm>
              <a:off x="2539" y="1343"/>
              <a:ext cx="57" cy="13"/>
            </a:xfrm>
            <a:custGeom>
              <a:avLst/>
              <a:gdLst/>
              <a:ahLst/>
              <a:cxnLst>
                <a:cxn ang="0">
                  <a:pos x="0" y="13"/>
                </a:cxn>
                <a:cxn ang="0">
                  <a:pos x="5" y="13"/>
                </a:cxn>
                <a:cxn ang="0">
                  <a:pos x="9" y="13"/>
                </a:cxn>
                <a:cxn ang="0">
                  <a:pos x="15" y="12"/>
                </a:cxn>
                <a:cxn ang="0">
                  <a:pos x="23" y="10"/>
                </a:cxn>
                <a:cxn ang="0">
                  <a:pos x="30" y="9"/>
                </a:cxn>
                <a:cxn ang="0">
                  <a:pos x="38" y="9"/>
                </a:cxn>
                <a:cxn ang="0">
                  <a:pos x="45" y="7"/>
                </a:cxn>
                <a:cxn ang="0">
                  <a:pos x="53" y="6"/>
                </a:cxn>
                <a:cxn ang="0">
                  <a:pos x="56" y="3"/>
                </a:cxn>
                <a:cxn ang="0">
                  <a:pos x="57" y="0"/>
                </a:cxn>
                <a:cxn ang="0">
                  <a:pos x="47" y="0"/>
                </a:cxn>
                <a:cxn ang="0">
                  <a:pos x="38" y="1"/>
                </a:cxn>
                <a:cxn ang="0">
                  <a:pos x="27" y="1"/>
                </a:cxn>
                <a:cxn ang="0">
                  <a:pos x="20" y="3"/>
                </a:cxn>
                <a:cxn ang="0">
                  <a:pos x="12" y="3"/>
                </a:cxn>
                <a:cxn ang="0">
                  <a:pos x="8" y="3"/>
                </a:cxn>
                <a:cxn ang="0">
                  <a:pos x="5" y="3"/>
                </a:cxn>
                <a:cxn ang="0">
                  <a:pos x="5" y="4"/>
                </a:cxn>
                <a:cxn ang="0">
                  <a:pos x="0" y="13"/>
                </a:cxn>
                <a:cxn ang="0">
                  <a:pos x="0" y="13"/>
                </a:cxn>
              </a:cxnLst>
              <a:rect l="0" t="0" r="r" b="b"/>
              <a:pathLst>
                <a:path w="57" h="13">
                  <a:moveTo>
                    <a:pt x="0" y="13"/>
                  </a:moveTo>
                  <a:lnTo>
                    <a:pt x="5" y="13"/>
                  </a:lnTo>
                  <a:lnTo>
                    <a:pt x="9" y="13"/>
                  </a:lnTo>
                  <a:lnTo>
                    <a:pt x="15" y="12"/>
                  </a:lnTo>
                  <a:lnTo>
                    <a:pt x="23" y="10"/>
                  </a:lnTo>
                  <a:lnTo>
                    <a:pt x="30" y="9"/>
                  </a:lnTo>
                  <a:lnTo>
                    <a:pt x="38" y="9"/>
                  </a:lnTo>
                  <a:lnTo>
                    <a:pt x="45" y="7"/>
                  </a:lnTo>
                  <a:lnTo>
                    <a:pt x="53" y="6"/>
                  </a:lnTo>
                  <a:lnTo>
                    <a:pt x="56" y="3"/>
                  </a:lnTo>
                  <a:lnTo>
                    <a:pt x="57" y="0"/>
                  </a:lnTo>
                  <a:lnTo>
                    <a:pt x="47" y="0"/>
                  </a:lnTo>
                  <a:lnTo>
                    <a:pt x="38" y="1"/>
                  </a:lnTo>
                  <a:lnTo>
                    <a:pt x="27" y="1"/>
                  </a:lnTo>
                  <a:lnTo>
                    <a:pt x="20" y="3"/>
                  </a:lnTo>
                  <a:lnTo>
                    <a:pt x="12" y="3"/>
                  </a:lnTo>
                  <a:lnTo>
                    <a:pt x="8" y="3"/>
                  </a:lnTo>
                  <a:lnTo>
                    <a:pt x="5" y="3"/>
                  </a:lnTo>
                  <a:lnTo>
                    <a:pt x="5" y="4"/>
                  </a:lnTo>
                  <a:lnTo>
                    <a:pt x="0" y="13"/>
                  </a:lnTo>
                  <a:lnTo>
                    <a:pt x="0"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61" name="Freeform 68"/>
            <p:cNvSpPr>
              <a:spLocks/>
            </p:cNvSpPr>
            <p:nvPr/>
          </p:nvSpPr>
          <p:spPr bwMode="auto">
            <a:xfrm>
              <a:off x="2548" y="1317"/>
              <a:ext cx="62" cy="18"/>
            </a:xfrm>
            <a:custGeom>
              <a:avLst/>
              <a:gdLst/>
              <a:ahLst/>
              <a:cxnLst>
                <a:cxn ang="0">
                  <a:pos x="0" y="18"/>
                </a:cxn>
                <a:cxn ang="0">
                  <a:pos x="5" y="17"/>
                </a:cxn>
                <a:cxn ang="0">
                  <a:pos x="11" y="15"/>
                </a:cxn>
                <a:cxn ang="0">
                  <a:pos x="17" y="14"/>
                </a:cxn>
                <a:cxn ang="0">
                  <a:pos x="26" y="14"/>
                </a:cxn>
                <a:cxn ang="0">
                  <a:pos x="33" y="12"/>
                </a:cxn>
                <a:cxn ang="0">
                  <a:pos x="41" y="12"/>
                </a:cxn>
                <a:cxn ang="0">
                  <a:pos x="50" y="9"/>
                </a:cxn>
                <a:cxn ang="0">
                  <a:pos x="59" y="9"/>
                </a:cxn>
                <a:cxn ang="0">
                  <a:pos x="62" y="5"/>
                </a:cxn>
                <a:cxn ang="0">
                  <a:pos x="62" y="0"/>
                </a:cxn>
                <a:cxn ang="0">
                  <a:pos x="2" y="8"/>
                </a:cxn>
                <a:cxn ang="0">
                  <a:pos x="0" y="18"/>
                </a:cxn>
                <a:cxn ang="0">
                  <a:pos x="0" y="18"/>
                </a:cxn>
              </a:cxnLst>
              <a:rect l="0" t="0" r="r" b="b"/>
              <a:pathLst>
                <a:path w="62" h="18">
                  <a:moveTo>
                    <a:pt x="0" y="18"/>
                  </a:moveTo>
                  <a:lnTo>
                    <a:pt x="5" y="17"/>
                  </a:lnTo>
                  <a:lnTo>
                    <a:pt x="11" y="15"/>
                  </a:lnTo>
                  <a:lnTo>
                    <a:pt x="17" y="14"/>
                  </a:lnTo>
                  <a:lnTo>
                    <a:pt x="26" y="14"/>
                  </a:lnTo>
                  <a:lnTo>
                    <a:pt x="33" y="12"/>
                  </a:lnTo>
                  <a:lnTo>
                    <a:pt x="41" y="12"/>
                  </a:lnTo>
                  <a:lnTo>
                    <a:pt x="50" y="9"/>
                  </a:lnTo>
                  <a:lnTo>
                    <a:pt x="59" y="9"/>
                  </a:lnTo>
                  <a:lnTo>
                    <a:pt x="62" y="5"/>
                  </a:lnTo>
                  <a:lnTo>
                    <a:pt x="62" y="0"/>
                  </a:lnTo>
                  <a:lnTo>
                    <a:pt x="2" y="8"/>
                  </a:lnTo>
                  <a:lnTo>
                    <a:pt x="0" y="18"/>
                  </a:lnTo>
                  <a:lnTo>
                    <a:pt x="0"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62" name="Freeform 69"/>
            <p:cNvSpPr>
              <a:spLocks/>
            </p:cNvSpPr>
            <p:nvPr/>
          </p:nvSpPr>
          <p:spPr bwMode="auto">
            <a:xfrm>
              <a:off x="2557" y="1296"/>
              <a:ext cx="68" cy="16"/>
            </a:xfrm>
            <a:custGeom>
              <a:avLst/>
              <a:gdLst/>
              <a:ahLst/>
              <a:cxnLst>
                <a:cxn ang="0">
                  <a:pos x="0" y="16"/>
                </a:cxn>
                <a:cxn ang="0">
                  <a:pos x="3" y="16"/>
                </a:cxn>
                <a:cxn ang="0">
                  <a:pos x="9" y="15"/>
                </a:cxn>
                <a:cxn ang="0">
                  <a:pos x="17" y="15"/>
                </a:cxn>
                <a:cxn ang="0">
                  <a:pos x="26" y="13"/>
                </a:cxn>
                <a:cxn ang="0">
                  <a:pos x="35" y="12"/>
                </a:cxn>
                <a:cxn ang="0">
                  <a:pos x="45" y="10"/>
                </a:cxn>
                <a:cxn ang="0">
                  <a:pos x="54" y="9"/>
                </a:cxn>
                <a:cxn ang="0">
                  <a:pos x="65" y="9"/>
                </a:cxn>
                <a:cxn ang="0">
                  <a:pos x="67" y="4"/>
                </a:cxn>
                <a:cxn ang="0">
                  <a:pos x="68" y="0"/>
                </a:cxn>
                <a:cxn ang="0">
                  <a:pos x="64" y="0"/>
                </a:cxn>
                <a:cxn ang="0">
                  <a:pos x="57" y="0"/>
                </a:cxn>
                <a:cxn ang="0">
                  <a:pos x="51" y="0"/>
                </a:cxn>
                <a:cxn ang="0">
                  <a:pos x="47" y="1"/>
                </a:cxn>
                <a:cxn ang="0">
                  <a:pos x="38" y="1"/>
                </a:cxn>
                <a:cxn ang="0">
                  <a:pos x="29" y="3"/>
                </a:cxn>
                <a:cxn ang="0">
                  <a:pos x="20" y="4"/>
                </a:cxn>
                <a:cxn ang="0">
                  <a:pos x="12" y="4"/>
                </a:cxn>
                <a:cxn ang="0">
                  <a:pos x="6" y="6"/>
                </a:cxn>
                <a:cxn ang="0">
                  <a:pos x="2" y="7"/>
                </a:cxn>
                <a:cxn ang="0">
                  <a:pos x="0" y="16"/>
                </a:cxn>
                <a:cxn ang="0">
                  <a:pos x="0" y="16"/>
                </a:cxn>
              </a:cxnLst>
              <a:rect l="0" t="0" r="r" b="b"/>
              <a:pathLst>
                <a:path w="68" h="16">
                  <a:moveTo>
                    <a:pt x="0" y="16"/>
                  </a:moveTo>
                  <a:lnTo>
                    <a:pt x="3" y="16"/>
                  </a:lnTo>
                  <a:lnTo>
                    <a:pt x="9" y="15"/>
                  </a:lnTo>
                  <a:lnTo>
                    <a:pt x="17" y="15"/>
                  </a:lnTo>
                  <a:lnTo>
                    <a:pt x="26" y="13"/>
                  </a:lnTo>
                  <a:lnTo>
                    <a:pt x="35" y="12"/>
                  </a:lnTo>
                  <a:lnTo>
                    <a:pt x="45" y="10"/>
                  </a:lnTo>
                  <a:lnTo>
                    <a:pt x="54" y="9"/>
                  </a:lnTo>
                  <a:lnTo>
                    <a:pt x="65" y="9"/>
                  </a:lnTo>
                  <a:lnTo>
                    <a:pt x="67" y="4"/>
                  </a:lnTo>
                  <a:lnTo>
                    <a:pt x="68" y="0"/>
                  </a:lnTo>
                  <a:lnTo>
                    <a:pt x="64" y="0"/>
                  </a:lnTo>
                  <a:lnTo>
                    <a:pt x="57" y="0"/>
                  </a:lnTo>
                  <a:lnTo>
                    <a:pt x="51" y="0"/>
                  </a:lnTo>
                  <a:lnTo>
                    <a:pt x="47" y="1"/>
                  </a:lnTo>
                  <a:lnTo>
                    <a:pt x="38" y="1"/>
                  </a:lnTo>
                  <a:lnTo>
                    <a:pt x="29" y="3"/>
                  </a:lnTo>
                  <a:lnTo>
                    <a:pt x="20" y="4"/>
                  </a:lnTo>
                  <a:lnTo>
                    <a:pt x="12" y="4"/>
                  </a:lnTo>
                  <a:lnTo>
                    <a:pt x="6" y="6"/>
                  </a:lnTo>
                  <a:lnTo>
                    <a:pt x="2" y="7"/>
                  </a:lnTo>
                  <a:lnTo>
                    <a:pt x="0" y="16"/>
                  </a:lnTo>
                  <a:lnTo>
                    <a:pt x="0" y="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63" name="Freeform 70"/>
            <p:cNvSpPr>
              <a:spLocks/>
            </p:cNvSpPr>
            <p:nvPr/>
          </p:nvSpPr>
          <p:spPr bwMode="auto">
            <a:xfrm>
              <a:off x="2562" y="1272"/>
              <a:ext cx="78" cy="18"/>
            </a:xfrm>
            <a:custGeom>
              <a:avLst/>
              <a:gdLst/>
              <a:ahLst/>
              <a:cxnLst>
                <a:cxn ang="0">
                  <a:pos x="0" y="18"/>
                </a:cxn>
                <a:cxn ang="0">
                  <a:pos x="4" y="16"/>
                </a:cxn>
                <a:cxn ang="0">
                  <a:pos x="13" y="16"/>
                </a:cxn>
                <a:cxn ang="0">
                  <a:pos x="16" y="15"/>
                </a:cxn>
                <a:cxn ang="0">
                  <a:pos x="22" y="13"/>
                </a:cxn>
                <a:cxn ang="0">
                  <a:pos x="27" y="13"/>
                </a:cxn>
                <a:cxn ang="0">
                  <a:pos x="33" y="13"/>
                </a:cxn>
                <a:cxn ang="0">
                  <a:pos x="43" y="10"/>
                </a:cxn>
                <a:cxn ang="0">
                  <a:pos x="52" y="10"/>
                </a:cxn>
                <a:cxn ang="0">
                  <a:pos x="59" y="9"/>
                </a:cxn>
                <a:cxn ang="0">
                  <a:pos x="63" y="7"/>
                </a:cxn>
                <a:cxn ang="0">
                  <a:pos x="68" y="7"/>
                </a:cxn>
                <a:cxn ang="0">
                  <a:pos x="74" y="7"/>
                </a:cxn>
                <a:cxn ang="0">
                  <a:pos x="75" y="3"/>
                </a:cxn>
                <a:cxn ang="0">
                  <a:pos x="78" y="0"/>
                </a:cxn>
                <a:cxn ang="0">
                  <a:pos x="4" y="9"/>
                </a:cxn>
                <a:cxn ang="0">
                  <a:pos x="0" y="18"/>
                </a:cxn>
                <a:cxn ang="0">
                  <a:pos x="0" y="18"/>
                </a:cxn>
              </a:cxnLst>
              <a:rect l="0" t="0" r="r" b="b"/>
              <a:pathLst>
                <a:path w="78" h="18">
                  <a:moveTo>
                    <a:pt x="0" y="18"/>
                  </a:moveTo>
                  <a:lnTo>
                    <a:pt x="4" y="16"/>
                  </a:lnTo>
                  <a:lnTo>
                    <a:pt x="13" y="16"/>
                  </a:lnTo>
                  <a:lnTo>
                    <a:pt x="16" y="15"/>
                  </a:lnTo>
                  <a:lnTo>
                    <a:pt x="22" y="13"/>
                  </a:lnTo>
                  <a:lnTo>
                    <a:pt x="27" y="13"/>
                  </a:lnTo>
                  <a:lnTo>
                    <a:pt x="33" y="13"/>
                  </a:lnTo>
                  <a:lnTo>
                    <a:pt x="43" y="10"/>
                  </a:lnTo>
                  <a:lnTo>
                    <a:pt x="52" y="10"/>
                  </a:lnTo>
                  <a:lnTo>
                    <a:pt x="59" y="9"/>
                  </a:lnTo>
                  <a:lnTo>
                    <a:pt x="63" y="7"/>
                  </a:lnTo>
                  <a:lnTo>
                    <a:pt x="68" y="7"/>
                  </a:lnTo>
                  <a:lnTo>
                    <a:pt x="74" y="7"/>
                  </a:lnTo>
                  <a:lnTo>
                    <a:pt x="75" y="3"/>
                  </a:lnTo>
                  <a:lnTo>
                    <a:pt x="78" y="0"/>
                  </a:lnTo>
                  <a:lnTo>
                    <a:pt x="4" y="9"/>
                  </a:lnTo>
                  <a:lnTo>
                    <a:pt x="0" y="18"/>
                  </a:lnTo>
                  <a:lnTo>
                    <a:pt x="0"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64" name="Freeform 71"/>
            <p:cNvSpPr>
              <a:spLocks/>
            </p:cNvSpPr>
            <p:nvPr/>
          </p:nvSpPr>
          <p:spPr bwMode="auto">
            <a:xfrm>
              <a:off x="2568" y="1249"/>
              <a:ext cx="87" cy="20"/>
            </a:xfrm>
            <a:custGeom>
              <a:avLst/>
              <a:gdLst/>
              <a:ahLst/>
              <a:cxnLst>
                <a:cxn ang="0">
                  <a:pos x="0" y="20"/>
                </a:cxn>
                <a:cxn ang="0">
                  <a:pos x="6" y="18"/>
                </a:cxn>
                <a:cxn ang="0">
                  <a:pos x="13" y="17"/>
                </a:cxn>
                <a:cxn ang="0">
                  <a:pos x="19" y="15"/>
                </a:cxn>
                <a:cxn ang="0">
                  <a:pos x="24" y="15"/>
                </a:cxn>
                <a:cxn ang="0">
                  <a:pos x="30" y="15"/>
                </a:cxn>
                <a:cxn ang="0">
                  <a:pos x="36" y="15"/>
                </a:cxn>
                <a:cxn ang="0">
                  <a:pos x="42" y="12"/>
                </a:cxn>
                <a:cxn ang="0">
                  <a:pos x="46" y="12"/>
                </a:cxn>
                <a:cxn ang="0">
                  <a:pos x="53" y="11"/>
                </a:cxn>
                <a:cxn ang="0">
                  <a:pos x="60" y="11"/>
                </a:cxn>
                <a:cxn ang="0">
                  <a:pos x="65" y="9"/>
                </a:cxn>
                <a:cxn ang="0">
                  <a:pos x="71" y="8"/>
                </a:cxn>
                <a:cxn ang="0">
                  <a:pos x="77" y="8"/>
                </a:cxn>
                <a:cxn ang="0">
                  <a:pos x="83" y="8"/>
                </a:cxn>
                <a:cxn ang="0">
                  <a:pos x="84" y="3"/>
                </a:cxn>
                <a:cxn ang="0">
                  <a:pos x="87" y="0"/>
                </a:cxn>
                <a:cxn ang="0">
                  <a:pos x="81" y="0"/>
                </a:cxn>
                <a:cxn ang="0">
                  <a:pos x="75" y="0"/>
                </a:cxn>
                <a:cxn ang="0">
                  <a:pos x="68" y="2"/>
                </a:cxn>
                <a:cxn ang="0">
                  <a:pos x="62" y="3"/>
                </a:cxn>
                <a:cxn ang="0">
                  <a:pos x="54" y="3"/>
                </a:cxn>
                <a:cxn ang="0">
                  <a:pos x="48" y="3"/>
                </a:cxn>
                <a:cxn ang="0">
                  <a:pos x="42" y="5"/>
                </a:cxn>
                <a:cxn ang="0">
                  <a:pos x="36" y="5"/>
                </a:cxn>
                <a:cxn ang="0">
                  <a:pos x="28" y="5"/>
                </a:cxn>
                <a:cxn ang="0">
                  <a:pos x="24" y="6"/>
                </a:cxn>
                <a:cxn ang="0">
                  <a:pos x="18" y="8"/>
                </a:cxn>
                <a:cxn ang="0">
                  <a:pos x="13" y="8"/>
                </a:cxn>
                <a:cxn ang="0">
                  <a:pos x="6" y="9"/>
                </a:cxn>
                <a:cxn ang="0">
                  <a:pos x="1" y="11"/>
                </a:cxn>
                <a:cxn ang="0">
                  <a:pos x="0" y="20"/>
                </a:cxn>
                <a:cxn ang="0">
                  <a:pos x="0" y="20"/>
                </a:cxn>
              </a:cxnLst>
              <a:rect l="0" t="0" r="r" b="b"/>
              <a:pathLst>
                <a:path w="87" h="20">
                  <a:moveTo>
                    <a:pt x="0" y="20"/>
                  </a:moveTo>
                  <a:lnTo>
                    <a:pt x="6" y="18"/>
                  </a:lnTo>
                  <a:lnTo>
                    <a:pt x="13" y="17"/>
                  </a:lnTo>
                  <a:lnTo>
                    <a:pt x="19" y="15"/>
                  </a:lnTo>
                  <a:lnTo>
                    <a:pt x="24" y="15"/>
                  </a:lnTo>
                  <a:lnTo>
                    <a:pt x="30" y="15"/>
                  </a:lnTo>
                  <a:lnTo>
                    <a:pt x="36" y="15"/>
                  </a:lnTo>
                  <a:lnTo>
                    <a:pt x="42" y="12"/>
                  </a:lnTo>
                  <a:lnTo>
                    <a:pt x="46" y="12"/>
                  </a:lnTo>
                  <a:lnTo>
                    <a:pt x="53" y="11"/>
                  </a:lnTo>
                  <a:lnTo>
                    <a:pt x="60" y="11"/>
                  </a:lnTo>
                  <a:lnTo>
                    <a:pt x="65" y="9"/>
                  </a:lnTo>
                  <a:lnTo>
                    <a:pt x="71" y="8"/>
                  </a:lnTo>
                  <a:lnTo>
                    <a:pt x="77" y="8"/>
                  </a:lnTo>
                  <a:lnTo>
                    <a:pt x="83" y="8"/>
                  </a:lnTo>
                  <a:lnTo>
                    <a:pt x="84" y="3"/>
                  </a:lnTo>
                  <a:lnTo>
                    <a:pt x="87" y="0"/>
                  </a:lnTo>
                  <a:lnTo>
                    <a:pt x="81" y="0"/>
                  </a:lnTo>
                  <a:lnTo>
                    <a:pt x="75" y="0"/>
                  </a:lnTo>
                  <a:lnTo>
                    <a:pt x="68" y="2"/>
                  </a:lnTo>
                  <a:lnTo>
                    <a:pt x="62" y="3"/>
                  </a:lnTo>
                  <a:lnTo>
                    <a:pt x="54" y="3"/>
                  </a:lnTo>
                  <a:lnTo>
                    <a:pt x="48" y="3"/>
                  </a:lnTo>
                  <a:lnTo>
                    <a:pt x="42" y="5"/>
                  </a:lnTo>
                  <a:lnTo>
                    <a:pt x="36" y="5"/>
                  </a:lnTo>
                  <a:lnTo>
                    <a:pt x="28" y="5"/>
                  </a:lnTo>
                  <a:lnTo>
                    <a:pt x="24" y="6"/>
                  </a:lnTo>
                  <a:lnTo>
                    <a:pt x="18" y="8"/>
                  </a:lnTo>
                  <a:lnTo>
                    <a:pt x="13" y="8"/>
                  </a:lnTo>
                  <a:lnTo>
                    <a:pt x="6" y="9"/>
                  </a:lnTo>
                  <a:lnTo>
                    <a:pt x="1" y="11"/>
                  </a:lnTo>
                  <a:lnTo>
                    <a:pt x="0" y="20"/>
                  </a:lnTo>
                  <a:lnTo>
                    <a:pt x="0"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65" name="Freeform 72"/>
            <p:cNvSpPr>
              <a:spLocks/>
            </p:cNvSpPr>
            <p:nvPr/>
          </p:nvSpPr>
          <p:spPr bwMode="auto">
            <a:xfrm>
              <a:off x="2575" y="1228"/>
              <a:ext cx="97" cy="16"/>
            </a:xfrm>
            <a:custGeom>
              <a:avLst/>
              <a:gdLst/>
              <a:ahLst/>
              <a:cxnLst>
                <a:cxn ang="0">
                  <a:pos x="0" y="16"/>
                </a:cxn>
                <a:cxn ang="0">
                  <a:pos x="6" y="13"/>
                </a:cxn>
                <a:cxn ang="0">
                  <a:pos x="17" y="13"/>
                </a:cxn>
                <a:cxn ang="0">
                  <a:pos x="21" y="12"/>
                </a:cxn>
                <a:cxn ang="0">
                  <a:pos x="27" y="12"/>
                </a:cxn>
                <a:cxn ang="0">
                  <a:pos x="33" y="10"/>
                </a:cxn>
                <a:cxn ang="0">
                  <a:pos x="39" y="10"/>
                </a:cxn>
                <a:cxn ang="0">
                  <a:pos x="46" y="10"/>
                </a:cxn>
                <a:cxn ang="0">
                  <a:pos x="53" y="9"/>
                </a:cxn>
                <a:cxn ang="0">
                  <a:pos x="59" y="7"/>
                </a:cxn>
                <a:cxn ang="0">
                  <a:pos x="65" y="7"/>
                </a:cxn>
                <a:cxn ang="0">
                  <a:pos x="73" y="7"/>
                </a:cxn>
                <a:cxn ang="0">
                  <a:pos x="79" y="6"/>
                </a:cxn>
                <a:cxn ang="0">
                  <a:pos x="85" y="6"/>
                </a:cxn>
                <a:cxn ang="0">
                  <a:pos x="91" y="6"/>
                </a:cxn>
                <a:cxn ang="0">
                  <a:pos x="92" y="3"/>
                </a:cxn>
                <a:cxn ang="0">
                  <a:pos x="94" y="1"/>
                </a:cxn>
                <a:cxn ang="0">
                  <a:pos x="95" y="0"/>
                </a:cxn>
                <a:cxn ang="0">
                  <a:pos x="97" y="0"/>
                </a:cxn>
                <a:cxn ang="0">
                  <a:pos x="89" y="0"/>
                </a:cxn>
                <a:cxn ang="0">
                  <a:pos x="83" y="0"/>
                </a:cxn>
                <a:cxn ang="0">
                  <a:pos x="76" y="0"/>
                </a:cxn>
                <a:cxn ang="0">
                  <a:pos x="70" y="0"/>
                </a:cxn>
                <a:cxn ang="0">
                  <a:pos x="62" y="0"/>
                </a:cxn>
                <a:cxn ang="0">
                  <a:pos x="55" y="1"/>
                </a:cxn>
                <a:cxn ang="0">
                  <a:pos x="47" y="1"/>
                </a:cxn>
                <a:cxn ang="0">
                  <a:pos x="42" y="3"/>
                </a:cxn>
                <a:cxn ang="0">
                  <a:pos x="35" y="3"/>
                </a:cxn>
                <a:cxn ang="0">
                  <a:pos x="27" y="3"/>
                </a:cxn>
                <a:cxn ang="0">
                  <a:pos x="21" y="3"/>
                </a:cxn>
                <a:cxn ang="0">
                  <a:pos x="17" y="3"/>
                </a:cxn>
                <a:cxn ang="0">
                  <a:pos x="8" y="3"/>
                </a:cxn>
                <a:cxn ang="0">
                  <a:pos x="2" y="4"/>
                </a:cxn>
                <a:cxn ang="0">
                  <a:pos x="0" y="16"/>
                </a:cxn>
                <a:cxn ang="0">
                  <a:pos x="0" y="16"/>
                </a:cxn>
              </a:cxnLst>
              <a:rect l="0" t="0" r="r" b="b"/>
              <a:pathLst>
                <a:path w="97" h="16">
                  <a:moveTo>
                    <a:pt x="0" y="16"/>
                  </a:moveTo>
                  <a:lnTo>
                    <a:pt x="6" y="13"/>
                  </a:lnTo>
                  <a:lnTo>
                    <a:pt x="17" y="13"/>
                  </a:lnTo>
                  <a:lnTo>
                    <a:pt x="21" y="12"/>
                  </a:lnTo>
                  <a:lnTo>
                    <a:pt x="27" y="12"/>
                  </a:lnTo>
                  <a:lnTo>
                    <a:pt x="33" y="10"/>
                  </a:lnTo>
                  <a:lnTo>
                    <a:pt x="39" y="10"/>
                  </a:lnTo>
                  <a:lnTo>
                    <a:pt x="46" y="10"/>
                  </a:lnTo>
                  <a:lnTo>
                    <a:pt x="53" y="9"/>
                  </a:lnTo>
                  <a:lnTo>
                    <a:pt x="59" y="7"/>
                  </a:lnTo>
                  <a:lnTo>
                    <a:pt x="65" y="7"/>
                  </a:lnTo>
                  <a:lnTo>
                    <a:pt x="73" y="7"/>
                  </a:lnTo>
                  <a:lnTo>
                    <a:pt x="79" y="6"/>
                  </a:lnTo>
                  <a:lnTo>
                    <a:pt x="85" y="6"/>
                  </a:lnTo>
                  <a:lnTo>
                    <a:pt x="91" y="6"/>
                  </a:lnTo>
                  <a:lnTo>
                    <a:pt x="92" y="3"/>
                  </a:lnTo>
                  <a:lnTo>
                    <a:pt x="94" y="1"/>
                  </a:lnTo>
                  <a:lnTo>
                    <a:pt x="95" y="0"/>
                  </a:lnTo>
                  <a:lnTo>
                    <a:pt x="97" y="0"/>
                  </a:lnTo>
                  <a:lnTo>
                    <a:pt x="89" y="0"/>
                  </a:lnTo>
                  <a:lnTo>
                    <a:pt x="83" y="0"/>
                  </a:lnTo>
                  <a:lnTo>
                    <a:pt x="76" y="0"/>
                  </a:lnTo>
                  <a:lnTo>
                    <a:pt x="70" y="0"/>
                  </a:lnTo>
                  <a:lnTo>
                    <a:pt x="62" y="0"/>
                  </a:lnTo>
                  <a:lnTo>
                    <a:pt x="55" y="1"/>
                  </a:lnTo>
                  <a:lnTo>
                    <a:pt x="47" y="1"/>
                  </a:lnTo>
                  <a:lnTo>
                    <a:pt x="42" y="3"/>
                  </a:lnTo>
                  <a:lnTo>
                    <a:pt x="35" y="3"/>
                  </a:lnTo>
                  <a:lnTo>
                    <a:pt x="27" y="3"/>
                  </a:lnTo>
                  <a:lnTo>
                    <a:pt x="21" y="3"/>
                  </a:lnTo>
                  <a:lnTo>
                    <a:pt x="17" y="3"/>
                  </a:lnTo>
                  <a:lnTo>
                    <a:pt x="8" y="3"/>
                  </a:lnTo>
                  <a:lnTo>
                    <a:pt x="2" y="4"/>
                  </a:lnTo>
                  <a:lnTo>
                    <a:pt x="0" y="16"/>
                  </a:lnTo>
                  <a:lnTo>
                    <a:pt x="0" y="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66" name="Freeform 73"/>
            <p:cNvSpPr>
              <a:spLocks/>
            </p:cNvSpPr>
            <p:nvPr/>
          </p:nvSpPr>
          <p:spPr bwMode="auto">
            <a:xfrm>
              <a:off x="2515" y="1371"/>
              <a:ext cx="69" cy="25"/>
            </a:xfrm>
            <a:custGeom>
              <a:avLst/>
              <a:gdLst/>
              <a:ahLst/>
              <a:cxnLst>
                <a:cxn ang="0">
                  <a:pos x="65" y="2"/>
                </a:cxn>
                <a:cxn ang="0">
                  <a:pos x="66" y="0"/>
                </a:cxn>
                <a:cxn ang="0">
                  <a:pos x="68" y="5"/>
                </a:cxn>
                <a:cxn ang="0">
                  <a:pos x="68" y="8"/>
                </a:cxn>
                <a:cxn ang="0">
                  <a:pos x="69" y="11"/>
                </a:cxn>
                <a:cxn ang="0">
                  <a:pos x="62" y="9"/>
                </a:cxn>
                <a:cxn ang="0">
                  <a:pos x="54" y="11"/>
                </a:cxn>
                <a:cxn ang="0">
                  <a:pos x="47" y="12"/>
                </a:cxn>
                <a:cxn ang="0">
                  <a:pos x="39" y="15"/>
                </a:cxn>
                <a:cxn ang="0">
                  <a:pos x="29" y="17"/>
                </a:cxn>
                <a:cxn ang="0">
                  <a:pos x="19" y="20"/>
                </a:cxn>
                <a:cxn ang="0">
                  <a:pos x="10" y="22"/>
                </a:cxn>
                <a:cxn ang="0">
                  <a:pos x="4" y="25"/>
                </a:cxn>
                <a:cxn ang="0">
                  <a:pos x="3" y="23"/>
                </a:cxn>
                <a:cxn ang="0">
                  <a:pos x="3" y="20"/>
                </a:cxn>
                <a:cxn ang="0">
                  <a:pos x="1" y="17"/>
                </a:cxn>
                <a:cxn ang="0">
                  <a:pos x="0" y="17"/>
                </a:cxn>
                <a:cxn ang="0">
                  <a:pos x="65" y="2"/>
                </a:cxn>
                <a:cxn ang="0">
                  <a:pos x="65" y="2"/>
                </a:cxn>
              </a:cxnLst>
              <a:rect l="0" t="0" r="r" b="b"/>
              <a:pathLst>
                <a:path w="69" h="25">
                  <a:moveTo>
                    <a:pt x="65" y="2"/>
                  </a:moveTo>
                  <a:lnTo>
                    <a:pt x="66" y="0"/>
                  </a:lnTo>
                  <a:lnTo>
                    <a:pt x="68" y="5"/>
                  </a:lnTo>
                  <a:lnTo>
                    <a:pt x="68" y="8"/>
                  </a:lnTo>
                  <a:lnTo>
                    <a:pt x="69" y="11"/>
                  </a:lnTo>
                  <a:lnTo>
                    <a:pt x="62" y="9"/>
                  </a:lnTo>
                  <a:lnTo>
                    <a:pt x="54" y="11"/>
                  </a:lnTo>
                  <a:lnTo>
                    <a:pt x="47" y="12"/>
                  </a:lnTo>
                  <a:lnTo>
                    <a:pt x="39" y="15"/>
                  </a:lnTo>
                  <a:lnTo>
                    <a:pt x="29" y="17"/>
                  </a:lnTo>
                  <a:lnTo>
                    <a:pt x="19" y="20"/>
                  </a:lnTo>
                  <a:lnTo>
                    <a:pt x="10" y="22"/>
                  </a:lnTo>
                  <a:lnTo>
                    <a:pt x="4" y="25"/>
                  </a:lnTo>
                  <a:lnTo>
                    <a:pt x="3" y="23"/>
                  </a:lnTo>
                  <a:lnTo>
                    <a:pt x="3" y="20"/>
                  </a:lnTo>
                  <a:lnTo>
                    <a:pt x="1" y="17"/>
                  </a:lnTo>
                  <a:lnTo>
                    <a:pt x="0" y="17"/>
                  </a:lnTo>
                  <a:lnTo>
                    <a:pt x="65" y="2"/>
                  </a:lnTo>
                  <a:lnTo>
                    <a:pt x="65"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67" name="Freeform 74"/>
            <p:cNvSpPr>
              <a:spLocks/>
            </p:cNvSpPr>
            <p:nvPr/>
          </p:nvSpPr>
          <p:spPr bwMode="auto">
            <a:xfrm>
              <a:off x="2627" y="1420"/>
              <a:ext cx="142" cy="104"/>
            </a:xfrm>
            <a:custGeom>
              <a:avLst/>
              <a:gdLst/>
              <a:ahLst/>
              <a:cxnLst>
                <a:cxn ang="0">
                  <a:pos x="0" y="80"/>
                </a:cxn>
                <a:cxn ang="0">
                  <a:pos x="1" y="80"/>
                </a:cxn>
                <a:cxn ang="0">
                  <a:pos x="6" y="84"/>
                </a:cxn>
                <a:cxn ang="0">
                  <a:pos x="9" y="86"/>
                </a:cxn>
                <a:cxn ang="0">
                  <a:pos x="13" y="87"/>
                </a:cxn>
                <a:cxn ang="0">
                  <a:pos x="18" y="90"/>
                </a:cxn>
                <a:cxn ang="0">
                  <a:pos x="25" y="93"/>
                </a:cxn>
                <a:cxn ang="0">
                  <a:pos x="31" y="95"/>
                </a:cxn>
                <a:cxn ang="0">
                  <a:pos x="36" y="98"/>
                </a:cxn>
                <a:cxn ang="0">
                  <a:pos x="43" y="99"/>
                </a:cxn>
                <a:cxn ang="0">
                  <a:pos x="51" y="101"/>
                </a:cxn>
                <a:cxn ang="0">
                  <a:pos x="60" y="102"/>
                </a:cxn>
                <a:cxn ang="0">
                  <a:pos x="68" y="104"/>
                </a:cxn>
                <a:cxn ang="0">
                  <a:pos x="77" y="104"/>
                </a:cxn>
                <a:cxn ang="0">
                  <a:pos x="86" y="104"/>
                </a:cxn>
                <a:cxn ang="0">
                  <a:pos x="93" y="101"/>
                </a:cxn>
                <a:cxn ang="0">
                  <a:pos x="101" y="99"/>
                </a:cxn>
                <a:cxn ang="0">
                  <a:pos x="107" y="95"/>
                </a:cxn>
                <a:cxn ang="0">
                  <a:pos x="113" y="90"/>
                </a:cxn>
                <a:cxn ang="0">
                  <a:pos x="117" y="84"/>
                </a:cxn>
                <a:cxn ang="0">
                  <a:pos x="123" y="78"/>
                </a:cxn>
                <a:cxn ang="0">
                  <a:pos x="126" y="72"/>
                </a:cxn>
                <a:cxn ang="0">
                  <a:pos x="131" y="66"/>
                </a:cxn>
                <a:cxn ang="0">
                  <a:pos x="132" y="59"/>
                </a:cxn>
                <a:cxn ang="0">
                  <a:pos x="135" y="53"/>
                </a:cxn>
                <a:cxn ang="0">
                  <a:pos x="137" y="47"/>
                </a:cxn>
                <a:cxn ang="0">
                  <a:pos x="138" y="42"/>
                </a:cxn>
                <a:cxn ang="0">
                  <a:pos x="142" y="31"/>
                </a:cxn>
                <a:cxn ang="0">
                  <a:pos x="142" y="28"/>
                </a:cxn>
                <a:cxn ang="0">
                  <a:pos x="140" y="21"/>
                </a:cxn>
                <a:cxn ang="0">
                  <a:pos x="138" y="12"/>
                </a:cxn>
                <a:cxn ang="0">
                  <a:pos x="135" y="3"/>
                </a:cxn>
                <a:cxn ang="0">
                  <a:pos x="135" y="0"/>
                </a:cxn>
                <a:cxn ang="0">
                  <a:pos x="28" y="48"/>
                </a:cxn>
                <a:cxn ang="0">
                  <a:pos x="0" y="80"/>
                </a:cxn>
                <a:cxn ang="0">
                  <a:pos x="0" y="80"/>
                </a:cxn>
              </a:cxnLst>
              <a:rect l="0" t="0" r="r" b="b"/>
              <a:pathLst>
                <a:path w="142" h="104">
                  <a:moveTo>
                    <a:pt x="0" y="80"/>
                  </a:moveTo>
                  <a:lnTo>
                    <a:pt x="1" y="80"/>
                  </a:lnTo>
                  <a:lnTo>
                    <a:pt x="6" y="84"/>
                  </a:lnTo>
                  <a:lnTo>
                    <a:pt x="9" y="86"/>
                  </a:lnTo>
                  <a:lnTo>
                    <a:pt x="13" y="87"/>
                  </a:lnTo>
                  <a:lnTo>
                    <a:pt x="18" y="90"/>
                  </a:lnTo>
                  <a:lnTo>
                    <a:pt x="25" y="93"/>
                  </a:lnTo>
                  <a:lnTo>
                    <a:pt x="31" y="95"/>
                  </a:lnTo>
                  <a:lnTo>
                    <a:pt x="36" y="98"/>
                  </a:lnTo>
                  <a:lnTo>
                    <a:pt x="43" y="99"/>
                  </a:lnTo>
                  <a:lnTo>
                    <a:pt x="51" y="101"/>
                  </a:lnTo>
                  <a:lnTo>
                    <a:pt x="60" y="102"/>
                  </a:lnTo>
                  <a:lnTo>
                    <a:pt x="68" y="104"/>
                  </a:lnTo>
                  <a:lnTo>
                    <a:pt x="77" y="104"/>
                  </a:lnTo>
                  <a:lnTo>
                    <a:pt x="86" y="104"/>
                  </a:lnTo>
                  <a:lnTo>
                    <a:pt x="93" y="101"/>
                  </a:lnTo>
                  <a:lnTo>
                    <a:pt x="101" y="99"/>
                  </a:lnTo>
                  <a:lnTo>
                    <a:pt x="107" y="95"/>
                  </a:lnTo>
                  <a:lnTo>
                    <a:pt x="113" y="90"/>
                  </a:lnTo>
                  <a:lnTo>
                    <a:pt x="117" y="84"/>
                  </a:lnTo>
                  <a:lnTo>
                    <a:pt x="123" y="78"/>
                  </a:lnTo>
                  <a:lnTo>
                    <a:pt x="126" y="72"/>
                  </a:lnTo>
                  <a:lnTo>
                    <a:pt x="131" y="66"/>
                  </a:lnTo>
                  <a:lnTo>
                    <a:pt x="132" y="59"/>
                  </a:lnTo>
                  <a:lnTo>
                    <a:pt x="135" y="53"/>
                  </a:lnTo>
                  <a:lnTo>
                    <a:pt x="137" y="47"/>
                  </a:lnTo>
                  <a:lnTo>
                    <a:pt x="138" y="42"/>
                  </a:lnTo>
                  <a:lnTo>
                    <a:pt x="142" y="31"/>
                  </a:lnTo>
                  <a:lnTo>
                    <a:pt x="142" y="28"/>
                  </a:lnTo>
                  <a:lnTo>
                    <a:pt x="140" y="21"/>
                  </a:lnTo>
                  <a:lnTo>
                    <a:pt x="138" y="12"/>
                  </a:lnTo>
                  <a:lnTo>
                    <a:pt x="135" y="3"/>
                  </a:lnTo>
                  <a:lnTo>
                    <a:pt x="135" y="0"/>
                  </a:lnTo>
                  <a:lnTo>
                    <a:pt x="28" y="48"/>
                  </a:lnTo>
                  <a:lnTo>
                    <a:pt x="0" y="80"/>
                  </a:lnTo>
                  <a:lnTo>
                    <a:pt x="0" y="8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68" name="Freeform 75"/>
            <p:cNvSpPr>
              <a:spLocks/>
            </p:cNvSpPr>
            <p:nvPr/>
          </p:nvSpPr>
          <p:spPr bwMode="auto">
            <a:xfrm>
              <a:off x="2587" y="1439"/>
              <a:ext cx="230" cy="150"/>
            </a:xfrm>
            <a:custGeom>
              <a:avLst/>
              <a:gdLst/>
              <a:ahLst/>
              <a:cxnLst>
                <a:cxn ang="0">
                  <a:pos x="0" y="102"/>
                </a:cxn>
                <a:cxn ang="0">
                  <a:pos x="41" y="59"/>
                </a:cxn>
                <a:cxn ang="0">
                  <a:pos x="43" y="59"/>
                </a:cxn>
                <a:cxn ang="0">
                  <a:pos x="49" y="64"/>
                </a:cxn>
                <a:cxn ang="0">
                  <a:pos x="50" y="64"/>
                </a:cxn>
                <a:cxn ang="0">
                  <a:pos x="56" y="67"/>
                </a:cxn>
                <a:cxn ang="0">
                  <a:pos x="61" y="68"/>
                </a:cxn>
                <a:cxn ang="0">
                  <a:pos x="67" y="71"/>
                </a:cxn>
                <a:cxn ang="0">
                  <a:pos x="73" y="74"/>
                </a:cxn>
                <a:cxn ang="0">
                  <a:pos x="79" y="76"/>
                </a:cxn>
                <a:cxn ang="0">
                  <a:pos x="85" y="77"/>
                </a:cxn>
                <a:cxn ang="0">
                  <a:pos x="92" y="80"/>
                </a:cxn>
                <a:cxn ang="0">
                  <a:pos x="100" y="82"/>
                </a:cxn>
                <a:cxn ang="0">
                  <a:pos x="108" y="82"/>
                </a:cxn>
                <a:cxn ang="0">
                  <a:pos x="114" y="82"/>
                </a:cxn>
                <a:cxn ang="0">
                  <a:pos x="123" y="83"/>
                </a:cxn>
                <a:cxn ang="0">
                  <a:pos x="129" y="82"/>
                </a:cxn>
                <a:cxn ang="0">
                  <a:pos x="135" y="79"/>
                </a:cxn>
                <a:cxn ang="0">
                  <a:pos x="139" y="76"/>
                </a:cxn>
                <a:cxn ang="0">
                  <a:pos x="145" y="74"/>
                </a:cxn>
                <a:cxn ang="0">
                  <a:pos x="154" y="65"/>
                </a:cxn>
                <a:cxn ang="0">
                  <a:pos x="162" y="58"/>
                </a:cxn>
                <a:cxn ang="0">
                  <a:pos x="165" y="50"/>
                </a:cxn>
                <a:cxn ang="0">
                  <a:pos x="169" y="43"/>
                </a:cxn>
                <a:cxn ang="0">
                  <a:pos x="171" y="38"/>
                </a:cxn>
                <a:cxn ang="0">
                  <a:pos x="172" y="37"/>
                </a:cxn>
                <a:cxn ang="0">
                  <a:pos x="182" y="0"/>
                </a:cxn>
                <a:cxn ang="0">
                  <a:pos x="230" y="56"/>
                </a:cxn>
                <a:cxn ang="0">
                  <a:pos x="49" y="150"/>
                </a:cxn>
                <a:cxn ang="0">
                  <a:pos x="0" y="102"/>
                </a:cxn>
                <a:cxn ang="0">
                  <a:pos x="0" y="102"/>
                </a:cxn>
              </a:cxnLst>
              <a:rect l="0" t="0" r="r" b="b"/>
              <a:pathLst>
                <a:path w="230" h="150">
                  <a:moveTo>
                    <a:pt x="0" y="102"/>
                  </a:moveTo>
                  <a:lnTo>
                    <a:pt x="41" y="59"/>
                  </a:lnTo>
                  <a:lnTo>
                    <a:pt x="43" y="59"/>
                  </a:lnTo>
                  <a:lnTo>
                    <a:pt x="49" y="64"/>
                  </a:lnTo>
                  <a:lnTo>
                    <a:pt x="50" y="64"/>
                  </a:lnTo>
                  <a:lnTo>
                    <a:pt x="56" y="67"/>
                  </a:lnTo>
                  <a:lnTo>
                    <a:pt x="61" y="68"/>
                  </a:lnTo>
                  <a:lnTo>
                    <a:pt x="67" y="71"/>
                  </a:lnTo>
                  <a:lnTo>
                    <a:pt x="73" y="74"/>
                  </a:lnTo>
                  <a:lnTo>
                    <a:pt x="79" y="76"/>
                  </a:lnTo>
                  <a:lnTo>
                    <a:pt x="85" y="77"/>
                  </a:lnTo>
                  <a:lnTo>
                    <a:pt x="92" y="80"/>
                  </a:lnTo>
                  <a:lnTo>
                    <a:pt x="100" y="82"/>
                  </a:lnTo>
                  <a:lnTo>
                    <a:pt x="108" y="82"/>
                  </a:lnTo>
                  <a:lnTo>
                    <a:pt x="114" y="82"/>
                  </a:lnTo>
                  <a:lnTo>
                    <a:pt x="123" y="83"/>
                  </a:lnTo>
                  <a:lnTo>
                    <a:pt x="129" y="82"/>
                  </a:lnTo>
                  <a:lnTo>
                    <a:pt x="135" y="79"/>
                  </a:lnTo>
                  <a:lnTo>
                    <a:pt x="139" y="76"/>
                  </a:lnTo>
                  <a:lnTo>
                    <a:pt x="145" y="74"/>
                  </a:lnTo>
                  <a:lnTo>
                    <a:pt x="154" y="65"/>
                  </a:lnTo>
                  <a:lnTo>
                    <a:pt x="162" y="58"/>
                  </a:lnTo>
                  <a:lnTo>
                    <a:pt x="165" y="50"/>
                  </a:lnTo>
                  <a:lnTo>
                    <a:pt x="169" y="43"/>
                  </a:lnTo>
                  <a:lnTo>
                    <a:pt x="171" y="38"/>
                  </a:lnTo>
                  <a:lnTo>
                    <a:pt x="172" y="37"/>
                  </a:lnTo>
                  <a:lnTo>
                    <a:pt x="182" y="0"/>
                  </a:lnTo>
                  <a:lnTo>
                    <a:pt x="230" y="56"/>
                  </a:lnTo>
                  <a:lnTo>
                    <a:pt x="49" y="150"/>
                  </a:lnTo>
                  <a:lnTo>
                    <a:pt x="0" y="102"/>
                  </a:lnTo>
                  <a:lnTo>
                    <a:pt x="0" y="102"/>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69" name="Freeform 76"/>
            <p:cNvSpPr>
              <a:spLocks/>
            </p:cNvSpPr>
            <p:nvPr/>
          </p:nvSpPr>
          <p:spPr bwMode="auto">
            <a:xfrm>
              <a:off x="2613" y="1319"/>
              <a:ext cx="156" cy="208"/>
            </a:xfrm>
            <a:custGeom>
              <a:avLst/>
              <a:gdLst/>
              <a:ahLst/>
              <a:cxnLst>
                <a:cxn ang="0">
                  <a:pos x="8" y="6"/>
                </a:cxn>
                <a:cxn ang="0">
                  <a:pos x="27" y="0"/>
                </a:cxn>
                <a:cxn ang="0">
                  <a:pos x="48" y="0"/>
                </a:cxn>
                <a:cxn ang="0">
                  <a:pos x="66" y="4"/>
                </a:cxn>
                <a:cxn ang="0">
                  <a:pos x="86" y="12"/>
                </a:cxn>
                <a:cxn ang="0">
                  <a:pos x="103" y="24"/>
                </a:cxn>
                <a:cxn ang="0">
                  <a:pos x="118" y="37"/>
                </a:cxn>
                <a:cxn ang="0">
                  <a:pos x="131" y="55"/>
                </a:cxn>
                <a:cxn ang="0">
                  <a:pos x="142" y="74"/>
                </a:cxn>
                <a:cxn ang="0">
                  <a:pos x="149" y="93"/>
                </a:cxn>
                <a:cxn ang="0">
                  <a:pos x="156" y="113"/>
                </a:cxn>
                <a:cxn ang="0">
                  <a:pos x="156" y="128"/>
                </a:cxn>
                <a:cxn ang="0">
                  <a:pos x="156" y="138"/>
                </a:cxn>
                <a:cxn ang="0">
                  <a:pos x="152" y="154"/>
                </a:cxn>
                <a:cxn ang="0">
                  <a:pos x="148" y="172"/>
                </a:cxn>
                <a:cxn ang="0">
                  <a:pos x="136" y="187"/>
                </a:cxn>
                <a:cxn ang="0">
                  <a:pos x="119" y="200"/>
                </a:cxn>
                <a:cxn ang="0">
                  <a:pos x="103" y="206"/>
                </a:cxn>
                <a:cxn ang="0">
                  <a:pos x="86" y="206"/>
                </a:cxn>
                <a:cxn ang="0">
                  <a:pos x="72" y="206"/>
                </a:cxn>
                <a:cxn ang="0">
                  <a:pos x="62" y="205"/>
                </a:cxn>
                <a:cxn ang="0">
                  <a:pos x="47" y="202"/>
                </a:cxn>
                <a:cxn ang="0">
                  <a:pos x="30" y="194"/>
                </a:cxn>
                <a:cxn ang="0">
                  <a:pos x="12" y="182"/>
                </a:cxn>
                <a:cxn ang="0">
                  <a:pos x="8" y="173"/>
                </a:cxn>
                <a:cxn ang="0">
                  <a:pos x="15" y="176"/>
                </a:cxn>
                <a:cxn ang="0">
                  <a:pos x="32" y="185"/>
                </a:cxn>
                <a:cxn ang="0">
                  <a:pos x="48" y="193"/>
                </a:cxn>
                <a:cxn ang="0">
                  <a:pos x="66" y="197"/>
                </a:cxn>
                <a:cxn ang="0">
                  <a:pos x="86" y="199"/>
                </a:cxn>
                <a:cxn ang="0">
                  <a:pos x="103" y="197"/>
                </a:cxn>
                <a:cxn ang="0">
                  <a:pos x="119" y="191"/>
                </a:cxn>
                <a:cxn ang="0">
                  <a:pos x="133" y="178"/>
                </a:cxn>
                <a:cxn ang="0">
                  <a:pos x="142" y="164"/>
                </a:cxn>
                <a:cxn ang="0">
                  <a:pos x="146" y="152"/>
                </a:cxn>
                <a:cxn ang="0">
                  <a:pos x="148" y="140"/>
                </a:cxn>
                <a:cxn ang="0">
                  <a:pos x="149" y="128"/>
                </a:cxn>
                <a:cxn ang="0">
                  <a:pos x="148" y="114"/>
                </a:cxn>
                <a:cxn ang="0">
                  <a:pos x="145" y="101"/>
                </a:cxn>
                <a:cxn ang="0">
                  <a:pos x="142" y="89"/>
                </a:cxn>
                <a:cxn ang="0">
                  <a:pos x="136" y="77"/>
                </a:cxn>
                <a:cxn ang="0">
                  <a:pos x="128" y="60"/>
                </a:cxn>
                <a:cxn ang="0">
                  <a:pos x="116" y="45"/>
                </a:cxn>
                <a:cxn ang="0">
                  <a:pos x="101" y="30"/>
                </a:cxn>
                <a:cxn ang="0">
                  <a:pos x="85" y="19"/>
                </a:cxn>
                <a:cxn ang="0">
                  <a:pos x="68" y="12"/>
                </a:cxn>
                <a:cxn ang="0">
                  <a:pos x="50" y="9"/>
                </a:cxn>
                <a:cxn ang="0">
                  <a:pos x="30" y="9"/>
                </a:cxn>
                <a:cxn ang="0">
                  <a:pos x="11" y="15"/>
                </a:cxn>
                <a:cxn ang="0">
                  <a:pos x="0" y="12"/>
                </a:cxn>
              </a:cxnLst>
              <a:rect l="0" t="0" r="r" b="b"/>
              <a:pathLst>
                <a:path w="156" h="208">
                  <a:moveTo>
                    <a:pt x="0" y="12"/>
                  </a:moveTo>
                  <a:lnTo>
                    <a:pt x="8" y="6"/>
                  </a:lnTo>
                  <a:lnTo>
                    <a:pt x="18" y="3"/>
                  </a:lnTo>
                  <a:lnTo>
                    <a:pt x="27" y="0"/>
                  </a:lnTo>
                  <a:lnTo>
                    <a:pt x="38" y="0"/>
                  </a:lnTo>
                  <a:lnTo>
                    <a:pt x="48" y="0"/>
                  </a:lnTo>
                  <a:lnTo>
                    <a:pt x="57" y="1"/>
                  </a:lnTo>
                  <a:lnTo>
                    <a:pt x="66" y="4"/>
                  </a:lnTo>
                  <a:lnTo>
                    <a:pt x="77" y="9"/>
                  </a:lnTo>
                  <a:lnTo>
                    <a:pt x="86" y="12"/>
                  </a:lnTo>
                  <a:lnTo>
                    <a:pt x="95" y="18"/>
                  </a:lnTo>
                  <a:lnTo>
                    <a:pt x="103" y="24"/>
                  </a:lnTo>
                  <a:lnTo>
                    <a:pt x="112" y="31"/>
                  </a:lnTo>
                  <a:lnTo>
                    <a:pt x="118" y="37"/>
                  </a:lnTo>
                  <a:lnTo>
                    <a:pt x="125" y="46"/>
                  </a:lnTo>
                  <a:lnTo>
                    <a:pt x="131" y="55"/>
                  </a:lnTo>
                  <a:lnTo>
                    <a:pt x="137" y="64"/>
                  </a:lnTo>
                  <a:lnTo>
                    <a:pt x="142" y="74"/>
                  </a:lnTo>
                  <a:lnTo>
                    <a:pt x="148" y="84"/>
                  </a:lnTo>
                  <a:lnTo>
                    <a:pt x="149" y="93"/>
                  </a:lnTo>
                  <a:lnTo>
                    <a:pt x="154" y="104"/>
                  </a:lnTo>
                  <a:lnTo>
                    <a:pt x="156" y="113"/>
                  </a:lnTo>
                  <a:lnTo>
                    <a:pt x="156" y="123"/>
                  </a:lnTo>
                  <a:lnTo>
                    <a:pt x="156" y="128"/>
                  </a:lnTo>
                  <a:lnTo>
                    <a:pt x="156" y="134"/>
                  </a:lnTo>
                  <a:lnTo>
                    <a:pt x="156" y="138"/>
                  </a:lnTo>
                  <a:lnTo>
                    <a:pt x="156" y="145"/>
                  </a:lnTo>
                  <a:lnTo>
                    <a:pt x="152" y="154"/>
                  </a:lnTo>
                  <a:lnTo>
                    <a:pt x="151" y="163"/>
                  </a:lnTo>
                  <a:lnTo>
                    <a:pt x="148" y="172"/>
                  </a:lnTo>
                  <a:lnTo>
                    <a:pt x="142" y="181"/>
                  </a:lnTo>
                  <a:lnTo>
                    <a:pt x="136" y="187"/>
                  </a:lnTo>
                  <a:lnTo>
                    <a:pt x="128" y="194"/>
                  </a:lnTo>
                  <a:lnTo>
                    <a:pt x="119" y="200"/>
                  </a:lnTo>
                  <a:lnTo>
                    <a:pt x="112" y="206"/>
                  </a:lnTo>
                  <a:lnTo>
                    <a:pt x="103" y="206"/>
                  </a:lnTo>
                  <a:lnTo>
                    <a:pt x="95" y="206"/>
                  </a:lnTo>
                  <a:lnTo>
                    <a:pt x="86" y="206"/>
                  </a:lnTo>
                  <a:lnTo>
                    <a:pt x="78" y="208"/>
                  </a:lnTo>
                  <a:lnTo>
                    <a:pt x="72" y="206"/>
                  </a:lnTo>
                  <a:lnTo>
                    <a:pt x="66" y="206"/>
                  </a:lnTo>
                  <a:lnTo>
                    <a:pt x="62" y="205"/>
                  </a:lnTo>
                  <a:lnTo>
                    <a:pt x="57" y="203"/>
                  </a:lnTo>
                  <a:lnTo>
                    <a:pt x="47" y="202"/>
                  </a:lnTo>
                  <a:lnTo>
                    <a:pt x="38" y="199"/>
                  </a:lnTo>
                  <a:lnTo>
                    <a:pt x="30" y="194"/>
                  </a:lnTo>
                  <a:lnTo>
                    <a:pt x="21" y="188"/>
                  </a:lnTo>
                  <a:lnTo>
                    <a:pt x="12" y="182"/>
                  </a:lnTo>
                  <a:lnTo>
                    <a:pt x="4" y="176"/>
                  </a:lnTo>
                  <a:lnTo>
                    <a:pt x="8" y="173"/>
                  </a:lnTo>
                  <a:lnTo>
                    <a:pt x="9" y="173"/>
                  </a:lnTo>
                  <a:lnTo>
                    <a:pt x="15" y="176"/>
                  </a:lnTo>
                  <a:lnTo>
                    <a:pt x="23" y="181"/>
                  </a:lnTo>
                  <a:lnTo>
                    <a:pt x="32" y="185"/>
                  </a:lnTo>
                  <a:lnTo>
                    <a:pt x="39" y="190"/>
                  </a:lnTo>
                  <a:lnTo>
                    <a:pt x="48" y="193"/>
                  </a:lnTo>
                  <a:lnTo>
                    <a:pt x="57" y="196"/>
                  </a:lnTo>
                  <a:lnTo>
                    <a:pt x="66" y="197"/>
                  </a:lnTo>
                  <a:lnTo>
                    <a:pt x="77" y="200"/>
                  </a:lnTo>
                  <a:lnTo>
                    <a:pt x="86" y="199"/>
                  </a:lnTo>
                  <a:lnTo>
                    <a:pt x="94" y="199"/>
                  </a:lnTo>
                  <a:lnTo>
                    <a:pt x="103" y="197"/>
                  </a:lnTo>
                  <a:lnTo>
                    <a:pt x="112" y="196"/>
                  </a:lnTo>
                  <a:lnTo>
                    <a:pt x="119" y="191"/>
                  </a:lnTo>
                  <a:lnTo>
                    <a:pt x="127" y="185"/>
                  </a:lnTo>
                  <a:lnTo>
                    <a:pt x="133" y="178"/>
                  </a:lnTo>
                  <a:lnTo>
                    <a:pt x="139" y="170"/>
                  </a:lnTo>
                  <a:lnTo>
                    <a:pt x="142" y="164"/>
                  </a:lnTo>
                  <a:lnTo>
                    <a:pt x="145" y="158"/>
                  </a:lnTo>
                  <a:lnTo>
                    <a:pt x="146" y="152"/>
                  </a:lnTo>
                  <a:lnTo>
                    <a:pt x="148" y="148"/>
                  </a:lnTo>
                  <a:lnTo>
                    <a:pt x="148" y="140"/>
                  </a:lnTo>
                  <a:lnTo>
                    <a:pt x="149" y="134"/>
                  </a:lnTo>
                  <a:lnTo>
                    <a:pt x="149" y="128"/>
                  </a:lnTo>
                  <a:lnTo>
                    <a:pt x="149" y="122"/>
                  </a:lnTo>
                  <a:lnTo>
                    <a:pt x="148" y="114"/>
                  </a:lnTo>
                  <a:lnTo>
                    <a:pt x="148" y="108"/>
                  </a:lnTo>
                  <a:lnTo>
                    <a:pt x="145" y="101"/>
                  </a:lnTo>
                  <a:lnTo>
                    <a:pt x="145" y="95"/>
                  </a:lnTo>
                  <a:lnTo>
                    <a:pt x="142" y="89"/>
                  </a:lnTo>
                  <a:lnTo>
                    <a:pt x="139" y="81"/>
                  </a:lnTo>
                  <a:lnTo>
                    <a:pt x="136" y="77"/>
                  </a:lnTo>
                  <a:lnTo>
                    <a:pt x="134" y="71"/>
                  </a:lnTo>
                  <a:lnTo>
                    <a:pt x="128" y="60"/>
                  </a:lnTo>
                  <a:lnTo>
                    <a:pt x="122" y="52"/>
                  </a:lnTo>
                  <a:lnTo>
                    <a:pt x="116" y="45"/>
                  </a:lnTo>
                  <a:lnTo>
                    <a:pt x="109" y="37"/>
                  </a:lnTo>
                  <a:lnTo>
                    <a:pt x="101" y="30"/>
                  </a:lnTo>
                  <a:lnTo>
                    <a:pt x="94" y="25"/>
                  </a:lnTo>
                  <a:lnTo>
                    <a:pt x="85" y="19"/>
                  </a:lnTo>
                  <a:lnTo>
                    <a:pt x="77" y="16"/>
                  </a:lnTo>
                  <a:lnTo>
                    <a:pt x="68" y="12"/>
                  </a:lnTo>
                  <a:lnTo>
                    <a:pt x="59" y="10"/>
                  </a:lnTo>
                  <a:lnTo>
                    <a:pt x="50" y="9"/>
                  </a:lnTo>
                  <a:lnTo>
                    <a:pt x="39" y="9"/>
                  </a:lnTo>
                  <a:lnTo>
                    <a:pt x="30" y="9"/>
                  </a:lnTo>
                  <a:lnTo>
                    <a:pt x="20" y="12"/>
                  </a:lnTo>
                  <a:lnTo>
                    <a:pt x="11" y="15"/>
                  </a:lnTo>
                  <a:lnTo>
                    <a:pt x="1" y="19"/>
                  </a:lnTo>
                  <a:lnTo>
                    <a:pt x="0" y="12"/>
                  </a:lnTo>
                  <a:lnTo>
                    <a:pt x="0"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70" name="Freeform 77"/>
            <p:cNvSpPr>
              <a:spLocks/>
            </p:cNvSpPr>
            <p:nvPr/>
          </p:nvSpPr>
          <p:spPr bwMode="auto">
            <a:xfrm>
              <a:off x="1724" y="1288"/>
              <a:ext cx="881" cy="562"/>
            </a:xfrm>
            <a:custGeom>
              <a:avLst/>
              <a:gdLst/>
              <a:ahLst/>
              <a:cxnLst>
                <a:cxn ang="0">
                  <a:pos x="821" y="0"/>
                </a:cxn>
                <a:cxn ang="0">
                  <a:pos x="809" y="5"/>
                </a:cxn>
                <a:cxn ang="0">
                  <a:pos x="797" y="11"/>
                </a:cxn>
                <a:cxn ang="0">
                  <a:pos x="780" y="17"/>
                </a:cxn>
                <a:cxn ang="0">
                  <a:pos x="761" y="24"/>
                </a:cxn>
                <a:cxn ang="0">
                  <a:pos x="739" y="35"/>
                </a:cxn>
                <a:cxn ang="0">
                  <a:pos x="715" y="46"/>
                </a:cxn>
                <a:cxn ang="0">
                  <a:pos x="688" y="58"/>
                </a:cxn>
                <a:cxn ang="0">
                  <a:pos x="659" y="71"/>
                </a:cxn>
                <a:cxn ang="0">
                  <a:pos x="628" y="83"/>
                </a:cxn>
                <a:cxn ang="0">
                  <a:pos x="595" y="98"/>
                </a:cxn>
                <a:cxn ang="0">
                  <a:pos x="560" y="114"/>
                </a:cxn>
                <a:cxn ang="0">
                  <a:pos x="527" y="129"/>
                </a:cxn>
                <a:cxn ang="0">
                  <a:pos x="490" y="145"/>
                </a:cxn>
                <a:cxn ang="0">
                  <a:pos x="454" y="160"/>
                </a:cxn>
                <a:cxn ang="0">
                  <a:pos x="419" y="177"/>
                </a:cxn>
                <a:cxn ang="0">
                  <a:pos x="383" y="192"/>
                </a:cxn>
                <a:cxn ang="0">
                  <a:pos x="347" y="209"/>
                </a:cxn>
                <a:cxn ang="0">
                  <a:pos x="312" y="224"/>
                </a:cxn>
                <a:cxn ang="0">
                  <a:pos x="279" y="239"/>
                </a:cxn>
                <a:cxn ang="0">
                  <a:pos x="244" y="253"/>
                </a:cxn>
                <a:cxn ang="0">
                  <a:pos x="212" y="268"/>
                </a:cxn>
                <a:cxn ang="0">
                  <a:pos x="184" y="281"/>
                </a:cxn>
                <a:cxn ang="0">
                  <a:pos x="157" y="293"/>
                </a:cxn>
                <a:cxn ang="0">
                  <a:pos x="131" y="304"/>
                </a:cxn>
                <a:cxn ang="0">
                  <a:pos x="110" y="314"/>
                </a:cxn>
                <a:cxn ang="0">
                  <a:pos x="90" y="325"/>
                </a:cxn>
                <a:cxn ang="0">
                  <a:pos x="75" y="333"/>
                </a:cxn>
                <a:cxn ang="0">
                  <a:pos x="61" y="337"/>
                </a:cxn>
                <a:cxn ang="0">
                  <a:pos x="51" y="345"/>
                </a:cxn>
                <a:cxn ang="0">
                  <a:pos x="46" y="349"/>
                </a:cxn>
                <a:cxn ang="0">
                  <a:pos x="43" y="363"/>
                </a:cxn>
                <a:cxn ang="0">
                  <a:pos x="40" y="375"/>
                </a:cxn>
                <a:cxn ang="0">
                  <a:pos x="36" y="390"/>
                </a:cxn>
                <a:cxn ang="0">
                  <a:pos x="33" y="408"/>
                </a:cxn>
                <a:cxn ang="0">
                  <a:pos x="28" y="426"/>
                </a:cxn>
                <a:cxn ang="0">
                  <a:pos x="24" y="441"/>
                </a:cxn>
                <a:cxn ang="0">
                  <a:pos x="22" y="452"/>
                </a:cxn>
                <a:cxn ang="0">
                  <a:pos x="19" y="467"/>
                </a:cxn>
                <a:cxn ang="0">
                  <a:pos x="16" y="487"/>
                </a:cxn>
                <a:cxn ang="0">
                  <a:pos x="12" y="503"/>
                </a:cxn>
                <a:cxn ang="0">
                  <a:pos x="7" y="521"/>
                </a:cxn>
                <a:cxn ang="0">
                  <a:pos x="4" y="537"/>
                </a:cxn>
                <a:cxn ang="0">
                  <a:pos x="1" y="547"/>
                </a:cxn>
                <a:cxn ang="0">
                  <a:pos x="0" y="561"/>
                </a:cxn>
                <a:cxn ang="0">
                  <a:pos x="881" y="302"/>
                </a:cxn>
                <a:cxn ang="0">
                  <a:pos x="860" y="228"/>
                </a:cxn>
                <a:cxn ang="0">
                  <a:pos x="12" y="547"/>
                </a:cxn>
                <a:cxn ang="0">
                  <a:pos x="820" y="18"/>
                </a:cxn>
                <a:cxn ang="0">
                  <a:pos x="824" y="0"/>
                </a:cxn>
              </a:cxnLst>
              <a:rect l="0" t="0" r="r" b="b"/>
              <a:pathLst>
                <a:path w="881" h="562">
                  <a:moveTo>
                    <a:pt x="824" y="0"/>
                  </a:moveTo>
                  <a:lnTo>
                    <a:pt x="821" y="0"/>
                  </a:lnTo>
                  <a:lnTo>
                    <a:pt x="815" y="3"/>
                  </a:lnTo>
                  <a:lnTo>
                    <a:pt x="809" y="5"/>
                  </a:lnTo>
                  <a:lnTo>
                    <a:pt x="803" y="8"/>
                  </a:lnTo>
                  <a:lnTo>
                    <a:pt x="797" y="11"/>
                  </a:lnTo>
                  <a:lnTo>
                    <a:pt x="789" y="15"/>
                  </a:lnTo>
                  <a:lnTo>
                    <a:pt x="780" y="17"/>
                  </a:lnTo>
                  <a:lnTo>
                    <a:pt x="771" y="21"/>
                  </a:lnTo>
                  <a:lnTo>
                    <a:pt x="761" y="24"/>
                  </a:lnTo>
                  <a:lnTo>
                    <a:pt x="752" y="31"/>
                  </a:lnTo>
                  <a:lnTo>
                    <a:pt x="739" y="35"/>
                  </a:lnTo>
                  <a:lnTo>
                    <a:pt x="727" y="41"/>
                  </a:lnTo>
                  <a:lnTo>
                    <a:pt x="715" y="46"/>
                  </a:lnTo>
                  <a:lnTo>
                    <a:pt x="702" y="53"/>
                  </a:lnTo>
                  <a:lnTo>
                    <a:pt x="688" y="58"/>
                  </a:lnTo>
                  <a:lnTo>
                    <a:pt x="675" y="64"/>
                  </a:lnTo>
                  <a:lnTo>
                    <a:pt x="659" y="71"/>
                  </a:lnTo>
                  <a:lnTo>
                    <a:pt x="643" y="77"/>
                  </a:lnTo>
                  <a:lnTo>
                    <a:pt x="628" y="83"/>
                  </a:lnTo>
                  <a:lnTo>
                    <a:pt x="611" y="91"/>
                  </a:lnTo>
                  <a:lnTo>
                    <a:pt x="595" y="98"/>
                  </a:lnTo>
                  <a:lnTo>
                    <a:pt x="578" y="108"/>
                  </a:lnTo>
                  <a:lnTo>
                    <a:pt x="560" y="114"/>
                  </a:lnTo>
                  <a:lnTo>
                    <a:pt x="543" y="121"/>
                  </a:lnTo>
                  <a:lnTo>
                    <a:pt x="527" y="129"/>
                  </a:lnTo>
                  <a:lnTo>
                    <a:pt x="508" y="138"/>
                  </a:lnTo>
                  <a:lnTo>
                    <a:pt x="490" y="145"/>
                  </a:lnTo>
                  <a:lnTo>
                    <a:pt x="472" y="153"/>
                  </a:lnTo>
                  <a:lnTo>
                    <a:pt x="454" y="160"/>
                  </a:lnTo>
                  <a:lnTo>
                    <a:pt x="437" y="169"/>
                  </a:lnTo>
                  <a:lnTo>
                    <a:pt x="419" y="177"/>
                  </a:lnTo>
                  <a:lnTo>
                    <a:pt x="401" y="185"/>
                  </a:lnTo>
                  <a:lnTo>
                    <a:pt x="383" y="192"/>
                  </a:lnTo>
                  <a:lnTo>
                    <a:pt x="365" y="201"/>
                  </a:lnTo>
                  <a:lnTo>
                    <a:pt x="347" y="209"/>
                  </a:lnTo>
                  <a:lnTo>
                    <a:pt x="330" y="216"/>
                  </a:lnTo>
                  <a:lnTo>
                    <a:pt x="312" y="224"/>
                  </a:lnTo>
                  <a:lnTo>
                    <a:pt x="296" y="233"/>
                  </a:lnTo>
                  <a:lnTo>
                    <a:pt x="279" y="239"/>
                  </a:lnTo>
                  <a:lnTo>
                    <a:pt x="261" y="247"/>
                  </a:lnTo>
                  <a:lnTo>
                    <a:pt x="244" y="253"/>
                  </a:lnTo>
                  <a:lnTo>
                    <a:pt x="229" y="260"/>
                  </a:lnTo>
                  <a:lnTo>
                    <a:pt x="212" y="268"/>
                  </a:lnTo>
                  <a:lnTo>
                    <a:pt x="199" y="274"/>
                  </a:lnTo>
                  <a:lnTo>
                    <a:pt x="184" y="281"/>
                  </a:lnTo>
                  <a:lnTo>
                    <a:pt x="172" y="289"/>
                  </a:lnTo>
                  <a:lnTo>
                    <a:pt x="157" y="293"/>
                  </a:lnTo>
                  <a:lnTo>
                    <a:pt x="143" y="299"/>
                  </a:lnTo>
                  <a:lnTo>
                    <a:pt x="131" y="304"/>
                  </a:lnTo>
                  <a:lnTo>
                    <a:pt x="120" y="310"/>
                  </a:lnTo>
                  <a:lnTo>
                    <a:pt x="110" y="314"/>
                  </a:lnTo>
                  <a:lnTo>
                    <a:pt x="101" y="319"/>
                  </a:lnTo>
                  <a:lnTo>
                    <a:pt x="90" y="325"/>
                  </a:lnTo>
                  <a:lnTo>
                    <a:pt x="83" y="330"/>
                  </a:lnTo>
                  <a:lnTo>
                    <a:pt x="75" y="333"/>
                  </a:lnTo>
                  <a:lnTo>
                    <a:pt x="68" y="334"/>
                  </a:lnTo>
                  <a:lnTo>
                    <a:pt x="61" y="337"/>
                  </a:lnTo>
                  <a:lnTo>
                    <a:pt x="57" y="340"/>
                  </a:lnTo>
                  <a:lnTo>
                    <a:pt x="51" y="345"/>
                  </a:lnTo>
                  <a:lnTo>
                    <a:pt x="49" y="348"/>
                  </a:lnTo>
                  <a:lnTo>
                    <a:pt x="46" y="349"/>
                  </a:lnTo>
                  <a:lnTo>
                    <a:pt x="45" y="358"/>
                  </a:lnTo>
                  <a:lnTo>
                    <a:pt x="43" y="363"/>
                  </a:lnTo>
                  <a:lnTo>
                    <a:pt x="42" y="369"/>
                  </a:lnTo>
                  <a:lnTo>
                    <a:pt x="40" y="375"/>
                  </a:lnTo>
                  <a:lnTo>
                    <a:pt x="39" y="384"/>
                  </a:lnTo>
                  <a:lnTo>
                    <a:pt x="36" y="390"/>
                  </a:lnTo>
                  <a:lnTo>
                    <a:pt x="34" y="399"/>
                  </a:lnTo>
                  <a:lnTo>
                    <a:pt x="33" y="408"/>
                  </a:lnTo>
                  <a:lnTo>
                    <a:pt x="31" y="417"/>
                  </a:lnTo>
                  <a:lnTo>
                    <a:pt x="28" y="426"/>
                  </a:lnTo>
                  <a:lnTo>
                    <a:pt x="27" y="437"/>
                  </a:lnTo>
                  <a:lnTo>
                    <a:pt x="24" y="441"/>
                  </a:lnTo>
                  <a:lnTo>
                    <a:pt x="24" y="447"/>
                  </a:lnTo>
                  <a:lnTo>
                    <a:pt x="22" y="452"/>
                  </a:lnTo>
                  <a:lnTo>
                    <a:pt x="22" y="458"/>
                  </a:lnTo>
                  <a:lnTo>
                    <a:pt x="19" y="467"/>
                  </a:lnTo>
                  <a:lnTo>
                    <a:pt x="18" y="476"/>
                  </a:lnTo>
                  <a:lnTo>
                    <a:pt x="16" y="487"/>
                  </a:lnTo>
                  <a:lnTo>
                    <a:pt x="13" y="496"/>
                  </a:lnTo>
                  <a:lnTo>
                    <a:pt x="12" y="503"/>
                  </a:lnTo>
                  <a:lnTo>
                    <a:pt x="9" y="512"/>
                  </a:lnTo>
                  <a:lnTo>
                    <a:pt x="7" y="521"/>
                  </a:lnTo>
                  <a:lnTo>
                    <a:pt x="6" y="529"/>
                  </a:lnTo>
                  <a:lnTo>
                    <a:pt x="4" y="537"/>
                  </a:lnTo>
                  <a:lnTo>
                    <a:pt x="3" y="543"/>
                  </a:lnTo>
                  <a:lnTo>
                    <a:pt x="1" y="547"/>
                  </a:lnTo>
                  <a:lnTo>
                    <a:pt x="1" y="553"/>
                  </a:lnTo>
                  <a:lnTo>
                    <a:pt x="0" y="561"/>
                  </a:lnTo>
                  <a:lnTo>
                    <a:pt x="0" y="562"/>
                  </a:lnTo>
                  <a:lnTo>
                    <a:pt x="881" y="302"/>
                  </a:lnTo>
                  <a:lnTo>
                    <a:pt x="871" y="230"/>
                  </a:lnTo>
                  <a:lnTo>
                    <a:pt x="860" y="228"/>
                  </a:lnTo>
                  <a:lnTo>
                    <a:pt x="868" y="292"/>
                  </a:lnTo>
                  <a:lnTo>
                    <a:pt x="12" y="547"/>
                  </a:lnTo>
                  <a:lnTo>
                    <a:pt x="57" y="352"/>
                  </a:lnTo>
                  <a:lnTo>
                    <a:pt x="820" y="18"/>
                  </a:lnTo>
                  <a:lnTo>
                    <a:pt x="824" y="0"/>
                  </a:lnTo>
                  <a:lnTo>
                    <a:pt x="82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71" name="Freeform 78"/>
            <p:cNvSpPr>
              <a:spLocks/>
            </p:cNvSpPr>
            <p:nvPr/>
          </p:nvSpPr>
          <p:spPr bwMode="auto">
            <a:xfrm>
              <a:off x="2640" y="1633"/>
              <a:ext cx="51" cy="40"/>
            </a:xfrm>
            <a:custGeom>
              <a:avLst/>
              <a:gdLst/>
              <a:ahLst/>
              <a:cxnLst>
                <a:cxn ang="0">
                  <a:pos x="38" y="40"/>
                </a:cxn>
                <a:cxn ang="0">
                  <a:pos x="51" y="4"/>
                </a:cxn>
                <a:cxn ang="0">
                  <a:pos x="0" y="0"/>
                </a:cxn>
                <a:cxn ang="0">
                  <a:pos x="6" y="40"/>
                </a:cxn>
                <a:cxn ang="0">
                  <a:pos x="38" y="40"/>
                </a:cxn>
                <a:cxn ang="0">
                  <a:pos x="38" y="40"/>
                </a:cxn>
              </a:cxnLst>
              <a:rect l="0" t="0" r="r" b="b"/>
              <a:pathLst>
                <a:path w="51" h="40">
                  <a:moveTo>
                    <a:pt x="38" y="40"/>
                  </a:moveTo>
                  <a:lnTo>
                    <a:pt x="51" y="4"/>
                  </a:lnTo>
                  <a:lnTo>
                    <a:pt x="0" y="0"/>
                  </a:lnTo>
                  <a:lnTo>
                    <a:pt x="6" y="40"/>
                  </a:lnTo>
                  <a:lnTo>
                    <a:pt x="38" y="40"/>
                  </a:lnTo>
                  <a:lnTo>
                    <a:pt x="38" y="40"/>
                  </a:lnTo>
                  <a:close/>
                </a:path>
              </a:pathLst>
            </a:cu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72" name="Freeform 79"/>
            <p:cNvSpPr>
              <a:spLocks/>
            </p:cNvSpPr>
            <p:nvPr/>
          </p:nvSpPr>
          <p:spPr bwMode="auto">
            <a:xfrm>
              <a:off x="2640" y="1542"/>
              <a:ext cx="85" cy="95"/>
            </a:xfrm>
            <a:custGeom>
              <a:avLst/>
              <a:gdLst/>
              <a:ahLst/>
              <a:cxnLst>
                <a:cxn ang="0">
                  <a:pos x="5" y="41"/>
                </a:cxn>
                <a:cxn ang="0">
                  <a:pos x="0" y="95"/>
                </a:cxn>
                <a:cxn ang="0">
                  <a:pos x="51" y="95"/>
                </a:cxn>
                <a:cxn ang="0">
                  <a:pos x="85" y="0"/>
                </a:cxn>
                <a:cxn ang="0">
                  <a:pos x="5" y="41"/>
                </a:cxn>
                <a:cxn ang="0">
                  <a:pos x="5" y="41"/>
                </a:cxn>
              </a:cxnLst>
              <a:rect l="0" t="0" r="r" b="b"/>
              <a:pathLst>
                <a:path w="85" h="95">
                  <a:moveTo>
                    <a:pt x="5" y="41"/>
                  </a:moveTo>
                  <a:lnTo>
                    <a:pt x="0" y="95"/>
                  </a:lnTo>
                  <a:lnTo>
                    <a:pt x="51" y="95"/>
                  </a:lnTo>
                  <a:lnTo>
                    <a:pt x="85" y="0"/>
                  </a:lnTo>
                  <a:lnTo>
                    <a:pt x="5" y="41"/>
                  </a:lnTo>
                  <a:lnTo>
                    <a:pt x="5" y="41"/>
                  </a:lnTo>
                  <a:close/>
                </a:path>
              </a:pathLst>
            </a:custGeom>
            <a:solidFill>
              <a:srgbClr val="FFB3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73" name="Freeform 80"/>
            <p:cNvSpPr>
              <a:spLocks/>
            </p:cNvSpPr>
            <p:nvPr/>
          </p:nvSpPr>
          <p:spPr bwMode="auto">
            <a:xfrm>
              <a:off x="2510" y="1388"/>
              <a:ext cx="293" cy="296"/>
            </a:xfrm>
            <a:custGeom>
              <a:avLst/>
              <a:gdLst/>
              <a:ahLst/>
              <a:cxnLst>
                <a:cxn ang="0">
                  <a:pos x="230" y="296"/>
                </a:cxn>
                <a:cxn ang="0">
                  <a:pos x="124" y="204"/>
                </a:cxn>
                <a:cxn ang="0">
                  <a:pos x="115" y="189"/>
                </a:cxn>
                <a:cxn ang="0">
                  <a:pos x="107" y="178"/>
                </a:cxn>
                <a:cxn ang="0">
                  <a:pos x="100" y="166"/>
                </a:cxn>
                <a:cxn ang="0">
                  <a:pos x="91" y="151"/>
                </a:cxn>
                <a:cxn ang="0">
                  <a:pos x="82" y="134"/>
                </a:cxn>
                <a:cxn ang="0">
                  <a:pos x="71" y="118"/>
                </a:cxn>
                <a:cxn ang="0">
                  <a:pos x="62" y="101"/>
                </a:cxn>
                <a:cxn ang="0">
                  <a:pos x="52" y="83"/>
                </a:cxn>
                <a:cxn ang="0">
                  <a:pos x="41" y="66"/>
                </a:cxn>
                <a:cxn ang="0">
                  <a:pos x="32" y="50"/>
                </a:cxn>
                <a:cxn ang="0">
                  <a:pos x="23" y="38"/>
                </a:cxn>
                <a:cxn ang="0">
                  <a:pos x="15" y="24"/>
                </a:cxn>
                <a:cxn ang="0">
                  <a:pos x="8" y="14"/>
                </a:cxn>
                <a:cxn ang="0">
                  <a:pos x="0" y="2"/>
                </a:cxn>
                <a:cxn ang="0">
                  <a:pos x="9" y="2"/>
                </a:cxn>
                <a:cxn ang="0">
                  <a:pos x="15" y="11"/>
                </a:cxn>
                <a:cxn ang="0">
                  <a:pos x="21" y="20"/>
                </a:cxn>
                <a:cxn ang="0">
                  <a:pos x="29" y="33"/>
                </a:cxn>
                <a:cxn ang="0">
                  <a:pos x="37" y="45"/>
                </a:cxn>
                <a:cxn ang="0">
                  <a:pos x="46" y="60"/>
                </a:cxn>
                <a:cxn ang="0">
                  <a:pos x="56" y="76"/>
                </a:cxn>
                <a:cxn ang="0">
                  <a:pos x="67" y="92"/>
                </a:cxn>
                <a:cxn ang="0">
                  <a:pos x="76" y="109"/>
                </a:cxn>
                <a:cxn ang="0">
                  <a:pos x="85" y="125"/>
                </a:cxn>
                <a:cxn ang="0">
                  <a:pos x="95" y="140"/>
                </a:cxn>
                <a:cxn ang="0">
                  <a:pos x="104" y="156"/>
                </a:cxn>
                <a:cxn ang="0">
                  <a:pos x="112" y="168"/>
                </a:cxn>
                <a:cxn ang="0">
                  <a:pos x="120" y="181"/>
                </a:cxn>
                <a:cxn ang="0">
                  <a:pos x="126" y="190"/>
                </a:cxn>
                <a:cxn ang="0">
                  <a:pos x="132" y="199"/>
                </a:cxn>
                <a:cxn ang="0">
                  <a:pos x="222" y="290"/>
                </a:cxn>
                <a:cxn ang="0">
                  <a:pos x="225" y="278"/>
                </a:cxn>
                <a:cxn ang="0">
                  <a:pos x="230" y="267"/>
                </a:cxn>
                <a:cxn ang="0">
                  <a:pos x="233" y="257"/>
                </a:cxn>
                <a:cxn ang="0">
                  <a:pos x="237" y="246"/>
                </a:cxn>
                <a:cxn ang="0">
                  <a:pos x="240" y="234"/>
                </a:cxn>
                <a:cxn ang="0">
                  <a:pos x="245" y="225"/>
                </a:cxn>
                <a:cxn ang="0">
                  <a:pos x="252" y="204"/>
                </a:cxn>
                <a:cxn ang="0">
                  <a:pos x="255" y="193"/>
                </a:cxn>
                <a:cxn ang="0">
                  <a:pos x="260" y="183"/>
                </a:cxn>
                <a:cxn ang="0">
                  <a:pos x="263" y="172"/>
                </a:cxn>
                <a:cxn ang="0">
                  <a:pos x="266" y="162"/>
                </a:cxn>
                <a:cxn ang="0">
                  <a:pos x="269" y="151"/>
                </a:cxn>
                <a:cxn ang="0">
                  <a:pos x="272" y="140"/>
                </a:cxn>
                <a:cxn ang="0">
                  <a:pos x="275" y="128"/>
                </a:cxn>
                <a:cxn ang="0">
                  <a:pos x="278" y="118"/>
                </a:cxn>
                <a:cxn ang="0">
                  <a:pos x="286" y="115"/>
                </a:cxn>
                <a:cxn ang="0">
                  <a:pos x="293" y="110"/>
                </a:cxn>
              </a:cxnLst>
              <a:rect l="0" t="0" r="r" b="b"/>
              <a:pathLst>
                <a:path w="293" h="296">
                  <a:moveTo>
                    <a:pt x="293" y="110"/>
                  </a:moveTo>
                  <a:lnTo>
                    <a:pt x="230" y="296"/>
                  </a:lnTo>
                  <a:lnTo>
                    <a:pt x="124" y="293"/>
                  </a:lnTo>
                  <a:lnTo>
                    <a:pt x="124" y="204"/>
                  </a:lnTo>
                  <a:lnTo>
                    <a:pt x="120" y="198"/>
                  </a:lnTo>
                  <a:lnTo>
                    <a:pt x="115" y="189"/>
                  </a:lnTo>
                  <a:lnTo>
                    <a:pt x="111" y="184"/>
                  </a:lnTo>
                  <a:lnTo>
                    <a:pt x="107" y="178"/>
                  </a:lnTo>
                  <a:lnTo>
                    <a:pt x="103" y="171"/>
                  </a:lnTo>
                  <a:lnTo>
                    <a:pt x="100" y="166"/>
                  </a:lnTo>
                  <a:lnTo>
                    <a:pt x="95" y="159"/>
                  </a:lnTo>
                  <a:lnTo>
                    <a:pt x="91" y="151"/>
                  </a:lnTo>
                  <a:lnTo>
                    <a:pt x="86" y="143"/>
                  </a:lnTo>
                  <a:lnTo>
                    <a:pt x="82" y="134"/>
                  </a:lnTo>
                  <a:lnTo>
                    <a:pt x="77" y="127"/>
                  </a:lnTo>
                  <a:lnTo>
                    <a:pt x="71" y="118"/>
                  </a:lnTo>
                  <a:lnTo>
                    <a:pt x="67" y="109"/>
                  </a:lnTo>
                  <a:lnTo>
                    <a:pt x="62" y="101"/>
                  </a:lnTo>
                  <a:lnTo>
                    <a:pt x="56" y="92"/>
                  </a:lnTo>
                  <a:lnTo>
                    <a:pt x="52" y="83"/>
                  </a:lnTo>
                  <a:lnTo>
                    <a:pt x="46" y="76"/>
                  </a:lnTo>
                  <a:lnTo>
                    <a:pt x="41" y="66"/>
                  </a:lnTo>
                  <a:lnTo>
                    <a:pt x="37" y="59"/>
                  </a:lnTo>
                  <a:lnTo>
                    <a:pt x="32" y="50"/>
                  </a:lnTo>
                  <a:lnTo>
                    <a:pt x="27" y="42"/>
                  </a:lnTo>
                  <a:lnTo>
                    <a:pt x="23" y="38"/>
                  </a:lnTo>
                  <a:lnTo>
                    <a:pt x="18" y="30"/>
                  </a:lnTo>
                  <a:lnTo>
                    <a:pt x="15" y="24"/>
                  </a:lnTo>
                  <a:lnTo>
                    <a:pt x="11" y="17"/>
                  </a:lnTo>
                  <a:lnTo>
                    <a:pt x="8" y="14"/>
                  </a:lnTo>
                  <a:lnTo>
                    <a:pt x="3" y="5"/>
                  </a:lnTo>
                  <a:lnTo>
                    <a:pt x="0" y="2"/>
                  </a:lnTo>
                  <a:lnTo>
                    <a:pt x="3" y="0"/>
                  </a:lnTo>
                  <a:lnTo>
                    <a:pt x="9" y="2"/>
                  </a:lnTo>
                  <a:lnTo>
                    <a:pt x="11" y="5"/>
                  </a:lnTo>
                  <a:lnTo>
                    <a:pt x="15" y="11"/>
                  </a:lnTo>
                  <a:lnTo>
                    <a:pt x="18" y="15"/>
                  </a:lnTo>
                  <a:lnTo>
                    <a:pt x="21" y="20"/>
                  </a:lnTo>
                  <a:lnTo>
                    <a:pt x="24" y="26"/>
                  </a:lnTo>
                  <a:lnTo>
                    <a:pt x="29" y="33"/>
                  </a:lnTo>
                  <a:lnTo>
                    <a:pt x="32" y="38"/>
                  </a:lnTo>
                  <a:lnTo>
                    <a:pt x="37" y="45"/>
                  </a:lnTo>
                  <a:lnTo>
                    <a:pt x="41" y="51"/>
                  </a:lnTo>
                  <a:lnTo>
                    <a:pt x="46" y="60"/>
                  </a:lnTo>
                  <a:lnTo>
                    <a:pt x="52" y="68"/>
                  </a:lnTo>
                  <a:lnTo>
                    <a:pt x="56" y="76"/>
                  </a:lnTo>
                  <a:lnTo>
                    <a:pt x="61" y="83"/>
                  </a:lnTo>
                  <a:lnTo>
                    <a:pt x="67" y="92"/>
                  </a:lnTo>
                  <a:lnTo>
                    <a:pt x="71" y="100"/>
                  </a:lnTo>
                  <a:lnTo>
                    <a:pt x="76" y="109"/>
                  </a:lnTo>
                  <a:lnTo>
                    <a:pt x="80" y="116"/>
                  </a:lnTo>
                  <a:lnTo>
                    <a:pt x="85" y="125"/>
                  </a:lnTo>
                  <a:lnTo>
                    <a:pt x="89" y="133"/>
                  </a:lnTo>
                  <a:lnTo>
                    <a:pt x="95" y="140"/>
                  </a:lnTo>
                  <a:lnTo>
                    <a:pt x="100" y="148"/>
                  </a:lnTo>
                  <a:lnTo>
                    <a:pt x="104" y="156"/>
                  </a:lnTo>
                  <a:lnTo>
                    <a:pt x="107" y="162"/>
                  </a:lnTo>
                  <a:lnTo>
                    <a:pt x="112" y="168"/>
                  </a:lnTo>
                  <a:lnTo>
                    <a:pt x="115" y="174"/>
                  </a:lnTo>
                  <a:lnTo>
                    <a:pt x="120" y="181"/>
                  </a:lnTo>
                  <a:lnTo>
                    <a:pt x="123" y="186"/>
                  </a:lnTo>
                  <a:lnTo>
                    <a:pt x="126" y="190"/>
                  </a:lnTo>
                  <a:lnTo>
                    <a:pt x="129" y="193"/>
                  </a:lnTo>
                  <a:lnTo>
                    <a:pt x="132" y="199"/>
                  </a:lnTo>
                  <a:lnTo>
                    <a:pt x="132" y="288"/>
                  </a:lnTo>
                  <a:lnTo>
                    <a:pt x="222" y="290"/>
                  </a:lnTo>
                  <a:lnTo>
                    <a:pt x="224" y="284"/>
                  </a:lnTo>
                  <a:lnTo>
                    <a:pt x="225" y="278"/>
                  </a:lnTo>
                  <a:lnTo>
                    <a:pt x="227" y="273"/>
                  </a:lnTo>
                  <a:lnTo>
                    <a:pt x="230" y="267"/>
                  </a:lnTo>
                  <a:lnTo>
                    <a:pt x="230" y="261"/>
                  </a:lnTo>
                  <a:lnTo>
                    <a:pt x="233" y="257"/>
                  </a:lnTo>
                  <a:lnTo>
                    <a:pt x="234" y="251"/>
                  </a:lnTo>
                  <a:lnTo>
                    <a:pt x="237" y="246"/>
                  </a:lnTo>
                  <a:lnTo>
                    <a:pt x="237" y="240"/>
                  </a:lnTo>
                  <a:lnTo>
                    <a:pt x="240" y="234"/>
                  </a:lnTo>
                  <a:lnTo>
                    <a:pt x="242" y="230"/>
                  </a:lnTo>
                  <a:lnTo>
                    <a:pt x="245" y="225"/>
                  </a:lnTo>
                  <a:lnTo>
                    <a:pt x="248" y="214"/>
                  </a:lnTo>
                  <a:lnTo>
                    <a:pt x="252" y="204"/>
                  </a:lnTo>
                  <a:lnTo>
                    <a:pt x="254" y="199"/>
                  </a:lnTo>
                  <a:lnTo>
                    <a:pt x="255" y="193"/>
                  </a:lnTo>
                  <a:lnTo>
                    <a:pt x="259" y="187"/>
                  </a:lnTo>
                  <a:lnTo>
                    <a:pt x="260" y="183"/>
                  </a:lnTo>
                  <a:lnTo>
                    <a:pt x="260" y="177"/>
                  </a:lnTo>
                  <a:lnTo>
                    <a:pt x="263" y="172"/>
                  </a:lnTo>
                  <a:lnTo>
                    <a:pt x="265" y="166"/>
                  </a:lnTo>
                  <a:lnTo>
                    <a:pt x="266" y="162"/>
                  </a:lnTo>
                  <a:lnTo>
                    <a:pt x="268" y="156"/>
                  </a:lnTo>
                  <a:lnTo>
                    <a:pt x="269" y="151"/>
                  </a:lnTo>
                  <a:lnTo>
                    <a:pt x="271" y="145"/>
                  </a:lnTo>
                  <a:lnTo>
                    <a:pt x="272" y="140"/>
                  </a:lnTo>
                  <a:lnTo>
                    <a:pt x="274" y="134"/>
                  </a:lnTo>
                  <a:lnTo>
                    <a:pt x="275" y="128"/>
                  </a:lnTo>
                  <a:lnTo>
                    <a:pt x="277" y="122"/>
                  </a:lnTo>
                  <a:lnTo>
                    <a:pt x="278" y="118"/>
                  </a:lnTo>
                  <a:lnTo>
                    <a:pt x="281" y="116"/>
                  </a:lnTo>
                  <a:lnTo>
                    <a:pt x="286" y="115"/>
                  </a:lnTo>
                  <a:lnTo>
                    <a:pt x="289" y="112"/>
                  </a:lnTo>
                  <a:lnTo>
                    <a:pt x="293" y="110"/>
                  </a:lnTo>
                  <a:lnTo>
                    <a:pt x="293" y="1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74" name="Freeform 81"/>
            <p:cNvSpPr>
              <a:spLocks/>
            </p:cNvSpPr>
            <p:nvPr/>
          </p:nvSpPr>
          <p:spPr bwMode="auto">
            <a:xfrm>
              <a:off x="2633" y="1489"/>
              <a:ext cx="191" cy="101"/>
            </a:xfrm>
            <a:custGeom>
              <a:avLst/>
              <a:gdLst/>
              <a:ahLst/>
              <a:cxnLst>
                <a:cxn ang="0">
                  <a:pos x="182" y="0"/>
                </a:cxn>
                <a:cxn ang="0">
                  <a:pos x="185" y="2"/>
                </a:cxn>
                <a:cxn ang="0">
                  <a:pos x="191" y="3"/>
                </a:cxn>
                <a:cxn ang="0">
                  <a:pos x="185" y="6"/>
                </a:cxn>
                <a:cxn ang="0">
                  <a:pos x="181" y="11"/>
                </a:cxn>
                <a:cxn ang="0">
                  <a:pos x="173" y="14"/>
                </a:cxn>
                <a:cxn ang="0">
                  <a:pos x="166" y="20"/>
                </a:cxn>
                <a:cxn ang="0">
                  <a:pos x="160" y="21"/>
                </a:cxn>
                <a:cxn ang="0">
                  <a:pos x="155" y="24"/>
                </a:cxn>
                <a:cxn ang="0">
                  <a:pos x="149" y="27"/>
                </a:cxn>
                <a:cxn ang="0">
                  <a:pos x="143" y="30"/>
                </a:cxn>
                <a:cxn ang="0">
                  <a:pos x="137" y="33"/>
                </a:cxn>
                <a:cxn ang="0">
                  <a:pos x="131" y="36"/>
                </a:cxn>
                <a:cxn ang="0">
                  <a:pos x="125" y="39"/>
                </a:cxn>
                <a:cxn ang="0">
                  <a:pos x="119" y="42"/>
                </a:cxn>
                <a:cxn ang="0">
                  <a:pos x="111" y="46"/>
                </a:cxn>
                <a:cxn ang="0">
                  <a:pos x="104" y="49"/>
                </a:cxn>
                <a:cxn ang="0">
                  <a:pos x="96" y="52"/>
                </a:cxn>
                <a:cxn ang="0">
                  <a:pos x="90" y="55"/>
                </a:cxn>
                <a:cxn ang="0">
                  <a:pos x="83" y="58"/>
                </a:cxn>
                <a:cxn ang="0">
                  <a:pos x="75" y="62"/>
                </a:cxn>
                <a:cxn ang="0">
                  <a:pos x="68" y="65"/>
                </a:cxn>
                <a:cxn ang="0">
                  <a:pos x="62" y="70"/>
                </a:cxn>
                <a:cxn ang="0">
                  <a:pos x="52" y="73"/>
                </a:cxn>
                <a:cxn ang="0">
                  <a:pos x="45" y="77"/>
                </a:cxn>
                <a:cxn ang="0">
                  <a:pos x="37" y="80"/>
                </a:cxn>
                <a:cxn ang="0">
                  <a:pos x="30" y="85"/>
                </a:cxn>
                <a:cxn ang="0">
                  <a:pos x="22" y="88"/>
                </a:cxn>
                <a:cxn ang="0">
                  <a:pos x="16" y="92"/>
                </a:cxn>
                <a:cxn ang="0">
                  <a:pos x="9" y="97"/>
                </a:cxn>
                <a:cxn ang="0">
                  <a:pos x="3" y="101"/>
                </a:cxn>
                <a:cxn ang="0">
                  <a:pos x="1" y="98"/>
                </a:cxn>
                <a:cxn ang="0">
                  <a:pos x="1" y="95"/>
                </a:cxn>
                <a:cxn ang="0">
                  <a:pos x="0" y="92"/>
                </a:cxn>
                <a:cxn ang="0">
                  <a:pos x="0" y="91"/>
                </a:cxn>
                <a:cxn ang="0">
                  <a:pos x="182" y="0"/>
                </a:cxn>
                <a:cxn ang="0">
                  <a:pos x="182" y="0"/>
                </a:cxn>
              </a:cxnLst>
              <a:rect l="0" t="0" r="r" b="b"/>
              <a:pathLst>
                <a:path w="191" h="101">
                  <a:moveTo>
                    <a:pt x="182" y="0"/>
                  </a:moveTo>
                  <a:lnTo>
                    <a:pt x="185" y="2"/>
                  </a:lnTo>
                  <a:lnTo>
                    <a:pt x="191" y="3"/>
                  </a:lnTo>
                  <a:lnTo>
                    <a:pt x="185" y="6"/>
                  </a:lnTo>
                  <a:lnTo>
                    <a:pt x="181" y="11"/>
                  </a:lnTo>
                  <a:lnTo>
                    <a:pt x="173" y="14"/>
                  </a:lnTo>
                  <a:lnTo>
                    <a:pt x="166" y="20"/>
                  </a:lnTo>
                  <a:lnTo>
                    <a:pt x="160" y="21"/>
                  </a:lnTo>
                  <a:lnTo>
                    <a:pt x="155" y="24"/>
                  </a:lnTo>
                  <a:lnTo>
                    <a:pt x="149" y="27"/>
                  </a:lnTo>
                  <a:lnTo>
                    <a:pt x="143" y="30"/>
                  </a:lnTo>
                  <a:lnTo>
                    <a:pt x="137" y="33"/>
                  </a:lnTo>
                  <a:lnTo>
                    <a:pt x="131" y="36"/>
                  </a:lnTo>
                  <a:lnTo>
                    <a:pt x="125" y="39"/>
                  </a:lnTo>
                  <a:lnTo>
                    <a:pt x="119" y="42"/>
                  </a:lnTo>
                  <a:lnTo>
                    <a:pt x="111" y="46"/>
                  </a:lnTo>
                  <a:lnTo>
                    <a:pt x="104" y="49"/>
                  </a:lnTo>
                  <a:lnTo>
                    <a:pt x="96" y="52"/>
                  </a:lnTo>
                  <a:lnTo>
                    <a:pt x="90" y="55"/>
                  </a:lnTo>
                  <a:lnTo>
                    <a:pt x="83" y="58"/>
                  </a:lnTo>
                  <a:lnTo>
                    <a:pt x="75" y="62"/>
                  </a:lnTo>
                  <a:lnTo>
                    <a:pt x="68" y="65"/>
                  </a:lnTo>
                  <a:lnTo>
                    <a:pt x="62" y="70"/>
                  </a:lnTo>
                  <a:lnTo>
                    <a:pt x="52" y="73"/>
                  </a:lnTo>
                  <a:lnTo>
                    <a:pt x="45" y="77"/>
                  </a:lnTo>
                  <a:lnTo>
                    <a:pt x="37" y="80"/>
                  </a:lnTo>
                  <a:lnTo>
                    <a:pt x="30" y="85"/>
                  </a:lnTo>
                  <a:lnTo>
                    <a:pt x="22" y="88"/>
                  </a:lnTo>
                  <a:lnTo>
                    <a:pt x="16" y="92"/>
                  </a:lnTo>
                  <a:lnTo>
                    <a:pt x="9" y="97"/>
                  </a:lnTo>
                  <a:lnTo>
                    <a:pt x="3" y="101"/>
                  </a:lnTo>
                  <a:lnTo>
                    <a:pt x="1" y="98"/>
                  </a:lnTo>
                  <a:lnTo>
                    <a:pt x="1" y="95"/>
                  </a:lnTo>
                  <a:lnTo>
                    <a:pt x="0" y="92"/>
                  </a:lnTo>
                  <a:lnTo>
                    <a:pt x="0" y="91"/>
                  </a:lnTo>
                  <a:lnTo>
                    <a:pt x="182" y="0"/>
                  </a:lnTo>
                  <a:lnTo>
                    <a:pt x="18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75" name="Freeform 90"/>
            <p:cNvSpPr>
              <a:spLocks/>
            </p:cNvSpPr>
            <p:nvPr/>
          </p:nvSpPr>
          <p:spPr bwMode="auto">
            <a:xfrm>
              <a:off x="2651" y="1113"/>
              <a:ext cx="188" cy="210"/>
            </a:xfrm>
            <a:custGeom>
              <a:avLst/>
              <a:gdLst/>
              <a:ahLst/>
              <a:cxnLst>
                <a:cxn ang="0">
                  <a:pos x="145" y="42"/>
                </a:cxn>
                <a:cxn ang="0">
                  <a:pos x="90" y="122"/>
                </a:cxn>
                <a:cxn ang="0">
                  <a:pos x="7" y="175"/>
                </a:cxn>
                <a:cxn ang="0">
                  <a:pos x="0" y="195"/>
                </a:cxn>
                <a:cxn ang="0">
                  <a:pos x="37" y="193"/>
                </a:cxn>
                <a:cxn ang="0">
                  <a:pos x="42" y="210"/>
                </a:cxn>
                <a:cxn ang="0">
                  <a:pos x="74" y="144"/>
                </a:cxn>
                <a:cxn ang="0">
                  <a:pos x="111" y="121"/>
                </a:cxn>
                <a:cxn ang="0">
                  <a:pos x="188" y="0"/>
                </a:cxn>
                <a:cxn ang="0">
                  <a:pos x="142" y="21"/>
                </a:cxn>
                <a:cxn ang="0">
                  <a:pos x="145" y="42"/>
                </a:cxn>
                <a:cxn ang="0">
                  <a:pos x="145" y="42"/>
                </a:cxn>
              </a:cxnLst>
              <a:rect l="0" t="0" r="r" b="b"/>
              <a:pathLst>
                <a:path w="188" h="210">
                  <a:moveTo>
                    <a:pt x="145" y="42"/>
                  </a:moveTo>
                  <a:lnTo>
                    <a:pt x="90" y="122"/>
                  </a:lnTo>
                  <a:lnTo>
                    <a:pt x="7" y="175"/>
                  </a:lnTo>
                  <a:lnTo>
                    <a:pt x="0" y="195"/>
                  </a:lnTo>
                  <a:lnTo>
                    <a:pt x="37" y="193"/>
                  </a:lnTo>
                  <a:lnTo>
                    <a:pt x="42" y="210"/>
                  </a:lnTo>
                  <a:lnTo>
                    <a:pt x="74" y="144"/>
                  </a:lnTo>
                  <a:lnTo>
                    <a:pt x="111" y="121"/>
                  </a:lnTo>
                  <a:lnTo>
                    <a:pt x="188" y="0"/>
                  </a:lnTo>
                  <a:lnTo>
                    <a:pt x="142" y="21"/>
                  </a:lnTo>
                  <a:lnTo>
                    <a:pt x="145" y="42"/>
                  </a:lnTo>
                  <a:lnTo>
                    <a:pt x="145" y="42"/>
                  </a:lnTo>
                  <a:close/>
                </a:path>
              </a:pathLst>
            </a:custGeom>
            <a:solidFill>
              <a:srgbClr val="FFB3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76" name="Freeform 91"/>
            <p:cNvSpPr>
              <a:spLocks/>
            </p:cNvSpPr>
            <p:nvPr/>
          </p:nvSpPr>
          <p:spPr bwMode="auto">
            <a:xfrm>
              <a:off x="2367" y="1433"/>
              <a:ext cx="183" cy="150"/>
            </a:xfrm>
            <a:custGeom>
              <a:avLst/>
              <a:gdLst/>
              <a:ahLst/>
              <a:cxnLst>
                <a:cxn ang="0">
                  <a:pos x="183" y="11"/>
                </a:cxn>
                <a:cxn ang="0">
                  <a:pos x="21" y="123"/>
                </a:cxn>
                <a:cxn ang="0">
                  <a:pos x="36" y="132"/>
                </a:cxn>
                <a:cxn ang="0">
                  <a:pos x="177" y="89"/>
                </a:cxn>
                <a:cxn ang="0">
                  <a:pos x="177" y="108"/>
                </a:cxn>
                <a:cxn ang="0">
                  <a:pos x="30" y="150"/>
                </a:cxn>
                <a:cxn ang="0">
                  <a:pos x="0" y="115"/>
                </a:cxn>
                <a:cxn ang="0">
                  <a:pos x="177" y="0"/>
                </a:cxn>
                <a:cxn ang="0">
                  <a:pos x="183" y="11"/>
                </a:cxn>
                <a:cxn ang="0">
                  <a:pos x="183" y="11"/>
                </a:cxn>
              </a:cxnLst>
              <a:rect l="0" t="0" r="r" b="b"/>
              <a:pathLst>
                <a:path w="183" h="150">
                  <a:moveTo>
                    <a:pt x="183" y="11"/>
                  </a:moveTo>
                  <a:lnTo>
                    <a:pt x="21" y="123"/>
                  </a:lnTo>
                  <a:lnTo>
                    <a:pt x="36" y="132"/>
                  </a:lnTo>
                  <a:lnTo>
                    <a:pt x="177" y="89"/>
                  </a:lnTo>
                  <a:lnTo>
                    <a:pt x="177" y="108"/>
                  </a:lnTo>
                  <a:lnTo>
                    <a:pt x="30" y="150"/>
                  </a:lnTo>
                  <a:lnTo>
                    <a:pt x="0" y="115"/>
                  </a:lnTo>
                  <a:lnTo>
                    <a:pt x="177" y="0"/>
                  </a:lnTo>
                  <a:lnTo>
                    <a:pt x="183" y="11"/>
                  </a:lnTo>
                  <a:lnTo>
                    <a:pt x="183" y="11"/>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77" name="Freeform 92"/>
            <p:cNvSpPr>
              <a:spLocks/>
            </p:cNvSpPr>
            <p:nvPr/>
          </p:nvSpPr>
          <p:spPr bwMode="auto">
            <a:xfrm>
              <a:off x="2358" y="1427"/>
              <a:ext cx="234" cy="185"/>
            </a:xfrm>
            <a:custGeom>
              <a:avLst/>
              <a:gdLst/>
              <a:ahLst/>
              <a:cxnLst>
                <a:cxn ang="0">
                  <a:pos x="176" y="11"/>
                </a:cxn>
                <a:cxn ang="0">
                  <a:pos x="163" y="20"/>
                </a:cxn>
                <a:cxn ang="0">
                  <a:pos x="143" y="32"/>
                </a:cxn>
                <a:cxn ang="0">
                  <a:pos x="122" y="47"/>
                </a:cxn>
                <a:cxn ang="0">
                  <a:pos x="99" y="62"/>
                </a:cxn>
                <a:cxn ang="0">
                  <a:pos x="74" y="77"/>
                </a:cxn>
                <a:cxn ang="0">
                  <a:pos x="51" y="94"/>
                </a:cxn>
                <a:cxn ang="0">
                  <a:pos x="33" y="106"/>
                </a:cxn>
                <a:cxn ang="0">
                  <a:pos x="19" y="117"/>
                </a:cxn>
                <a:cxn ang="0">
                  <a:pos x="15" y="127"/>
                </a:cxn>
                <a:cxn ang="0">
                  <a:pos x="38" y="150"/>
                </a:cxn>
                <a:cxn ang="0">
                  <a:pos x="57" y="171"/>
                </a:cxn>
                <a:cxn ang="0">
                  <a:pos x="219" y="121"/>
                </a:cxn>
                <a:cxn ang="0">
                  <a:pos x="205" y="112"/>
                </a:cxn>
                <a:cxn ang="0">
                  <a:pos x="189" y="100"/>
                </a:cxn>
                <a:cxn ang="0">
                  <a:pos x="176" y="101"/>
                </a:cxn>
                <a:cxn ang="0">
                  <a:pos x="154" y="108"/>
                </a:cxn>
                <a:cxn ang="0">
                  <a:pos x="125" y="118"/>
                </a:cxn>
                <a:cxn ang="0">
                  <a:pos x="96" y="127"/>
                </a:cxn>
                <a:cxn ang="0">
                  <a:pos x="77" y="135"/>
                </a:cxn>
                <a:cxn ang="0">
                  <a:pos x="74" y="124"/>
                </a:cxn>
                <a:cxn ang="0">
                  <a:pos x="83" y="114"/>
                </a:cxn>
                <a:cxn ang="0">
                  <a:pos x="101" y="101"/>
                </a:cxn>
                <a:cxn ang="0">
                  <a:pos x="119" y="89"/>
                </a:cxn>
                <a:cxn ang="0">
                  <a:pos x="137" y="77"/>
                </a:cxn>
                <a:cxn ang="0">
                  <a:pos x="154" y="65"/>
                </a:cxn>
                <a:cxn ang="0">
                  <a:pos x="170" y="53"/>
                </a:cxn>
                <a:cxn ang="0">
                  <a:pos x="189" y="43"/>
                </a:cxn>
                <a:cxn ang="0">
                  <a:pos x="99" y="118"/>
                </a:cxn>
                <a:cxn ang="0">
                  <a:pos x="125" y="109"/>
                </a:cxn>
                <a:cxn ang="0">
                  <a:pos x="154" y="100"/>
                </a:cxn>
                <a:cxn ang="0">
                  <a:pos x="178" y="92"/>
                </a:cxn>
                <a:cxn ang="0">
                  <a:pos x="190" y="91"/>
                </a:cxn>
                <a:cxn ang="0">
                  <a:pos x="205" y="101"/>
                </a:cxn>
                <a:cxn ang="0">
                  <a:pos x="226" y="120"/>
                </a:cxn>
                <a:cxn ang="0">
                  <a:pos x="231" y="126"/>
                </a:cxn>
                <a:cxn ang="0">
                  <a:pos x="216" y="129"/>
                </a:cxn>
                <a:cxn ang="0">
                  <a:pos x="198" y="136"/>
                </a:cxn>
                <a:cxn ang="0">
                  <a:pos x="178" y="142"/>
                </a:cxn>
                <a:cxn ang="0">
                  <a:pos x="155" y="151"/>
                </a:cxn>
                <a:cxn ang="0">
                  <a:pos x="130" y="159"/>
                </a:cxn>
                <a:cxn ang="0">
                  <a:pos x="107" y="165"/>
                </a:cxn>
                <a:cxn ang="0">
                  <a:pos x="89" y="174"/>
                </a:cxn>
                <a:cxn ang="0">
                  <a:pos x="71" y="178"/>
                </a:cxn>
                <a:cxn ang="0">
                  <a:pos x="60" y="185"/>
                </a:cxn>
                <a:cxn ang="0">
                  <a:pos x="44" y="169"/>
                </a:cxn>
                <a:cxn ang="0">
                  <a:pos x="28" y="154"/>
                </a:cxn>
                <a:cxn ang="0">
                  <a:pos x="12" y="136"/>
                </a:cxn>
                <a:cxn ang="0">
                  <a:pos x="0" y="124"/>
                </a:cxn>
                <a:cxn ang="0">
                  <a:pos x="186" y="6"/>
                </a:cxn>
              </a:cxnLst>
              <a:rect l="0" t="0" r="r" b="b"/>
              <a:pathLst>
                <a:path w="234" h="185">
                  <a:moveTo>
                    <a:pt x="186" y="6"/>
                  </a:moveTo>
                  <a:lnTo>
                    <a:pt x="182" y="6"/>
                  </a:lnTo>
                  <a:lnTo>
                    <a:pt x="176" y="11"/>
                  </a:lnTo>
                  <a:lnTo>
                    <a:pt x="172" y="14"/>
                  </a:lnTo>
                  <a:lnTo>
                    <a:pt x="167" y="17"/>
                  </a:lnTo>
                  <a:lnTo>
                    <a:pt x="163" y="20"/>
                  </a:lnTo>
                  <a:lnTo>
                    <a:pt x="157" y="24"/>
                  </a:lnTo>
                  <a:lnTo>
                    <a:pt x="149" y="27"/>
                  </a:lnTo>
                  <a:lnTo>
                    <a:pt x="143" y="32"/>
                  </a:lnTo>
                  <a:lnTo>
                    <a:pt x="136" y="37"/>
                  </a:lnTo>
                  <a:lnTo>
                    <a:pt x="130" y="43"/>
                  </a:lnTo>
                  <a:lnTo>
                    <a:pt x="122" y="47"/>
                  </a:lnTo>
                  <a:lnTo>
                    <a:pt x="115" y="52"/>
                  </a:lnTo>
                  <a:lnTo>
                    <a:pt x="107" y="58"/>
                  </a:lnTo>
                  <a:lnTo>
                    <a:pt x="99" y="62"/>
                  </a:lnTo>
                  <a:lnTo>
                    <a:pt x="90" y="68"/>
                  </a:lnTo>
                  <a:lnTo>
                    <a:pt x="81" y="73"/>
                  </a:lnTo>
                  <a:lnTo>
                    <a:pt x="74" y="77"/>
                  </a:lnTo>
                  <a:lnTo>
                    <a:pt x="66" y="83"/>
                  </a:lnTo>
                  <a:lnTo>
                    <a:pt x="57" y="88"/>
                  </a:lnTo>
                  <a:lnTo>
                    <a:pt x="51" y="94"/>
                  </a:lnTo>
                  <a:lnTo>
                    <a:pt x="45" y="98"/>
                  </a:lnTo>
                  <a:lnTo>
                    <a:pt x="39" y="103"/>
                  </a:lnTo>
                  <a:lnTo>
                    <a:pt x="33" y="106"/>
                  </a:lnTo>
                  <a:lnTo>
                    <a:pt x="27" y="111"/>
                  </a:lnTo>
                  <a:lnTo>
                    <a:pt x="22" y="114"/>
                  </a:lnTo>
                  <a:lnTo>
                    <a:pt x="19" y="117"/>
                  </a:lnTo>
                  <a:lnTo>
                    <a:pt x="13" y="121"/>
                  </a:lnTo>
                  <a:lnTo>
                    <a:pt x="12" y="124"/>
                  </a:lnTo>
                  <a:lnTo>
                    <a:pt x="15" y="127"/>
                  </a:lnTo>
                  <a:lnTo>
                    <a:pt x="19" y="133"/>
                  </a:lnTo>
                  <a:lnTo>
                    <a:pt x="27" y="141"/>
                  </a:lnTo>
                  <a:lnTo>
                    <a:pt x="38" y="150"/>
                  </a:lnTo>
                  <a:lnTo>
                    <a:pt x="45" y="157"/>
                  </a:lnTo>
                  <a:lnTo>
                    <a:pt x="53" y="166"/>
                  </a:lnTo>
                  <a:lnTo>
                    <a:pt x="57" y="171"/>
                  </a:lnTo>
                  <a:lnTo>
                    <a:pt x="60" y="174"/>
                  </a:lnTo>
                  <a:lnTo>
                    <a:pt x="220" y="124"/>
                  </a:lnTo>
                  <a:lnTo>
                    <a:pt x="219" y="121"/>
                  </a:lnTo>
                  <a:lnTo>
                    <a:pt x="216" y="120"/>
                  </a:lnTo>
                  <a:lnTo>
                    <a:pt x="210" y="115"/>
                  </a:lnTo>
                  <a:lnTo>
                    <a:pt x="205" y="112"/>
                  </a:lnTo>
                  <a:lnTo>
                    <a:pt x="198" y="106"/>
                  </a:lnTo>
                  <a:lnTo>
                    <a:pt x="193" y="103"/>
                  </a:lnTo>
                  <a:lnTo>
                    <a:pt x="189" y="100"/>
                  </a:lnTo>
                  <a:lnTo>
                    <a:pt x="186" y="100"/>
                  </a:lnTo>
                  <a:lnTo>
                    <a:pt x="181" y="100"/>
                  </a:lnTo>
                  <a:lnTo>
                    <a:pt x="176" y="101"/>
                  </a:lnTo>
                  <a:lnTo>
                    <a:pt x="170" y="101"/>
                  </a:lnTo>
                  <a:lnTo>
                    <a:pt x="163" y="104"/>
                  </a:lnTo>
                  <a:lnTo>
                    <a:pt x="154" y="108"/>
                  </a:lnTo>
                  <a:lnTo>
                    <a:pt x="145" y="111"/>
                  </a:lnTo>
                  <a:lnTo>
                    <a:pt x="134" y="114"/>
                  </a:lnTo>
                  <a:lnTo>
                    <a:pt x="125" y="118"/>
                  </a:lnTo>
                  <a:lnTo>
                    <a:pt x="115" y="121"/>
                  </a:lnTo>
                  <a:lnTo>
                    <a:pt x="105" y="124"/>
                  </a:lnTo>
                  <a:lnTo>
                    <a:pt x="96" y="127"/>
                  </a:lnTo>
                  <a:lnTo>
                    <a:pt x="89" y="129"/>
                  </a:lnTo>
                  <a:lnTo>
                    <a:pt x="81" y="132"/>
                  </a:lnTo>
                  <a:lnTo>
                    <a:pt x="77" y="135"/>
                  </a:lnTo>
                  <a:lnTo>
                    <a:pt x="74" y="135"/>
                  </a:lnTo>
                  <a:lnTo>
                    <a:pt x="74" y="136"/>
                  </a:lnTo>
                  <a:lnTo>
                    <a:pt x="74" y="124"/>
                  </a:lnTo>
                  <a:lnTo>
                    <a:pt x="74" y="121"/>
                  </a:lnTo>
                  <a:lnTo>
                    <a:pt x="78" y="120"/>
                  </a:lnTo>
                  <a:lnTo>
                    <a:pt x="83" y="114"/>
                  </a:lnTo>
                  <a:lnTo>
                    <a:pt x="92" y="109"/>
                  </a:lnTo>
                  <a:lnTo>
                    <a:pt x="96" y="106"/>
                  </a:lnTo>
                  <a:lnTo>
                    <a:pt x="101" y="101"/>
                  </a:lnTo>
                  <a:lnTo>
                    <a:pt x="107" y="98"/>
                  </a:lnTo>
                  <a:lnTo>
                    <a:pt x="113" y="94"/>
                  </a:lnTo>
                  <a:lnTo>
                    <a:pt x="119" y="89"/>
                  </a:lnTo>
                  <a:lnTo>
                    <a:pt x="124" y="86"/>
                  </a:lnTo>
                  <a:lnTo>
                    <a:pt x="130" y="82"/>
                  </a:lnTo>
                  <a:lnTo>
                    <a:pt x="137" y="77"/>
                  </a:lnTo>
                  <a:lnTo>
                    <a:pt x="142" y="73"/>
                  </a:lnTo>
                  <a:lnTo>
                    <a:pt x="148" y="70"/>
                  </a:lnTo>
                  <a:lnTo>
                    <a:pt x="154" y="65"/>
                  </a:lnTo>
                  <a:lnTo>
                    <a:pt x="160" y="61"/>
                  </a:lnTo>
                  <a:lnTo>
                    <a:pt x="164" y="58"/>
                  </a:lnTo>
                  <a:lnTo>
                    <a:pt x="170" y="53"/>
                  </a:lnTo>
                  <a:lnTo>
                    <a:pt x="175" y="50"/>
                  </a:lnTo>
                  <a:lnTo>
                    <a:pt x="181" y="47"/>
                  </a:lnTo>
                  <a:lnTo>
                    <a:pt x="189" y="43"/>
                  </a:lnTo>
                  <a:lnTo>
                    <a:pt x="196" y="38"/>
                  </a:lnTo>
                  <a:lnTo>
                    <a:pt x="205" y="40"/>
                  </a:lnTo>
                  <a:lnTo>
                    <a:pt x="99" y="118"/>
                  </a:lnTo>
                  <a:lnTo>
                    <a:pt x="107" y="115"/>
                  </a:lnTo>
                  <a:lnTo>
                    <a:pt x="116" y="112"/>
                  </a:lnTo>
                  <a:lnTo>
                    <a:pt x="125" y="109"/>
                  </a:lnTo>
                  <a:lnTo>
                    <a:pt x="136" y="106"/>
                  </a:lnTo>
                  <a:lnTo>
                    <a:pt x="145" y="103"/>
                  </a:lnTo>
                  <a:lnTo>
                    <a:pt x="154" y="100"/>
                  </a:lnTo>
                  <a:lnTo>
                    <a:pt x="163" y="97"/>
                  </a:lnTo>
                  <a:lnTo>
                    <a:pt x="170" y="95"/>
                  </a:lnTo>
                  <a:lnTo>
                    <a:pt x="178" y="92"/>
                  </a:lnTo>
                  <a:lnTo>
                    <a:pt x="182" y="91"/>
                  </a:lnTo>
                  <a:lnTo>
                    <a:pt x="187" y="91"/>
                  </a:lnTo>
                  <a:lnTo>
                    <a:pt x="190" y="91"/>
                  </a:lnTo>
                  <a:lnTo>
                    <a:pt x="193" y="92"/>
                  </a:lnTo>
                  <a:lnTo>
                    <a:pt x="198" y="97"/>
                  </a:lnTo>
                  <a:lnTo>
                    <a:pt x="205" y="101"/>
                  </a:lnTo>
                  <a:lnTo>
                    <a:pt x="213" y="109"/>
                  </a:lnTo>
                  <a:lnTo>
                    <a:pt x="220" y="114"/>
                  </a:lnTo>
                  <a:lnTo>
                    <a:pt x="226" y="120"/>
                  </a:lnTo>
                  <a:lnTo>
                    <a:pt x="231" y="124"/>
                  </a:lnTo>
                  <a:lnTo>
                    <a:pt x="234" y="126"/>
                  </a:lnTo>
                  <a:lnTo>
                    <a:pt x="231" y="126"/>
                  </a:lnTo>
                  <a:lnTo>
                    <a:pt x="225" y="127"/>
                  </a:lnTo>
                  <a:lnTo>
                    <a:pt x="220" y="127"/>
                  </a:lnTo>
                  <a:lnTo>
                    <a:pt x="216" y="129"/>
                  </a:lnTo>
                  <a:lnTo>
                    <a:pt x="211" y="132"/>
                  </a:lnTo>
                  <a:lnTo>
                    <a:pt x="205" y="135"/>
                  </a:lnTo>
                  <a:lnTo>
                    <a:pt x="198" y="136"/>
                  </a:lnTo>
                  <a:lnTo>
                    <a:pt x="192" y="138"/>
                  </a:lnTo>
                  <a:lnTo>
                    <a:pt x="186" y="139"/>
                  </a:lnTo>
                  <a:lnTo>
                    <a:pt x="178" y="142"/>
                  </a:lnTo>
                  <a:lnTo>
                    <a:pt x="170" y="145"/>
                  </a:lnTo>
                  <a:lnTo>
                    <a:pt x="163" y="148"/>
                  </a:lnTo>
                  <a:lnTo>
                    <a:pt x="155" y="151"/>
                  </a:lnTo>
                  <a:lnTo>
                    <a:pt x="148" y="154"/>
                  </a:lnTo>
                  <a:lnTo>
                    <a:pt x="139" y="156"/>
                  </a:lnTo>
                  <a:lnTo>
                    <a:pt x="130" y="159"/>
                  </a:lnTo>
                  <a:lnTo>
                    <a:pt x="122" y="160"/>
                  </a:lnTo>
                  <a:lnTo>
                    <a:pt x="115" y="163"/>
                  </a:lnTo>
                  <a:lnTo>
                    <a:pt x="107" y="165"/>
                  </a:lnTo>
                  <a:lnTo>
                    <a:pt x="101" y="168"/>
                  </a:lnTo>
                  <a:lnTo>
                    <a:pt x="93" y="171"/>
                  </a:lnTo>
                  <a:lnTo>
                    <a:pt x="89" y="174"/>
                  </a:lnTo>
                  <a:lnTo>
                    <a:pt x="81" y="175"/>
                  </a:lnTo>
                  <a:lnTo>
                    <a:pt x="77" y="177"/>
                  </a:lnTo>
                  <a:lnTo>
                    <a:pt x="71" y="178"/>
                  </a:lnTo>
                  <a:lnTo>
                    <a:pt x="68" y="180"/>
                  </a:lnTo>
                  <a:lnTo>
                    <a:pt x="63" y="183"/>
                  </a:lnTo>
                  <a:lnTo>
                    <a:pt x="60" y="185"/>
                  </a:lnTo>
                  <a:lnTo>
                    <a:pt x="56" y="182"/>
                  </a:lnTo>
                  <a:lnTo>
                    <a:pt x="50" y="175"/>
                  </a:lnTo>
                  <a:lnTo>
                    <a:pt x="44" y="169"/>
                  </a:lnTo>
                  <a:lnTo>
                    <a:pt x="39" y="165"/>
                  </a:lnTo>
                  <a:lnTo>
                    <a:pt x="33" y="159"/>
                  </a:lnTo>
                  <a:lnTo>
                    <a:pt x="28" y="154"/>
                  </a:lnTo>
                  <a:lnTo>
                    <a:pt x="22" y="148"/>
                  </a:lnTo>
                  <a:lnTo>
                    <a:pt x="16" y="142"/>
                  </a:lnTo>
                  <a:lnTo>
                    <a:pt x="12" y="136"/>
                  </a:lnTo>
                  <a:lnTo>
                    <a:pt x="9" y="133"/>
                  </a:lnTo>
                  <a:lnTo>
                    <a:pt x="1" y="126"/>
                  </a:lnTo>
                  <a:lnTo>
                    <a:pt x="0" y="124"/>
                  </a:lnTo>
                  <a:lnTo>
                    <a:pt x="181" y="0"/>
                  </a:lnTo>
                  <a:lnTo>
                    <a:pt x="186" y="6"/>
                  </a:lnTo>
                  <a:lnTo>
                    <a:pt x="186"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78" name="Freeform 93"/>
            <p:cNvSpPr>
              <a:spLocks/>
            </p:cNvSpPr>
            <p:nvPr/>
          </p:nvSpPr>
          <p:spPr bwMode="auto">
            <a:xfrm>
              <a:off x="2554" y="1497"/>
              <a:ext cx="56" cy="47"/>
            </a:xfrm>
            <a:custGeom>
              <a:avLst/>
              <a:gdLst/>
              <a:ahLst/>
              <a:cxnLst>
                <a:cxn ang="0">
                  <a:pos x="24" y="1"/>
                </a:cxn>
                <a:cxn ang="0">
                  <a:pos x="29" y="0"/>
                </a:cxn>
                <a:cxn ang="0">
                  <a:pos x="35" y="0"/>
                </a:cxn>
                <a:cxn ang="0">
                  <a:pos x="39" y="1"/>
                </a:cxn>
                <a:cxn ang="0">
                  <a:pos x="45" y="3"/>
                </a:cxn>
                <a:cxn ang="0">
                  <a:pos x="51" y="7"/>
                </a:cxn>
                <a:cxn ang="0">
                  <a:pos x="56" y="13"/>
                </a:cxn>
                <a:cxn ang="0">
                  <a:pos x="53" y="22"/>
                </a:cxn>
                <a:cxn ang="0">
                  <a:pos x="45" y="31"/>
                </a:cxn>
                <a:cxn ang="0">
                  <a:pos x="41" y="36"/>
                </a:cxn>
                <a:cxn ang="0">
                  <a:pos x="35" y="39"/>
                </a:cxn>
                <a:cxn ang="0">
                  <a:pos x="29" y="42"/>
                </a:cxn>
                <a:cxn ang="0">
                  <a:pos x="24" y="45"/>
                </a:cxn>
                <a:cxn ang="0">
                  <a:pos x="15" y="47"/>
                </a:cxn>
                <a:cxn ang="0">
                  <a:pos x="9" y="47"/>
                </a:cxn>
                <a:cxn ang="0">
                  <a:pos x="5" y="47"/>
                </a:cxn>
                <a:cxn ang="0">
                  <a:pos x="2" y="44"/>
                </a:cxn>
                <a:cxn ang="0">
                  <a:pos x="0" y="36"/>
                </a:cxn>
                <a:cxn ang="0">
                  <a:pos x="5" y="28"/>
                </a:cxn>
                <a:cxn ang="0">
                  <a:pos x="9" y="22"/>
                </a:cxn>
                <a:cxn ang="0">
                  <a:pos x="15" y="16"/>
                </a:cxn>
                <a:cxn ang="0">
                  <a:pos x="17" y="12"/>
                </a:cxn>
                <a:cxn ang="0">
                  <a:pos x="20" y="7"/>
                </a:cxn>
                <a:cxn ang="0">
                  <a:pos x="23" y="3"/>
                </a:cxn>
                <a:cxn ang="0">
                  <a:pos x="24" y="1"/>
                </a:cxn>
                <a:cxn ang="0">
                  <a:pos x="24" y="1"/>
                </a:cxn>
              </a:cxnLst>
              <a:rect l="0" t="0" r="r" b="b"/>
              <a:pathLst>
                <a:path w="56" h="47">
                  <a:moveTo>
                    <a:pt x="24" y="1"/>
                  </a:moveTo>
                  <a:lnTo>
                    <a:pt x="29" y="0"/>
                  </a:lnTo>
                  <a:lnTo>
                    <a:pt x="35" y="0"/>
                  </a:lnTo>
                  <a:lnTo>
                    <a:pt x="39" y="1"/>
                  </a:lnTo>
                  <a:lnTo>
                    <a:pt x="45" y="3"/>
                  </a:lnTo>
                  <a:lnTo>
                    <a:pt x="51" y="7"/>
                  </a:lnTo>
                  <a:lnTo>
                    <a:pt x="56" y="13"/>
                  </a:lnTo>
                  <a:lnTo>
                    <a:pt x="53" y="22"/>
                  </a:lnTo>
                  <a:lnTo>
                    <a:pt x="45" y="31"/>
                  </a:lnTo>
                  <a:lnTo>
                    <a:pt x="41" y="36"/>
                  </a:lnTo>
                  <a:lnTo>
                    <a:pt x="35" y="39"/>
                  </a:lnTo>
                  <a:lnTo>
                    <a:pt x="29" y="42"/>
                  </a:lnTo>
                  <a:lnTo>
                    <a:pt x="24" y="45"/>
                  </a:lnTo>
                  <a:lnTo>
                    <a:pt x="15" y="47"/>
                  </a:lnTo>
                  <a:lnTo>
                    <a:pt x="9" y="47"/>
                  </a:lnTo>
                  <a:lnTo>
                    <a:pt x="5" y="47"/>
                  </a:lnTo>
                  <a:lnTo>
                    <a:pt x="2" y="44"/>
                  </a:lnTo>
                  <a:lnTo>
                    <a:pt x="0" y="36"/>
                  </a:lnTo>
                  <a:lnTo>
                    <a:pt x="5" y="28"/>
                  </a:lnTo>
                  <a:lnTo>
                    <a:pt x="9" y="22"/>
                  </a:lnTo>
                  <a:lnTo>
                    <a:pt x="15" y="16"/>
                  </a:lnTo>
                  <a:lnTo>
                    <a:pt x="17" y="12"/>
                  </a:lnTo>
                  <a:lnTo>
                    <a:pt x="20" y="7"/>
                  </a:lnTo>
                  <a:lnTo>
                    <a:pt x="23" y="3"/>
                  </a:lnTo>
                  <a:lnTo>
                    <a:pt x="24" y="1"/>
                  </a:lnTo>
                  <a:lnTo>
                    <a:pt x="24"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79" name="Freeform 109"/>
            <p:cNvSpPr>
              <a:spLocks/>
            </p:cNvSpPr>
            <p:nvPr/>
          </p:nvSpPr>
          <p:spPr bwMode="auto">
            <a:xfrm>
              <a:off x="3120" y="1275"/>
              <a:ext cx="46" cy="98"/>
            </a:xfrm>
            <a:custGeom>
              <a:avLst/>
              <a:gdLst/>
              <a:ahLst/>
              <a:cxnLst>
                <a:cxn ang="0">
                  <a:pos x="3" y="13"/>
                </a:cxn>
                <a:cxn ang="0">
                  <a:pos x="0" y="98"/>
                </a:cxn>
                <a:cxn ang="0">
                  <a:pos x="46" y="84"/>
                </a:cxn>
                <a:cxn ang="0">
                  <a:pos x="43" y="0"/>
                </a:cxn>
                <a:cxn ang="0">
                  <a:pos x="3" y="13"/>
                </a:cxn>
                <a:cxn ang="0">
                  <a:pos x="3" y="13"/>
                </a:cxn>
              </a:cxnLst>
              <a:rect l="0" t="0" r="r" b="b"/>
              <a:pathLst>
                <a:path w="46" h="98">
                  <a:moveTo>
                    <a:pt x="3" y="13"/>
                  </a:moveTo>
                  <a:lnTo>
                    <a:pt x="0" y="98"/>
                  </a:lnTo>
                  <a:lnTo>
                    <a:pt x="46" y="84"/>
                  </a:lnTo>
                  <a:lnTo>
                    <a:pt x="43" y="0"/>
                  </a:lnTo>
                  <a:lnTo>
                    <a:pt x="3" y="13"/>
                  </a:lnTo>
                  <a:lnTo>
                    <a:pt x="3" y="13"/>
                  </a:lnTo>
                  <a:close/>
                </a:path>
              </a:pathLst>
            </a:custGeom>
            <a:solidFill>
              <a:srgbClr val="667DD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80" name="Freeform 110"/>
            <p:cNvSpPr>
              <a:spLocks/>
            </p:cNvSpPr>
            <p:nvPr/>
          </p:nvSpPr>
          <p:spPr bwMode="auto">
            <a:xfrm>
              <a:off x="3163" y="1180"/>
              <a:ext cx="55" cy="96"/>
            </a:xfrm>
            <a:custGeom>
              <a:avLst/>
              <a:gdLst/>
              <a:ahLst/>
              <a:cxnLst>
                <a:cxn ang="0">
                  <a:pos x="0" y="18"/>
                </a:cxn>
                <a:cxn ang="0">
                  <a:pos x="3" y="96"/>
                </a:cxn>
                <a:cxn ang="0">
                  <a:pos x="55" y="78"/>
                </a:cxn>
                <a:cxn ang="0">
                  <a:pos x="49" y="0"/>
                </a:cxn>
                <a:cxn ang="0">
                  <a:pos x="0" y="18"/>
                </a:cxn>
                <a:cxn ang="0">
                  <a:pos x="0" y="18"/>
                </a:cxn>
              </a:cxnLst>
              <a:rect l="0" t="0" r="r" b="b"/>
              <a:pathLst>
                <a:path w="55" h="96">
                  <a:moveTo>
                    <a:pt x="0" y="18"/>
                  </a:moveTo>
                  <a:lnTo>
                    <a:pt x="3" y="96"/>
                  </a:lnTo>
                  <a:lnTo>
                    <a:pt x="55" y="78"/>
                  </a:lnTo>
                  <a:lnTo>
                    <a:pt x="49" y="0"/>
                  </a:lnTo>
                  <a:lnTo>
                    <a:pt x="0" y="18"/>
                  </a:lnTo>
                  <a:lnTo>
                    <a:pt x="0" y="18"/>
                  </a:lnTo>
                  <a:close/>
                </a:path>
              </a:pathLst>
            </a:custGeom>
            <a:solidFill>
              <a:srgbClr val="5C73C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81" name="Freeform 111"/>
            <p:cNvSpPr>
              <a:spLocks/>
            </p:cNvSpPr>
            <p:nvPr/>
          </p:nvSpPr>
          <p:spPr bwMode="auto">
            <a:xfrm>
              <a:off x="3009" y="1170"/>
              <a:ext cx="42" cy="90"/>
            </a:xfrm>
            <a:custGeom>
              <a:avLst/>
              <a:gdLst/>
              <a:ahLst/>
              <a:cxnLst>
                <a:cxn ang="0">
                  <a:pos x="6" y="14"/>
                </a:cxn>
                <a:cxn ang="0">
                  <a:pos x="0" y="90"/>
                </a:cxn>
                <a:cxn ang="0">
                  <a:pos x="37" y="74"/>
                </a:cxn>
                <a:cxn ang="0">
                  <a:pos x="42" y="0"/>
                </a:cxn>
                <a:cxn ang="0">
                  <a:pos x="6" y="14"/>
                </a:cxn>
                <a:cxn ang="0">
                  <a:pos x="6" y="14"/>
                </a:cxn>
              </a:cxnLst>
              <a:rect l="0" t="0" r="r" b="b"/>
              <a:pathLst>
                <a:path w="42" h="90">
                  <a:moveTo>
                    <a:pt x="6" y="14"/>
                  </a:moveTo>
                  <a:lnTo>
                    <a:pt x="0" y="90"/>
                  </a:lnTo>
                  <a:lnTo>
                    <a:pt x="37" y="74"/>
                  </a:lnTo>
                  <a:lnTo>
                    <a:pt x="42" y="0"/>
                  </a:lnTo>
                  <a:lnTo>
                    <a:pt x="6" y="14"/>
                  </a:lnTo>
                  <a:lnTo>
                    <a:pt x="6" y="14"/>
                  </a:lnTo>
                  <a:close/>
                </a:path>
              </a:pathLst>
            </a:custGeom>
            <a:solidFill>
              <a:srgbClr val="667DD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82" name="Freeform 112"/>
            <p:cNvSpPr>
              <a:spLocks/>
            </p:cNvSpPr>
            <p:nvPr/>
          </p:nvSpPr>
          <p:spPr bwMode="auto">
            <a:xfrm>
              <a:off x="3092" y="1078"/>
              <a:ext cx="33" cy="79"/>
            </a:xfrm>
            <a:custGeom>
              <a:avLst/>
              <a:gdLst/>
              <a:ahLst/>
              <a:cxnLst>
                <a:cxn ang="0">
                  <a:pos x="1" y="12"/>
                </a:cxn>
                <a:cxn ang="0">
                  <a:pos x="0" y="79"/>
                </a:cxn>
                <a:cxn ang="0">
                  <a:pos x="33" y="67"/>
                </a:cxn>
                <a:cxn ang="0">
                  <a:pos x="30" y="0"/>
                </a:cxn>
                <a:cxn ang="0">
                  <a:pos x="1" y="12"/>
                </a:cxn>
                <a:cxn ang="0">
                  <a:pos x="1" y="12"/>
                </a:cxn>
              </a:cxnLst>
              <a:rect l="0" t="0" r="r" b="b"/>
              <a:pathLst>
                <a:path w="33" h="79">
                  <a:moveTo>
                    <a:pt x="1" y="12"/>
                  </a:moveTo>
                  <a:lnTo>
                    <a:pt x="0" y="79"/>
                  </a:lnTo>
                  <a:lnTo>
                    <a:pt x="33" y="67"/>
                  </a:lnTo>
                  <a:lnTo>
                    <a:pt x="30" y="0"/>
                  </a:lnTo>
                  <a:lnTo>
                    <a:pt x="1" y="12"/>
                  </a:lnTo>
                  <a:lnTo>
                    <a:pt x="1" y="12"/>
                  </a:lnTo>
                  <a:close/>
                </a:path>
              </a:pathLst>
            </a:custGeom>
            <a:solidFill>
              <a:srgbClr val="667DD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pic>
        <p:nvPicPr>
          <p:cNvPr id="183" name="Picture 3" descr="C:\Documents and Settings\egor.SOFTLAB\Local Settings\Temporary Internet Files\Content.IE5\U23L4QJJ\MC900312102[1].wmf"/>
          <p:cNvPicPr>
            <a:picLocks noChangeAspect="1" noChangeArrowheads="1"/>
          </p:cNvPicPr>
          <p:nvPr/>
        </p:nvPicPr>
        <p:blipFill>
          <a:blip r:embed="rId3" cstate="print"/>
          <a:srcRect/>
          <a:stretch>
            <a:fillRect/>
          </a:stretch>
        </p:blipFill>
        <p:spPr bwMode="auto">
          <a:xfrm flipH="1">
            <a:off x="4477289" y="3594319"/>
            <a:ext cx="936104" cy="1080120"/>
          </a:xfrm>
          <a:prstGeom prst="rect">
            <a:avLst/>
          </a:prstGeom>
          <a:noFill/>
          <a:ln w="9525">
            <a:noFill/>
            <a:miter lim="800000"/>
            <a:headEnd/>
            <a:tailEnd/>
          </a:ln>
        </p:spPr>
      </p:pic>
      <p:grpSp>
        <p:nvGrpSpPr>
          <p:cNvPr id="97" name="Group 49"/>
          <p:cNvGrpSpPr>
            <a:grpSpLocks/>
          </p:cNvGrpSpPr>
          <p:nvPr/>
        </p:nvGrpSpPr>
        <p:grpSpPr bwMode="auto">
          <a:xfrm>
            <a:off x="3901225" y="2658215"/>
            <a:ext cx="936104" cy="1224136"/>
            <a:chOff x="2643174" y="285728"/>
            <a:chExt cx="2643206" cy="3214710"/>
          </a:xfrm>
        </p:grpSpPr>
        <p:sp>
          <p:nvSpPr>
            <p:cNvPr id="185" name="Arc 50"/>
            <p:cNvSpPr/>
            <p:nvPr/>
          </p:nvSpPr>
          <p:spPr>
            <a:xfrm flipV="1">
              <a:off x="2643174" y="285728"/>
              <a:ext cx="2643206" cy="3214710"/>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86" name="Arc 51"/>
            <p:cNvSpPr/>
            <p:nvPr/>
          </p:nvSpPr>
          <p:spPr>
            <a:xfrm flipV="1">
              <a:off x="2643174" y="500041"/>
              <a:ext cx="2114565" cy="2571769"/>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87" name="Arc 52"/>
            <p:cNvSpPr/>
            <p:nvPr/>
          </p:nvSpPr>
          <p:spPr>
            <a:xfrm flipV="1">
              <a:off x="2715261" y="714356"/>
              <a:ext cx="1585924" cy="1928826"/>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88" name="Arc 53"/>
            <p:cNvSpPr/>
            <p:nvPr/>
          </p:nvSpPr>
          <p:spPr>
            <a:xfrm flipV="1">
              <a:off x="2856766" y="1142984"/>
              <a:ext cx="528641" cy="642941"/>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89" name="Arc 54"/>
            <p:cNvSpPr/>
            <p:nvPr/>
          </p:nvSpPr>
          <p:spPr>
            <a:xfrm flipV="1">
              <a:off x="2787349" y="928669"/>
              <a:ext cx="1057282" cy="1285884"/>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grpSp>
      <p:pic>
        <p:nvPicPr>
          <p:cNvPr id="190" name="Picture 3" descr="C:\Documents and Settings\egor.SOFTLAB\Local Settings\Temporary Internet Files\Content.IE5\U23L4QJJ\MC900312102[1].wmf"/>
          <p:cNvPicPr>
            <a:picLocks noChangeAspect="1" noChangeArrowheads="1"/>
          </p:cNvPicPr>
          <p:nvPr/>
        </p:nvPicPr>
        <p:blipFill>
          <a:blip r:embed="rId3" cstate="print"/>
          <a:srcRect/>
          <a:stretch>
            <a:fillRect/>
          </a:stretch>
        </p:blipFill>
        <p:spPr bwMode="auto">
          <a:xfrm>
            <a:off x="2461065" y="3594319"/>
            <a:ext cx="936104" cy="1080120"/>
          </a:xfrm>
          <a:prstGeom prst="rect">
            <a:avLst/>
          </a:prstGeom>
          <a:noFill/>
          <a:ln w="9525">
            <a:noFill/>
            <a:miter lim="800000"/>
            <a:headEnd/>
            <a:tailEnd/>
          </a:ln>
        </p:spPr>
      </p:pic>
      <p:grpSp>
        <p:nvGrpSpPr>
          <p:cNvPr id="184" name="Group 49"/>
          <p:cNvGrpSpPr>
            <a:grpSpLocks/>
          </p:cNvGrpSpPr>
          <p:nvPr/>
        </p:nvGrpSpPr>
        <p:grpSpPr bwMode="auto">
          <a:xfrm flipV="1">
            <a:off x="2821105" y="3090263"/>
            <a:ext cx="1224136" cy="1230412"/>
            <a:chOff x="2643174" y="285728"/>
            <a:chExt cx="2643206" cy="3214710"/>
          </a:xfrm>
        </p:grpSpPr>
        <p:sp>
          <p:nvSpPr>
            <p:cNvPr id="192" name="Arc 50"/>
            <p:cNvSpPr/>
            <p:nvPr/>
          </p:nvSpPr>
          <p:spPr>
            <a:xfrm flipV="1">
              <a:off x="2643174" y="285728"/>
              <a:ext cx="2643206" cy="3214710"/>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93" name="Arc 51"/>
            <p:cNvSpPr/>
            <p:nvPr/>
          </p:nvSpPr>
          <p:spPr>
            <a:xfrm flipV="1">
              <a:off x="2643174" y="500041"/>
              <a:ext cx="2114565" cy="2571769"/>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94" name="Arc 52"/>
            <p:cNvSpPr/>
            <p:nvPr/>
          </p:nvSpPr>
          <p:spPr>
            <a:xfrm flipV="1">
              <a:off x="2715261" y="714356"/>
              <a:ext cx="1585924" cy="1928826"/>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95" name="Arc 53"/>
            <p:cNvSpPr/>
            <p:nvPr/>
          </p:nvSpPr>
          <p:spPr>
            <a:xfrm flipV="1">
              <a:off x="2856766" y="1142984"/>
              <a:ext cx="528641" cy="642941"/>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96" name="Arc 54"/>
            <p:cNvSpPr/>
            <p:nvPr/>
          </p:nvSpPr>
          <p:spPr>
            <a:xfrm flipV="1">
              <a:off x="2787349" y="928669"/>
              <a:ext cx="1057282" cy="1285884"/>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grpSp>
      <p:pic>
        <p:nvPicPr>
          <p:cNvPr id="197" name="Picture 22" descr="C:\Documents and Settings\egor.SOFTLAB\Local Settings\Temporary Internet Files\Content.IE5\U23L4QJJ\MC900226826[1].wmf"/>
          <p:cNvPicPr>
            <a:picLocks noChangeAspect="1" noChangeArrowheads="1"/>
          </p:cNvPicPr>
          <p:nvPr/>
        </p:nvPicPr>
        <p:blipFill>
          <a:blip r:embed="rId4" cstate="print"/>
          <a:srcRect/>
          <a:stretch>
            <a:fillRect/>
          </a:stretch>
        </p:blipFill>
        <p:spPr bwMode="auto">
          <a:xfrm>
            <a:off x="7003396" y="2545730"/>
            <a:ext cx="610636" cy="2160240"/>
          </a:xfrm>
          <a:prstGeom prst="rect">
            <a:avLst/>
          </a:prstGeom>
          <a:noFill/>
        </p:spPr>
      </p:pic>
      <p:grpSp>
        <p:nvGrpSpPr>
          <p:cNvPr id="191" name="Group 13"/>
          <p:cNvGrpSpPr/>
          <p:nvPr/>
        </p:nvGrpSpPr>
        <p:grpSpPr>
          <a:xfrm>
            <a:off x="7147412" y="2041674"/>
            <a:ext cx="1296144" cy="1656184"/>
            <a:chOff x="2643174" y="285728"/>
            <a:chExt cx="2643206" cy="3214710"/>
          </a:xfrm>
        </p:grpSpPr>
        <p:sp>
          <p:nvSpPr>
            <p:cNvPr id="199" name="Arc 8"/>
            <p:cNvSpPr/>
            <p:nvPr/>
          </p:nvSpPr>
          <p:spPr>
            <a:xfrm flipV="1">
              <a:off x="2643174" y="285728"/>
              <a:ext cx="2643206" cy="321471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00" name="Arc 9"/>
            <p:cNvSpPr/>
            <p:nvPr/>
          </p:nvSpPr>
          <p:spPr>
            <a:xfrm flipV="1">
              <a:off x="2643174" y="500042"/>
              <a:ext cx="2114565" cy="257176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01" name="Arc 10"/>
            <p:cNvSpPr/>
            <p:nvPr/>
          </p:nvSpPr>
          <p:spPr>
            <a:xfrm flipV="1">
              <a:off x="2714612" y="714356"/>
              <a:ext cx="1585924" cy="1928826"/>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02" name="Arc 11"/>
            <p:cNvSpPr/>
            <p:nvPr/>
          </p:nvSpPr>
          <p:spPr>
            <a:xfrm flipV="1">
              <a:off x="2857488" y="1142984"/>
              <a:ext cx="528641" cy="642942"/>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03" name="Arc 12"/>
            <p:cNvSpPr/>
            <p:nvPr/>
          </p:nvSpPr>
          <p:spPr>
            <a:xfrm flipV="1">
              <a:off x="2786050" y="928670"/>
              <a:ext cx="1057282" cy="128588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pic>
        <p:nvPicPr>
          <p:cNvPr id="204" name="Picture 18" descr="C:\Documents and Settings\egor.SOFTLAB\Local Settings\Temporary Internet Files\Content.IE5\JWOTNIDA\MC900286470[1].wmf"/>
          <p:cNvPicPr>
            <a:picLocks noChangeAspect="1" noChangeArrowheads="1"/>
          </p:cNvPicPr>
          <p:nvPr/>
        </p:nvPicPr>
        <p:blipFill>
          <a:blip r:embed="rId5" cstate="print"/>
          <a:srcRect/>
          <a:stretch>
            <a:fillRect/>
          </a:stretch>
        </p:blipFill>
        <p:spPr bwMode="auto">
          <a:xfrm flipH="1">
            <a:off x="8335764" y="3972503"/>
            <a:ext cx="1184319" cy="853256"/>
          </a:xfrm>
          <a:prstGeom prst="rect">
            <a:avLst/>
          </a:prstGeom>
          <a:noFill/>
          <a:ln w="9525">
            <a:noFill/>
            <a:miter lim="800000"/>
            <a:headEnd/>
            <a:tailEnd/>
          </a:ln>
        </p:spPr>
      </p:pic>
      <p:pic>
        <p:nvPicPr>
          <p:cNvPr id="205" name="Picture 19" descr="C:\Documents and Settings\egor.SOFTLAB\Local Settings\Temporary Internet Files\Content.IE5\U23L4QJJ\MC900232151[1].wmf"/>
          <p:cNvPicPr>
            <a:picLocks noChangeAspect="1" noChangeArrowheads="1"/>
          </p:cNvPicPr>
          <p:nvPr/>
        </p:nvPicPr>
        <p:blipFill>
          <a:blip r:embed="rId6" cstate="print"/>
          <a:srcRect/>
          <a:stretch>
            <a:fillRect/>
          </a:stretch>
        </p:blipFill>
        <p:spPr bwMode="auto">
          <a:xfrm flipH="1">
            <a:off x="8857775" y="2847212"/>
            <a:ext cx="1169814" cy="863033"/>
          </a:xfrm>
          <a:prstGeom prst="rect">
            <a:avLst/>
          </a:prstGeom>
          <a:noFill/>
          <a:ln w="9525">
            <a:noFill/>
            <a:miter lim="800000"/>
            <a:headEnd/>
            <a:tailEnd/>
          </a:ln>
        </p:spPr>
      </p:pic>
      <p:pic>
        <p:nvPicPr>
          <p:cNvPr id="207" name="Picture 2" descr="http://www.online.servertorg.ru/images/600/7553.jpg"/>
          <p:cNvPicPr>
            <a:picLocks noChangeAspect="1" noChangeArrowheads="1"/>
          </p:cNvPicPr>
          <p:nvPr/>
        </p:nvPicPr>
        <p:blipFill>
          <a:blip r:embed="rId7" cstate="print"/>
          <a:srcRect t="25197" b="25197"/>
          <a:stretch>
            <a:fillRect/>
          </a:stretch>
        </p:blipFill>
        <p:spPr bwMode="auto">
          <a:xfrm>
            <a:off x="5738090" y="4381651"/>
            <a:ext cx="936104" cy="531530"/>
          </a:xfrm>
          <a:prstGeom prst="rect">
            <a:avLst/>
          </a:prstGeom>
          <a:noFill/>
          <a:ln w="25400">
            <a:solidFill>
              <a:srgbClr val="FF0000"/>
            </a:solidFill>
            <a:miter lim="800000"/>
            <a:headEnd/>
            <a:tailEnd/>
          </a:ln>
        </p:spPr>
      </p:pic>
      <p:sp>
        <p:nvSpPr>
          <p:cNvPr id="208" name="TextBox 207"/>
          <p:cNvSpPr txBox="1"/>
          <p:nvPr/>
        </p:nvSpPr>
        <p:spPr>
          <a:xfrm>
            <a:off x="835909" y="5218909"/>
            <a:ext cx="2000264" cy="646331"/>
          </a:xfrm>
          <a:prstGeom prst="rect">
            <a:avLst/>
          </a:prstGeom>
          <a:noFill/>
        </p:spPr>
        <p:txBody>
          <a:bodyPr wrap="square" rtlCol="0">
            <a:spAutoFit/>
          </a:bodyPr>
          <a:lstStyle/>
          <a:p>
            <a:pPr algn="ctr"/>
            <a:r>
              <a:rPr lang="ru-RU" dirty="0" smtClean="0"/>
              <a:t>Формирование мультиплекса</a:t>
            </a:r>
            <a:endParaRPr lang="ru-RU" dirty="0"/>
          </a:p>
        </p:txBody>
      </p:sp>
      <p:sp>
        <p:nvSpPr>
          <p:cNvPr id="209" name="TextBox 208"/>
          <p:cNvSpPr txBox="1"/>
          <p:nvPr/>
        </p:nvSpPr>
        <p:spPr>
          <a:xfrm>
            <a:off x="4684870" y="4962156"/>
            <a:ext cx="3096344" cy="923330"/>
          </a:xfrm>
          <a:prstGeom prst="rect">
            <a:avLst/>
          </a:prstGeom>
          <a:noFill/>
        </p:spPr>
        <p:txBody>
          <a:bodyPr wrap="square" rtlCol="0">
            <a:spAutoFit/>
          </a:bodyPr>
          <a:lstStyle/>
          <a:p>
            <a:pPr algn="ctr"/>
            <a:r>
              <a:rPr lang="ru-RU" b="1" dirty="0" smtClean="0"/>
              <a:t>Форвард Т</a:t>
            </a:r>
          </a:p>
          <a:p>
            <a:pPr algn="ctr"/>
            <a:r>
              <a:rPr lang="ru-RU" dirty="0" smtClean="0"/>
              <a:t>Локальная врезка </a:t>
            </a:r>
            <a:br>
              <a:rPr lang="ru-RU" dirty="0" smtClean="0"/>
            </a:br>
            <a:r>
              <a:rPr lang="ru-RU" dirty="0" smtClean="0"/>
              <a:t>в автоматическом режиме</a:t>
            </a:r>
            <a:endParaRPr lang="ru-RU" dirty="0"/>
          </a:p>
        </p:txBody>
      </p:sp>
      <p:pic>
        <p:nvPicPr>
          <p:cNvPr id="210" name="Picture 21" descr="C:\Documents and Settings\egor.SOFTLAB\Local Settings\Temporary Internet Files\Content.IE5\JWOTNIDA\MC900232092[1].wmf"/>
          <p:cNvPicPr>
            <a:picLocks noChangeAspect="1" noChangeArrowheads="1"/>
          </p:cNvPicPr>
          <p:nvPr/>
        </p:nvPicPr>
        <p:blipFill>
          <a:blip r:embed="rId8" cstate="print"/>
          <a:srcRect/>
          <a:stretch>
            <a:fillRect/>
          </a:stretch>
        </p:blipFill>
        <p:spPr bwMode="auto">
          <a:xfrm>
            <a:off x="1227354" y="4048827"/>
            <a:ext cx="1224136" cy="11733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wipe(down)">
                                      <p:cBhvr>
                                        <p:cTn id="7"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Использование наземных сетей</a:t>
            </a:r>
            <a:endParaRPr lang="ru-RU" dirty="0"/>
          </a:p>
        </p:txBody>
      </p:sp>
      <p:grpSp>
        <p:nvGrpSpPr>
          <p:cNvPr id="3" name="Group 4"/>
          <p:cNvGrpSpPr>
            <a:grpSpLocks noChangeAspect="1"/>
          </p:cNvGrpSpPr>
          <p:nvPr/>
        </p:nvGrpSpPr>
        <p:grpSpPr bwMode="auto">
          <a:xfrm>
            <a:off x="3563959" y="2032351"/>
            <a:ext cx="1463669" cy="1296144"/>
            <a:chOff x="1565" y="305"/>
            <a:chExt cx="2857" cy="2530"/>
          </a:xfrm>
        </p:grpSpPr>
        <p:sp>
          <p:nvSpPr>
            <p:cNvPr id="98" name="AutoShape 3"/>
            <p:cNvSpPr>
              <a:spLocks noChangeAspect="1" noChangeArrowheads="1" noTextEdit="1"/>
            </p:cNvSpPr>
            <p:nvPr/>
          </p:nvSpPr>
          <p:spPr bwMode="auto">
            <a:xfrm>
              <a:off x="1565" y="305"/>
              <a:ext cx="2857" cy="25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5"/>
            <p:cNvSpPr>
              <a:spLocks/>
            </p:cNvSpPr>
            <p:nvPr/>
          </p:nvSpPr>
          <p:spPr bwMode="auto">
            <a:xfrm>
              <a:off x="1592" y="335"/>
              <a:ext cx="2800" cy="2470"/>
            </a:xfrm>
            <a:custGeom>
              <a:avLst/>
              <a:gdLst/>
              <a:ahLst/>
              <a:cxnLst>
                <a:cxn ang="0">
                  <a:pos x="1492" y="5"/>
                </a:cxn>
                <a:cxn ang="0">
                  <a:pos x="1349" y="21"/>
                </a:cxn>
                <a:cxn ang="0">
                  <a:pos x="1208" y="56"/>
                </a:cxn>
                <a:cxn ang="0">
                  <a:pos x="1072" y="103"/>
                </a:cxn>
                <a:cxn ang="0">
                  <a:pos x="944" y="163"/>
                </a:cxn>
                <a:cxn ang="0">
                  <a:pos x="820" y="236"/>
                </a:cxn>
                <a:cxn ang="0">
                  <a:pos x="705" y="319"/>
                </a:cxn>
                <a:cxn ang="0">
                  <a:pos x="600" y="414"/>
                </a:cxn>
                <a:cxn ang="0">
                  <a:pos x="506" y="520"/>
                </a:cxn>
                <a:cxn ang="0">
                  <a:pos x="425" y="633"/>
                </a:cxn>
                <a:cxn ang="0">
                  <a:pos x="358" y="755"/>
                </a:cxn>
                <a:cxn ang="0">
                  <a:pos x="307" y="887"/>
                </a:cxn>
                <a:cxn ang="0">
                  <a:pos x="273" y="1026"/>
                </a:cxn>
                <a:cxn ang="0">
                  <a:pos x="0" y="1647"/>
                </a:cxn>
                <a:cxn ang="0">
                  <a:pos x="5" y="1730"/>
                </a:cxn>
                <a:cxn ang="0">
                  <a:pos x="23" y="1810"/>
                </a:cxn>
                <a:cxn ang="0">
                  <a:pos x="50" y="1884"/>
                </a:cxn>
                <a:cxn ang="0">
                  <a:pos x="85" y="1955"/>
                </a:cxn>
                <a:cxn ang="0">
                  <a:pos x="122" y="2017"/>
                </a:cxn>
                <a:cxn ang="0">
                  <a:pos x="166" y="2076"/>
                </a:cxn>
                <a:cxn ang="0">
                  <a:pos x="212" y="2127"/>
                </a:cxn>
                <a:cxn ang="0">
                  <a:pos x="255" y="2174"/>
                </a:cxn>
                <a:cxn ang="0">
                  <a:pos x="298" y="2212"/>
                </a:cxn>
                <a:cxn ang="0">
                  <a:pos x="335" y="2245"/>
                </a:cxn>
                <a:cxn ang="0">
                  <a:pos x="367" y="2272"/>
                </a:cxn>
                <a:cxn ang="0">
                  <a:pos x="394" y="2293"/>
                </a:cxn>
                <a:cxn ang="0">
                  <a:pos x="526" y="2358"/>
                </a:cxn>
                <a:cxn ang="0">
                  <a:pos x="665" y="2409"/>
                </a:cxn>
                <a:cxn ang="0">
                  <a:pos x="807" y="2444"/>
                </a:cxn>
                <a:cxn ang="0">
                  <a:pos x="948" y="2465"/>
                </a:cxn>
                <a:cxn ang="0">
                  <a:pos x="1089" y="2470"/>
                </a:cxn>
                <a:cxn ang="0">
                  <a:pos x="1229" y="2462"/>
                </a:cxn>
                <a:cxn ang="0">
                  <a:pos x="1364" y="2441"/>
                </a:cxn>
                <a:cxn ang="0">
                  <a:pos x="1494" y="2409"/>
                </a:cxn>
                <a:cxn ang="0">
                  <a:pos x="1613" y="2363"/>
                </a:cxn>
                <a:cxn ang="0">
                  <a:pos x="1725" y="2307"/>
                </a:cxn>
                <a:cxn ang="0">
                  <a:pos x="1824" y="2240"/>
                </a:cxn>
                <a:cxn ang="0">
                  <a:pos x="1910" y="2166"/>
                </a:cxn>
                <a:cxn ang="0">
                  <a:pos x="1948" y="1526"/>
                </a:cxn>
                <a:cxn ang="0">
                  <a:pos x="2777" y="616"/>
                </a:cxn>
                <a:cxn ang="0">
                  <a:pos x="2738" y="521"/>
                </a:cxn>
                <a:cxn ang="0">
                  <a:pos x="2685" y="434"/>
                </a:cxn>
                <a:cxn ang="0">
                  <a:pos x="2620" y="354"/>
                </a:cxn>
                <a:cxn ang="0">
                  <a:pos x="2546" y="284"/>
                </a:cxn>
                <a:cxn ang="0">
                  <a:pos x="2459" y="219"/>
                </a:cxn>
                <a:cxn ang="0">
                  <a:pos x="2362" y="163"/>
                </a:cxn>
                <a:cxn ang="0">
                  <a:pos x="2255" y="115"/>
                </a:cxn>
                <a:cxn ang="0">
                  <a:pos x="2140" y="76"/>
                </a:cxn>
                <a:cxn ang="0">
                  <a:pos x="2016" y="44"/>
                </a:cxn>
                <a:cxn ang="0">
                  <a:pos x="1886" y="21"/>
                </a:cxn>
                <a:cxn ang="0">
                  <a:pos x="1750" y="6"/>
                </a:cxn>
                <a:cxn ang="0">
                  <a:pos x="1608" y="2"/>
                </a:cxn>
              </a:cxnLst>
              <a:rect l="0" t="0" r="r" b="b"/>
              <a:pathLst>
                <a:path w="2800" h="2470">
                  <a:moveTo>
                    <a:pt x="1608" y="2"/>
                  </a:moveTo>
                  <a:lnTo>
                    <a:pt x="1578" y="0"/>
                  </a:lnTo>
                  <a:lnTo>
                    <a:pt x="1549" y="2"/>
                  </a:lnTo>
                  <a:lnTo>
                    <a:pt x="1521" y="2"/>
                  </a:lnTo>
                  <a:lnTo>
                    <a:pt x="1492" y="5"/>
                  </a:lnTo>
                  <a:lnTo>
                    <a:pt x="1463" y="6"/>
                  </a:lnTo>
                  <a:lnTo>
                    <a:pt x="1435" y="9"/>
                  </a:lnTo>
                  <a:lnTo>
                    <a:pt x="1406" y="14"/>
                  </a:lnTo>
                  <a:lnTo>
                    <a:pt x="1377" y="18"/>
                  </a:lnTo>
                  <a:lnTo>
                    <a:pt x="1349" y="21"/>
                  </a:lnTo>
                  <a:lnTo>
                    <a:pt x="1321" y="27"/>
                  </a:lnTo>
                  <a:lnTo>
                    <a:pt x="1293" y="33"/>
                  </a:lnTo>
                  <a:lnTo>
                    <a:pt x="1266" y="41"/>
                  </a:lnTo>
                  <a:lnTo>
                    <a:pt x="1237" y="47"/>
                  </a:lnTo>
                  <a:lnTo>
                    <a:pt x="1208" y="56"/>
                  </a:lnTo>
                  <a:lnTo>
                    <a:pt x="1181" y="64"/>
                  </a:lnTo>
                  <a:lnTo>
                    <a:pt x="1155" y="74"/>
                  </a:lnTo>
                  <a:lnTo>
                    <a:pt x="1127" y="82"/>
                  </a:lnTo>
                  <a:lnTo>
                    <a:pt x="1099" y="92"/>
                  </a:lnTo>
                  <a:lnTo>
                    <a:pt x="1072" y="103"/>
                  </a:lnTo>
                  <a:lnTo>
                    <a:pt x="1047" y="113"/>
                  </a:lnTo>
                  <a:lnTo>
                    <a:pt x="1021" y="126"/>
                  </a:lnTo>
                  <a:lnTo>
                    <a:pt x="994" y="136"/>
                  </a:lnTo>
                  <a:lnTo>
                    <a:pt x="968" y="148"/>
                  </a:lnTo>
                  <a:lnTo>
                    <a:pt x="944" y="163"/>
                  </a:lnTo>
                  <a:lnTo>
                    <a:pt x="918" y="177"/>
                  </a:lnTo>
                  <a:lnTo>
                    <a:pt x="893" y="191"/>
                  </a:lnTo>
                  <a:lnTo>
                    <a:pt x="867" y="206"/>
                  </a:lnTo>
                  <a:lnTo>
                    <a:pt x="844" y="221"/>
                  </a:lnTo>
                  <a:lnTo>
                    <a:pt x="820" y="236"/>
                  </a:lnTo>
                  <a:lnTo>
                    <a:pt x="796" y="251"/>
                  </a:lnTo>
                  <a:lnTo>
                    <a:pt x="773" y="269"/>
                  </a:lnTo>
                  <a:lnTo>
                    <a:pt x="751" y="286"/>
                  </a:lnTo>
                  <a:lnTo>
                    <a:pt x="728" y="302"/>
                  </a:lnTo>
                  <a:lnTo>
                    <a:pt x="705" y="319"/>
                  </a:lnTo>
                  <a:lnTo>
                    <a:pt x="683" y="337"/>
                  </a:lnTo>
                  <a:lnTo>
                    <a:pt x="663" y="357"/>
                  </a:lnTo>
                  <a:lnTo>
                    <a:pt x="640" y="375"/>
                  </a:lnTo>
                  <a:lnTo>
                    <a:pt x="619" y="394"/>
                  </a:lnTo>
                  <a:lnTo>
                    <a:pt x="600" y="414"/>
                  </a:lnTo>
                  <a:lnTo>
                    <a:pt x="582" y="435"/>
                  </a:lnTo>
                  <a:lnTo>
                    <a:pt x="562" y="455"/>
                  </a:lnTo>
                  <a:lnTo>
                    <a:pt x="542" y="476"/>
                  </a:lnTo>
                  <a:lnTo>
                    <a:pt x="523" y="497"/>
                  </a:lnTo>
                  <a:lnTo>
                    <a:pt x="506" y="520"/>
                  </a:lnTo>
                  <a:lnTo>
                    <a:pt x="488" y="541"/>
                  </a:lnTo>
                  <a:lnTo>
                    <a:pt x="471" y="564"/>
                  </a:lnTo>
                  <a:lnTo>
                    <a:pt x="455" y="586"/>
                  </a:lnTo>
                  <a:lnTo>
                    <a:pt x="441" y="610"/>
                  </a:lnTo>
                  <a:lnTo>
                    <a:pt x="425" y="633"/>
                  </a:lnTo>
                  <a:lnTo>
                    <a:pt x="411" y="657"/>
                  </a:lnTo>
                  <a:lnTo>
                    <a:pt x="396" y="681"/>
                  </a:lnTo>
                  <a:lnTo>
                    <a:pt x="384" y="707"/>
                  </a:lnTo>
                  <a:lnTo>
                    <a:pt x="370" y="731"/>
                  </a:lnTo>
                  <a:lnTo>
                    <a:pt x="358" y="755"/>
                  </a:lnTo>
                  <a:lnTo>
                    <a:pt x="347" y="781"/>
                  </a:lnTo>
                  <a:lnTo>
                    <a:pt x="337" y="808"/>
                  </a:lnTo>
                  <a:lnTo>
                    <a:pt x="325" y="834"/>
                  </a:lnTo>
                  <a:lnTo>
                    <a:pt x="316" y="861"/>
                  </a:lnTo>
                  <a:lnTo>
                    <a:pt x="307" y="887"/>
                  </a:lnTo>
                  <a:lnTo>
                    <a:pt x="298" y="914"/>
                  </a:lnTo>
                  <a:lnTo>
                    <a:pt x="290" y="941"/>
                  </a:lnTo>
                  <a:lnTo>
                    <a:pt x="284" y="968"/>
                  </a:lnTo>
                  <a:lnTo>
                    <a:pt x="278" y="997"/>
                  </a:lnTo>
                  <a:lnTo>
                    <a:pt x="273" y="1026"/>
                  </a:lnTo>
                  <a:lnTo>
                    <a:pt x="5" y="1574"/>
                  </a:lnTo>
                  <a:lnTo>
                    <a:pt x="3" y="1592"/>
                  </a:lnTo>
                  <a:lnTo>
                    <a:pt x="0" y="1610"/>
                  </a:lnTo>
                  <a:lnTo>
                    <a:pt x="0" y="1628"/>
                  </a:lnTo>
                  <a:lnTo>
                    <a:pt x="0" y="1647"/>
                  </a:lnTo>
                  <a:lnTo>
                    <a:pt x="0" y="1663"/>
                  </a:lnTo>
                  <a:lnTo>
                    <a:pt x="0" y="1680"/>
                  </a:lnTo>
                  <a:lnTo>
                    <a:pt x="2" y="1698"/>
                  </a:lnTo>
                  <a:lnTo>
                    <a:pt x="5" y="1715"/>
                  </a:lnTo>
                  <a:lnTo>
                    <a:pt x="5" y="1730"/>
                  </a:lnTo>
                  <a:lnTo>
                    <a:pt x="8" y="1746"/>
                  </a:lnTo>
                  <a:lnTo>
                    <a:pt x="11" y="1763"/>
                  </a:lnTo>
                  <a:lnTo>
                    <a:pt x="15" y="1780"/>
                  </a:lnTo>
                  <a:lnTo>
                    <a:pt x="18" y="1795"/>
                  </a:lnTo>
                  <a:lnTo>
                    <a:pt x="23" y="1810"/>
                  </a:lnTo>
                  <a:lnTo>
                    <a:pt x="29" y="1825"/>
                  </a:lnTo>
                  <a:lnTo>
                    <a:pt x="33" y="1841"/>
                  </a:lnTo>
                  <a:lnTo>
                    <a:pt x="38" y="1857"/>
                  </a:lnTo>
                  <a:lnTo>
                    <a:pt x="44" y="1870"/>
                  </a:lnTo>
                  <a:lnTo>
                    <a:pt x="50" y="1884"/>
                  </a:lnTo>
                  <a:lnTo>
                    <a:pt x="56" y="1899"/>
                  </a:lnTo>
                  <a:lnTo>
                    <a:pt x="62" y="1912"/>
                  </a:lnTo>
                  <a:lnTo>
                    <a:pt x="70" y="1928"/>
                  </a:lnTo>
                  <a:lnTo>
                    <a:pt x="76" y="1941"/>
                  </a:lnTo>
                  <a:lnTo>
                    <a:pt x="85" y="1955"/>
                  </a:lnTo>
                  <a:lnTo>
                    <a:pt x="91" y="1967"/>
                  </a:lnTo>
                  <a:lnTo>
                    <a:pt x="98" y="1980"/>
                  </a:lnTo>
                  <a:lnTo>
                    <a:pt x="107" y="1992"/>
                  </a:lnTo>
                  <a:lnTo>
                    <a:pt x="115" y="2006"/>
                  </a:lnTo>
                  <a:lnTo>
                    <a:pt x="122" y="2017"/>
                  </a:lnTo>
                  <a:lnTo>
                    <a:pt x="132" y="2030"/>
                  </a:lnTo>
                  <a:lnTo>
                    <a:pt x="141" y="2042"/>
                  </a:lnTo>
                  <a:lnTo>
                    <a:pt x="150" y="2054"/>
                  </a:lnTo>
                  <a:lnTo>
                    <a:pt x="159" y="2065"/>
                  </a:lnTo>
                  <a:lnTo>
                    <a:pt x="166" y="2076"/>
                  </a:lnTo>
                  <a:lnTo>
                    <a:pt x="175" y="2086"/>
                  </a:lnTo>
                  <a:lnTo>
                    <a:pt x="184" y="2097"/>
                  </a:lnTo>
                  <a:lnTo>
                    <a:pt x="193" y="2107"/>
                  </a:lnTo>
                  <a:lnTo>
                    <a:pt x="201" y="2116"/>
                  </a:lnTo>
                  <a:lnTo>
                    <a:pt x="212" y="2127"/>
                  </a:lnTo>
                  <a:lnTo>
                    <a:pt x="221" y="2137"/>
                  </a:lnTo>
                  <a:lnTo>
                    <a:pt x="230" y="2145"/>
                  </a:lnTo>
                  <a:lnTo>
                    <a:pt x="237" y="2156"/>
                  </a:lnTo>
                  <a:lnTo>
                    <a:pt x="246" y="2163"/>
                  </a:lnTo>
                  <a:lnTo>
                    <a:pt x="255" y="2174"/>
                  </a:lnTo>
                  <a:lnTo>
                    <a:pt x="264" y="2181"/>
                  </a:lnTo>
                  <a:lnTo>
                    <a:pt x="273" y="2189"/>
                  </a:lnTo>
                  <a:lnTo>
                    <a:pt x="281" y="2196"/>
                  </a:lnTo>
                  <a:lnTo>
                    <a:pt x="290" y="2205"/>
                  </a:lnTo>
                  <a:lnTo>
                    <a:pt x="298" y="2212"/>
                  </a:lnTo>
                  <a:lnTo>
                    <a:pt x="305" y="2219"/>
                  </a:lnTo>
                  <a:lnTo>
                    <a:pt x="313" y="2225"/>
                  </a:lnTo>
                  <a:lnTo>
                    <a:pt x="322" y="2233"/>
                  </a:lnTo>
                  <a:lnTo>
                    <a:pt x="328" y="2239"/>
                  </a:lnTo>
                  <a:lnTo>
                    <a:pt x="335" y="2245"/>
                  </a:lnTo>
                  <a:lnTo>
                    <a:pt x="343" y="2251"/>
                  </a:lnTo>
                  <a:lnTo>
                    <a:pt x="351" y="2257"/>
                  </a:lnTo>
                  <a:lnTo>
                    <a:pt x="357" y="2261"/>
                  </a:lnTo>
                  <a:lnTo>
                    <a:pt x="363" y="2267"/>
                  </a:lnTo>
                  <a:lnTo>
                    <a:pt x="367" y="2272"/>
                  </a:lnTo>
                  <a:lnTo>
                    <a:pt x="375" y="2276"/>
                  </a:lnTo>
                  <a:lnTo>
                    <a:pt x="379" y="2281"/>
                  </a:lnTo>
                  <a:lnTo>
                    <a:pt x="385" y="2284"/>
                  </a:lnTo>
                  <a:lnTo>
                    <a:pt x="390" y="2289"/>
                  </a:lnTo>
                  <a:lnTo>
                    <a:pt x="394" y="2293"/>
                  </a:lnTo>
                  <a:lnTo>
                    <a:pt x="420" y="2307"/>
                  </a:lnTo>
                  <a:lnTo>
                    <a:pt x="446" y="2322"/>
                  </a:lnTo>
                  <a:lnTo>
                    <a:pt x="471" y="2334"/>
                  </a:lnTo>
                  <a:lnTo>
                    <a:pt x="500" y="2347"/>
                  </a:lnTo>
                  <a:lnTo>
                    <a:pt x="526" y="2358"/>
                  </a:lnTo>
                  <a:lnTo>
                    <a:pt x="553" y="2370"/>
                  </a:lnTo>
                  <a:lnTo>
                    <a:pt x="582" y="2381"/>
                  </a:lnTo>
                  <a:lnTo>
                    <a:pt x="610" y="2391"/>
                  </a:lnTo>
                  <a:lnTo>
                    <a:pt x="637" y="2400"/>
                  </a:lnTo>
                  <a:lnTo>
                    <a:pt x="665" y="2409"/>
                  </a:lnTo>
                  <a:lnTo>
                    <a:pt x="693" y="2417"/>
                  </a:lnTo>
                  <a:lnTo>
                    <a:pt x="722" y="2426"/>
                  </a:lnTo>
                  <a:lnTo>
                    <a:pt x="749" y="2432"/>
                  </a:lnTo>
                  <a:lnTo>
                    <a:pt x="778" y="2440"/>
                  </a:lnTo>
                  <a:lnTo>
                    <a:pt x="807" y="2444"/>
                  </a:lnTo>
                  <a:lnTo>
                    <a:pt x="835" y="2450"/>
                  </a:lnTo>
                  <a:lnTo>
                    <a:pt x="862" y="2455"/>
                  </a:lnTo>
                  <a:lnTo>
                    <a:pt x="891" y="2459"/>
                  </a:lnTo>
                  <a:lnTo>
                    <a:pt x="920" y="2462"/>
                  </a:lnTo>
                  <a:lnTo>
                    <a:pt x="948" y="2465"/>
                  </a:lnTo>
                  <a:lnTo>
                    <a:pt x="977" y="2467"/>
                  </a:lnTo>
                  <a:lnTo>
                    <a:pt x="1004" y="2468"/>
                  </a:lnTo>
                  <a:lnTo>
                    <a:pt x="1033" y="2470"/>
                  </a:lnTo>
                  <a:lnTo>
                    <a:pt x="1062" y="2470"/>
                  </a:lnTo>
                  <a:lnTo>
                    <a:pt x="1089" y="2470"/>
                  </a:lnTo>
                  <a:lnTo>
                    <a:pt x="1118" y="2470"/>
                  </a:lnTo>
                  <a:lnTo>
                    <a:pt x="1145" y="2468"/>
                  </a:lnTo>
                  <a:lnTo>
                    <a:pt x="1173" y="2468"/>
                  </a:lnTo>
                  <a:lnTo>
                    <a:pt x="1201" y="2465"/>
                  </a:lnTo>
                  <a:lnTo>
                    <a:pt x="1229" y="2462"/>
                  </a:lnTo>
                  <a:lnTo>
                    <a:pt x="1257" y="2459"/>
                  </a:lnTo>
                  <a:lnTo>
                    <a:pt x="1285" y="2456"/>
                  </a:lnTo>
                  <a:lnTo>
                    <a:pt x="1311" y="2452"/>
                  </a:lnTo>
                  <a:lnTo>
                    <a:pt x="1338" y="2447"/>
                  </a:lnTo>
                  <a:lnTo>
                    <a:pt x="1364" y="2441"/>
                  </a:lnTo>
                  <a:lnTo>
                    <a:pt x="1389" y="2437"/>
                  </a:lnTo>
                  <a:lnTo>
                    <a:pt x="1415" y="2429"/>
                  </a:lnTo>
                  <a:lnTo>
                    <a:pt x="1441" y="2423"/>
                  </a:lnTo>
                  <a:lnTo>
                    <a:pt x="1466" y="2415"/>
                  </a:lnTo>
                  <a:lnTo>
                    <a:pt x="1494" y="2409"/>
                  </a:lnTo>
                  <a:lnTo>
                    <a:pt x="1518" y="2400"/>
                  </a:lnTo>
                  <a:lnTo>
                    <a:pt x="1542" y="2391"/>
                  </a:lnTo>
                  <a:lnTo>
                    <a:pt x="1566" y="2382"/>
                  </a:lnTo>
                  <a:lnTo>
                    <a:pt x="1590" y="2373"/>
                  </a:lnTo>
                  <a:lnTo>
                    <a:pt x="1613" y="2363"/>
                  </a:lnTo>
                  <a:lnTo>
                    <a:pt x="1637" y="2352"/>
                  </a:lnTo>
                  <a:lnTo>
                    <a:pt x="1660" y="2343"/>
                  </a:lnTo>
                  <a:lnTo>
                    <a:pt x="1682" y="2332"/>
                  </a:lnTo>
                  <a:lnTo>
                    <a:pt x="1704" y="2319"/>
                  </a:lnTo>
                  <a:lnTo>
                    <a:pt x="1725" y="2307"/>
                  </a:lnTo>
                  <a:lnTo>
                    <a:pt x="1744" y="2295"/>
                  </a:lnTo>
                  <a:lnTo>
                    <a:pt x="1765" y="2282"/>
                  </a:lnTo>
                  <a:lnTo>
                    <a:pt x="1785" y="2269"/>
                  </a:lnTo>
                  <a:lnTo>
                    <a:pt x="1805" y="2255"/>
                  </a:lnTo>
                  <a:lnTo>
                    <a:pt x="1824" y="2240"/>
                  </a:lnTo>
                  <a:lnTo>
                    <a:pt x="1842" y="2227"/>
                  </a:lnTo>
                  <a:lnTo>
                    <a:pt x="1859" y="2212"/>
                  </a:lnTo>
                  <a:lnTo>
                    <a:pt x="1877" y="2196"/>
                  </a:lnTo>
                  <a:lnTo>
                    <a:pt x="1892" y="2181"/>
                  </a:lnTo>
                  <a:lnTo>
                    <a:pt x="1910" y="2166"/>
                  </a:lnTo>
                  <a:lnTo>
                    <a:pt x="1925" y="2148"/>
                  </a:lnTo>
                  <a:lnTo>
                    <a:pt x="1941" y="2133"/>
                  </a:lnTo>
                  <a:lnTo>
                    <a:pt x="1954" y="2115"/>
                  </a:lnTo>
                  <a:lnTo>
                    <a:pt x="1969" y="2100"/>
                  </a:lnTo>
                  <a:lnTo>
                    <a:pt x="1948" y="1526"/>
                  </a:lnTo>
                  <a:lnTo>
                    <a:pt x="2800" y="698"/>
                  </a:lnTo>
                  <a:lnTo>
                    <a:pt x="2794" y="675"/>
                  </a:lnTo>
                  <a:lnTo>
                    <a:pt x="2789" y="656"/>
                  </a:lnTo>
                  <a:lnTo>
                    <a:pt x="2783" y="636"/>
                  </a:lnTo>
                  <a:lnTo>
                    <a:pt x="2777" y="616"/>
                  </a:lnTo>
                  <a:lnTo>
                    <a:pt x="2770" y="597"/>
                  </a:lnTo>
                  <a:lnTo>
                    <a:pt x="2762" y="577"/>
                  </a:lnTo>
                  <a:lnTo>
                    <a:pt x="2754" y="558"/>
                  </a:lnTo>
                  <a:lnTo>
                    <a:pt x="2747" y="541"/>
                  </a:lnTo>
                  <a:lnTo>
                    <a:pt x="2738" y="521"/>
                  </a:lnTo>
                  <a:lnTo>
                    <a:pt x="2729" y="503"/>
                  </a:lnTo>
                  <a:lnTo>
                    <a:pt x="2718" y="485"/>
                  </a:lnTo>
                  <a:lnTo>
                    <a:pt x="2708" y="468"/>
                  </a:lnTo>
                  <a:lnTo>
                    <a:pt x="2697" y="450"/>
                  </a:lnTo>
                  <a:lnTo>
                    <a:pt x="2685" y="434"/>
                  </a:lnTo>
                  <a:lnTo>
                    <a:pt x="2673" y="417"/>
                  </a:lnTo>
                  <a:lnTo>
                    <a:pt x="2662" y="402"/>
                  </a:lnTo>
                  <a:lnTo>
                    <a:pt x="2647" y="385"/>
                  </a:lnTo>
                  <a:lnTo>
                    <a:pt x="2634" y="370"/>
                  </a:lnTo>
                  <a:lnTo>
                    <a:pt x="2620" y="354"/>
                  </a:lnTo>
                  <a:lnTo>
                    <a:pt x="2607" y="340"/>
                  </a:lnTo>
                  <a:lnTo>
                    <a:pt x="2591" y="325"/>
                  </a:lnTo>
                  <a:lnTo>
                    <a:pt x="2576" y="311"/>
                  </a:lnTo>
                  <a:lnTo>
                    <a:pt x="2561" y="298"/>
                  </a:lnTo>
                  <a:lnTo>
                    <a:pt x="2546" y="284"/>
                  </a:lnTo>
                  <a:lnTo>
                    <a:pt x="2530" y="269"/>
                  </a:lnTo>
                  <a:lnTo>
                    <a:pt x="2513" y="257"/>
                  </a:lnTo>
                  <a:lnTo>
                    <a:pt x="2495" y="243"/>
                  </a:lnTo>
                  <a:lnTo>
                    <a:pt x="2477" y="231"/>
                  </a:lnTo>
                  <a:lnTo>
                    <a:pt x="2459" y="219"/>
                  </a:lnTo>
                  <a:lnTo>
                    <a:pt x="2440" y="207"/>
                  </a:lnTo>
                  <a:lnTo>
                    <a:pt x="2421" y="197"/>
                  </a:lnTo>
                  <a:lnTo>
                    <a:pt x="2403" y="186"/>
                  </a:lnTo>
                  <a:lnTo>
                    <a:pt x="2382" y="174"/>
                  </a:lnTo>
                  <a:lnTo>
                    <a:pt x="2362" y="163"/>
                  </a:lnTo>
                  <a:lnTo>
                    <a:pt x="2341" y="153"/>
                  </a:lnTo>
                  <a:lnTo>
                    <a:pt x="2321" y="144"/>
                  </a:lnTo>
                  <a:lnTo>
                    <a:pt x="2298" y="133"/>
                  </a:lnTo>
                  <a:lnTo>
                    <a:pt x="2277" y="124"/>
                  </a:lnTo>
                  <a:lnTo>
                    <a:pt x="2255" y="115"/>
                  </a:lnTo>
                  <a:lnTo>
                    <a:pt x="2234" y="107"/>
                  </a:lnTo>
                  <a:lnTo>
                    <a:pt x="2209" y="98"/>
                  </a:lnTo>
                  <a:lnTo>
                    <a:pt x="2187" y="89"/>
                  </a:lnTo>
                  <a:lnTo>
                    <a:pt x="2163" y="82"/>
                  </a:lnTo>
                  <a:lnTo>
                    <a:pt x="2140" y="76"/>
                  </a:lnTo>
                  <a:lnTo>
                    <a:pt x="2114" y="68"/>
                  </a:lnTo>
                  <a:lnTo>
                    <a:pt x="2092" y="62"/>
                  </a:lnTo>
                  <a:lnTo>
                    <a:pt x="2066" y="56"/>
                  </a:lnTo>
                  <a:lnTo>
                    <a:pt x="2043" y="50"/>
                  </a:lnTo>
                  <a:lnTo>
                    <a:pt x="2016" y="44"/>
                  </a:lnTo>
                  <a:lnTo>
                    <a:pt x="1990" y="39"/>
                  </a:lnTo>
                  <a:lnTo>
                    <a:pt x="1965" y="33"/>
                  </a:lnTo>
                  <a:lnTo>
                    <a:pt x="1939" y="29"/>
                  </a:lnTo>
                  <a:lnTo>
                    <a:pt x="1913" y="24"/>
                  </a:lnTo>
                  <a:lnTo>
                    <a:pt x="1886" y="21"/>
                  </a:lnTo>
                  <a:lnTo>
                    <a:pt x="1859" y="17"/>
                  </a:lnTo>
                  <a:lnTo>
                    <a:pt x="1833" y="14"/>
                  </a:lnTo>
                  <a:lnTo>
                    <a:pt x="1805" y="11"/>
                  </a:lnTo>
                  <a:lnTo>
                    <a:pt x="1778" y="8"/>
                  </a:lnTo>
                  <a:lnTo>
                    <a:pt x="1750" y="6"/>
                  </a:lnTo>
                  <a:lnTo>
                    <a:pt x="1722" y="5"/>
                  </a:lnTo>
                  <a:lnTo>
                    <a:pt x="1693" y="3"/>
                  </a:lnTo>
                  <a:lnTo>
                    <a:pt x="1666" y="2"/>
                  </a:lnTo>
                  <a:lnTo>
                    <a:pt x="1637" y="2"/>
                  </a:lnTo>
                  <a:lnTo>
                    <a:pt x="1608" y="2"/>
                  </a:lnTo>
                  <a:lnTo>
                    <a:pt x="1608" y="2"/>
                  </a:lnTo>
                  <a:close/>
                </a:path>
              </a:pathLst>
            </a:custGeom>
            <a:solidFill>
              <a:srgbClr val="384FA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
            <p:cNvSpPr>
              <a:spLocks/>
            </p:cNvSpPr>
            <p:nvPr/>
          </p:nvSpPr>
          <p:spPr bwMode="auto">
            <a:xfrm>
              <a:off x="1591" y="1900"/>
              <a:ext cx="1969" cy="547"/>
            </a:xfrm>
            <a:custGeom>
              <a:avLst/>
              <a:gdLst/>
              <a:ahLst/>
              <a:cxnLst>
                <a:cxn ang="0">
                  <a:pos x="6" y="2"/>
                </a:cxn>
                <a:cxn ang="0">
                  <a:pos x="111" y="0"/>
                </a:cxn>
                <a:cxn ang="0">
                  <a:pos x="217" y="0"/>
                </a:cxn>
                <a:cxn ang="0">
                  <a:pos x="321" y="5"/>
                </a:cxn>
                <a:cxn ang="0">
                  <a:pos x="424" y="11"/>
                </a:cxn>
                <a:cxn ang="0">
                  <a:pos x="525" y="20"/>
                </a:cxn>
                <a:cxn ang="0">
                  <a:pos x="625" y="32"/>
                </a:cxn>
                <a:cxn ang="0">
                  <a:pos x="723" y="47"/>
                </a:cxn>
                <a:cxn ang="0">
                  <a:pos x="821" y="65"/>
                </a:cxn>
                <a:cxn ang="0">
                  <a:pos x="916" y="83"/>
                </a:cxn>
                <a:cxn ang="0">
                  <a:pos x="1011" y="107"/>
                </a:cxn>
                <a:cxn ang="0">
                  <a:pos x="1104" y="133"/>
                </a:cxn>
                <a:cxn ang="0">
                  <a:pos x="1196" y="160"/>
                </a:cxn>
                <a:cxn ang="0">
                  <a:pos x="1285" y="190"/>
                </a:cxn>
                <a:cxn ang="0">
                  <a:pos x="1374" y="222"/>
                </a:cxn>
                <a:cxn ang="0">
                  <a:pos x="1460" y="258"/>
                </a:cxn>
                <a:cxn ang="0">
                  <a:pos x="1546" y="296"/>
                </a:cxn>
                <a:cxn ang="0">
                  <a:pos x="1627" y="334"/>
                </a:cxn>
                <a:cxn ang="0">
                  <a:pos x="1709" y="376"/>
                </a:cxn>
                <a:cxn ang="0">
                  <a:pos x="1789" y="420"/>
                </a:cxn>
                <a:cxn ang="0">
                  <a:pos x="1868" y="468"/>
                </a:cxn>
                <a:cxn ang="0">
                  <a:pos x="1943" y="517"/>
                </a:cxn>
                <a:cxn ang="0">
                  <a:pos x="1960" y="544"/>
                </a:cxn>
                <a:cxn ang="0">
                  <a:pos x="1930" y="529"/>
                </a:cxn>
                <a:cxn ang="0">
                  <a:pos x="1857" y="479"/>
                </a:cxn>
                <a:cxn ang="0">
                  <a:pos x="1782" y="431"/>
                </a:cxn>
                <a:cxn ang="0">
                  <a:pos x="1705" y="385"/>
                </a:cxn>
                <a:cxn ang="0">
                  <a:pos x="1624" y="344"/>
                </a:cxn>
                <a:cxn ang="0">
                  <a:pos x="1544" y="305"/>
                </a:cxn>
                <a:cxn ang="0">
                  <a:pos x="1458" y="266"/>
                </a:cxn>
                <a:cxn ang="0">
                  <a:pos x="1372" y="231"/>
                </a:cxn>
                <a:cxn ang="0">
                  <a:pos x="1283" y="199"/>
                </a:cxn>
                <a:cxn ang="0">
                  <a:pos x="1193" y="171"/>
                </a:cxn>
                <a:cxn ang="0">
                  <a:pos x="1100" y="142"/>
                </a:cxn>
                <a:cxn ang="0">
                  <a:pos x="1005" y="118"/>
                </a:cxn>
                <a:cxn ang="0">
                  <a:pos x="909" y="95"/>
                </a:cxn>
                <a:cxn ang="0">
                  <a:pos x="812" y="77"/>
                </a:cxn>
                <a:cxn ang="0">
                  <a:pos x="712" y="59"/>
                </a:cxn>
                <a:cxn ang="0">
                  <a:pos x="613" y="45"/>
                </a:cxn>
                <a:cxn ang="0">
                  <a:pos x="513" y="33"/>
                </a:cxn>
                <a:cxn ang="0">
                  <a:pos x="412" y="24"/>
                </a:cxn>
                <a:cxn ang="0">
                  <a:pos x="309" y="18"/>
                </a:cxn>
                <a:cxn ang="0">
                  <a:pos x="205" y="15"/>
                </a:cxn>
                <a:cxn ang="0">
                  <a:pos x="102" y="15"/>
                </a:cxn>
                <a:cxn ang="0">
                  <a:pos x="0" y="17"/>
                </a:cxn>
              </a:cxnLst>
              <a:rect l="0" t="0" r="r" b="b"/>
              <a:pathLst>
                <a:path w="1969" h="547">
                  <a:moveTo>
                    <a:pt x="0" y="17"/>
                  </a:moveTo>
                  <a:lnTo>
                    <a:pt x="3" y="9"/>
                  </a:lnTo>
                  <a:lnTo>
                    <a:pt x="6" y="2"/>
                  </a:lnTo>
                  <a:lnTo>
                    <a:pt x="42" y="0"/>
                  </a:lnTo>
                  <a:lnTo>
                    <a:pt x="77" y="0"/>
                  </a:lnTo>
                  <a:lnTo>
                    <a:pt x="111" y="0"/>
                  </a:lnTo>
                  <a:lnTo>
                    <a:pt x="148" y="0"/>
                  </a:lnTo>
                  <a:lnTo>
                    <a:pt x="182" y="0"/>
                  </a:lnTo>
                  <a:lnTo>
                    <a:pt x="217" y="0"/>
                  </a:lnTo>
                  <a:lnTo>
                    <a:pt x="252" y="2"/>
                  </a:lnTo>
                  <a:lnTo>
                    <a:pt x="287" y="3"/>
                  </a:lnTo>
                  <a:lnTo>
                    <a:pt x="321" y="5"/>
                  </a:lnTo>
                  <a:lnTo>
                    <a:pt x="356" y="6"/>
                  </a:lnTo>
                  <a:lnTo>
                    <a:pt x="389" y="8"/>
                  </a:lnTo>
                  <a:lnTo>
                    <a:pt x="424" y="11"/>
                  </a:lnTo>
                  <a:lnTo>
                    <a:pt x="457" y="14"/>
                  </a:lnTo>
                  <a:lnTo>
                    <a:pt x="490" y="17"/>
                  </a:lnTo>
                  <a:lnTo>
                    <a:pt x="525" y="20"/>
                  </a:lnTo>
                  <a:lnTo>
                    <a:pt x="560" y="24"/>
                  </a:lnTo>
                  <a:lnTo>
                    <a:pt x="592" y="27"/>
                  </a:lnTo>
                  <a:lnTo>
                    <a:pt x="625" y="32"/>
                  </a:lnTo>
                  <a:lnTo>
                    <a:pt x="658" y="36"/>
                  </a:lnTo>
                  <a:lnTo>
                    <a:pt x="691" y="42"/>
                  </a:lnTo>
                  <a:lnTo>
                    <a:pt x="723" y="47"/>
                  </a:lnTo>
                  <a:lnTo>
                    <a:pt x="756" y="53"/>
                  </a:lnTo>
                  <a:lnTo>
                    <a:pt x="788" y="57"/>
                  </a:lnTo>
                  <a:lnTo>
                    <a:pt x="821" y="65"/>
                  </a:lnTo>
                  <a:lnTo>
                    <a:pt x="853" y="71"/>
                  </a:lnTo>
                  <a:lnTo>
                    <a:pt x="885" y="77"/>
                  </a:lnTo>
                  <a:lnTo>
                    <a:pt x="916" y="83"/>
                  </a:lnTo>
                  <a:lnTo>
                    <a:pt x="949" y="92"/>
                  </a:lnTo>
                  <a:lnTo>
                    <a:pt x="980" y="100"/>
                  </a:lnTo>
                  <a:lnTo>
                    <a:pt x="1011" y="107"/>
                  </a:lnTo>
                  <a:lnTo>
                    <a:pt x="1043" y="116"/>
                  </a:lnTo>
                  <a:lnTo>
                    <a:pt x="1075" y="125"/>
                  </a:lnTo>
                  <a:lnTo>
                    <a:pt x="1104" y="133"/>
                  </a:lnTo>
                  <a:lnTo>
                    <a:pt x="1135" y="142"/>
                  </a:lnTo>
                  <a:lnTo>
                    <a:pt x="1164" y="150"/>
                  </a:lnTo>
                  <a:lnTo>
                    <a:pt x="1196" y="160"/>
                  </a:lnTo>
                  <a:lnTo>
                    <a:pt x="1226" y="169"/>
                  </a:lnTo>
                  <a:lnTo>
                    <a:pt x="1256" y="180"/>
                  </a:lnTo>
                  <a:lnTo>
                    <a:pt x="1285" y="190"/>
                  </a:lnTo>
                  <a:lnTo>
                    <a:pt x="1315" y="201"/>
                  </a:lnTo>
                  <a:lnTo>
                    <a:pt x="1344" y="211"/>
                  </a:lnTo>
                  <a:lnTo>
                    <a:pt x="1374" y="222"/>
                  </a:lnTo>
                  <a:lnTo>
                    <a:pt x="1403" y="234"/>
                  </a:lnTo>
                  <a:lnTo>
                    <a:pt x="1431" y="246"/>
                  </a:lnTo>
                  <a:lnTo>
                    <a:pt x="1460" y="258"/>
                  </a:lnTo>
                  <a:lnTo>
                    <a:pt x="1489" y="270"/>
                  </a:lnTo>
                  <a:lnTo>
                    <a:pt x="1517" y="282"/>
                  </a:lnTo>
                  <a:lnTo>
                    <a:pt x="1546" y="296"/>
                  </a:lnTo>
                  <a:lnTo>
                    <a:pt x="1572" y="308"/>
                  </a:lnTo>
                  <a:lnTo>
                    <a:pt x="1600" y="322"/>
                  </a:lnTo>
                  <a:lnTo>
                    <a:pt x="1627" y="334"/>
                  </a:lnTo>
                  <a:lnTo>
                    <a:pt x="1656" y="349"/>
                  </a:lnTo>
                  <a:lnTo>
                    <a:pt x="1682" y="363"/>
                  </a:lnTo>
                  <a:lnTo>
                    <a:pt x="1709" y="376"/>
                  </a:lnTo>
                  <a:lnTo>
                    <a:pt x="1735" y="391"/>
                  </a:lnTo>
                  <a:lnTo>
                    <a:pt x="1763" y="406"/>
                  </a:lnTo>
                  <a:lnTo>
                    <a:pt x="1789" y="420"/>
                  </a:lnTo>
                  <a:lnTo>
                    <a:pt x="1815" y="435"/>
                  </a:lnTo>
                  <a:lnTo>
                    <a:pt x="1840" y="450"/>
                  </a:lnTo>
                  <a:lnTo>
                    <a:pt x="1868" y="468"/>
                  </a:lnTo>
                  <a:lnTo>
                    <a:pt x="1892" y="483"/>
                  </a:lnTo>
                  <a:lnTo>
                    <a:pt x="1917" y="500"/>
                  </a:lnTo>
                  <a:lnTo>
                    <a:pt x="1943" y="517"/>
                  </a:lnTo>
                  <a:lnTo>
                    <a:pt x="1969" y="535"/>
                  </a:lnTo>
                  <a:lnTo>
                    <a:pt x="1963" y="539"/>
                  </a:lnTo>
                  <a:lnTo>
                    <a:pt x="1960" y="544"/>
                  </a:lnTo>
                  <a:lnTo>
                    <a:pt x="1957" y="547"/>
                  </a:lnTo>
                  <a:lnTo>
                    <a:pt x="1952" y="547"/>
                  </a:lnTo>
                  <a:lnTo>
                    <a:pt x="1930" y="529"/>
                  </a:lnTo>
                  <a:lnTo>
                    <a:pt x="1905" y="511"/>
                  </a:lnTo>
                  <a:lnTo>
                    <a:pt x="1881" y="495"/>
                  </a:lnTo>
                  <a:lnTo>
                    <a:pt x="1857" y="479"/>
                  </a:lnTo>
                  <a:lnTo>
                    <a:pt x="1833" y="462"/>
                  </a:lnTo>
                  <a:lnTo>
                    <a:pt x="1807" y="447"/>
                  </a:lnTo>
                  <a:lnTo>
                    <a:pt x="1782" y="431"/>
                  </a:lnTo>
                  <a:lnTo>
                    <a:pt x="1757" y="417"/>
                  </a:lnTo>
                  <a:lnTo>
                    <a:pt x="1730" y="400"/>
                  </a:lnTo>
                  <a:lnTo>
                    <a:pt x="1705" y="385"/>
                  </a:lnTo>
                  <a:lnTo>
                    <a:pt x="1679" y="372"/>
                  </a:lnTo>
                  <a:lnTo>
                    <a:pt x="1652" y="358"/>
                  </a:lnTo>
                  <a:lnTo>
                    <a:pt x="1624" y="344"/>
                  </a:lnTo>
                  <a:lnTo>
                    <a:pt x="1597" y="331"/>
                  </a:lnTo>
                  <a:lnTo>
                    <a:pt x="1570" y="317"/>
                  </a:lnTo>
                  <a:lnTo>
                    <a:pt x="1544" y="305"/>
                  </a:lnTo>
                  <a:lnTo>
                    <a:pt x="1516" y="292"/>
                  </a:lnTo>
                  <a:lnTo>
                    <a:pt x="1487" y="278"/>
                  </a:lnTo>
                  <a:lnTo>
                    <a:pt x="1458" y="266"/>
                  </a:lnTo>
                  <a:lnTo>
                    <a:pt x="1430" y="255"/>
                  </a:lnTo>
                  <a:lnTo>
                    <a:pt x="1401" y="242"/>
                  </a:lnTo>
                  <a:lnTo>
                    <a:pt x="1372" y="231"/>
                  </a:lnTo>
                  <a:lnTo>
                    <a:pt x="1342" y="221"/>
                  </a:lnTo>
                  <a:lnTo>
                    <a:pt x="1313" y="210"/>
                  </a:lnTo>
                  <a:lnTo>
                    <a:pt x="1283" y="199"/>
                  </a:lnTo>
                  <a:lnTo>
                    <a:pt x="1253" y="189"/>
                  </a:lnTo>
                  <a:lnTo>
                    <a:pt x="1223" y="178"/>
                  </a:lnTo>
                  <a:lnTo>
                    <a:pt x="1193" y="171"/>
                  </a:lnTo>
                  <a:lnTo>
                    <a:pt x="1161" y="160"/>
                  </a:lnTo>
                  <a:lnTo>
                    <a:pt x="1131" y="151"/>
                  </a:lnTo>
                  <a:lnTo>
                    <a:pt x="1100" y="142"/>
                  </a:lnTo>
                  <a:lnTo>
                    <a:pt x="1070" y="134"/>
                  </a:lnTo>
                  <a:lnTo>
                    <a:pt x="1037" y="127"/>
                  </a:lnTo>
                  <a:lnTo>
                    <a:pt x="1005" y="118"/>
                  </a:lnTo>
                  <a:lnTo>
                    <a:pt x="972" y="110"/>
                  </a:lnTo>
                  <a:lnTo>
                    <a:pt x="942" y="103"/>
                  </a:lnTo>
                  <a:lnTo>
                    <a:pt x="909" y="95"/>
                  </a:lnTo>
                  <a:lnTo>
                    <a:pt x="877" y="89"/>
                  </a:lnTo>
                  <a:lnTo>
                    <a:pt x="845" y="83"/>
                  </a:lnTo>
                  <a:lnTo>
                    <a:pt x="812" y="77"/>
                  </a:lnTo>
                  <a:lnTo>
                    <a:pt x="779" y="71"/>
                  </a:lnTo>
                  <a:lnTo>
                    <a:pt x="746" y="65"/>
                  </a:lnTo>
                  <a:lnTo>
                    <a:pt x="712" y="59"/>
                  </a:lnTo>
                  <a:lnTo>
                    <a:pt x="681" y="54"/>
                  </a:lnTo>
                  <a:lnTo>
                    <a:pt x="646" y="50"/>
                  </a:lnTo>
                  <a:lnTo>
                    <a:pt x="613" y="45"/>
                  </a:lnTo>
                  <a:lnTo>
                    <a:pt x="580" y="41"/>
                  </a:lnTo>
                  <a:lnTo>
                    <a:pt x="546" y="38"/>
                  </a:lnTo>
                  <a:lnTo>
                    <a:pt x="513" y="33"/>
                  </a:lnTo>
                  <a:lnTo>
                    <a:pt x="478" y="30"/>
                  </a:lnTo>
                  <a:lnTo>
                    <a:pt x="445" y="27"/>
                  </a:lnTo>
                  <a:lnTo>
                    <a:pt x="412" y="24"/>
                  </a:lnTo>
                  <a:lnTo>
                    <a:pt x="377" y="23"/>
                  </a:lnTo>
                  <a:lnTo>
                    <a:pt x="342" y="20"/>
                  </a:lnTo>
                  <a:lnTo>
                    <a:pt x="309" y="18"/>
                  </a:lnTo>
                  <a:lnTo>
                    <a:pt x="274" y="17"/>
                  </a:lnTo>
                  <a:lnTo>
                    <a:pt x="240" y="15"/>
                  </a:lnTo>
                  <a:lnTo>
                    <a:pt x="205" y="15"/>
                  </a:lnTo>
                  <a:lnTo>
                    <a:pt x="172" y="15"/>
                  </a:lnTo>
                  <a:lnTo>
                    <a:pt x="137" y="15"/>
                  </a:lnTo>
                  <a:lnTo>
                    <a:pt x="102" y="15"/>
                  </a:lnTo>
                  <a:lnTo>
                    <a:pt x="68" y="15"/>
                  </a:lnTo>
                  <a:lnTo>
                    <a:pt x="34" y="15"/>
                  </a:lnTo>
                  <a:lnTo>
                    <a:pt x="0" y="17"/>
                  </a:lnTo>
                  <a:lnTo>
                    <a:pt x="0"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7"/>
            <p:cNvSpPr>
              <a:spLocks/>
            </p:cNvSpPr>
            <p:nvPr/>
          </p:nvSpPr>
          <p:spPr bwMode="auto">
            <a:xfrm>
              <a:off x="2562" y="1359"/>
              <a:ext cx="152" cy="1301"/>
            </a:xfrm>
            <a:custGeom>
              <a:avLst/>
              <a:gdLst/>
              <a:ahLst/>
              <a:cxnLst>
                <a:cxn ang="0">
                  <a:pos x="13" y="1295"/>
                </a:cxn>
                <a:cxn ang="0">
                  <a:pos x="152" y="8"/>
                </a:cxn>
                <a:cxn ang="0">
                  <a:pos x="140" y="0"/>
                </a:cxn>
                <a:cxn ang="0">
                  <a:pos x="0" y="1301"/>
                </a:cxn>
                <a:cxn ang="0">
                  <a:pos x="13" y="1295"/>
                </a:cxn>
                <a:cxn ang="0">
                  <a:pos x="13" y="1295"/>
                </a:cxn>
              </a:cxnLst>
              <a:rect l="0" t="0" r="r" b="b"/>
              <a:pathLst>
                <a:path w="152" h="1301">
                  <a:moveTo>
                    <a:pt x="13" y="1295"/>
                  </a:moveTo>
                  <a:lnTo>
                    <a:pt x="152" y="8"/>
                  </a:lnTo>
                  <a:lnTo>
                    <a:pt x="140" y="0"/>
                  </a:lnTo>
                  <a:lnTo>
                    <a:pt x="0" y="1301"/>
                  </a:lnTo>
                  <a:lnTo>
                    <a:pt x="13" y="1295"/>
                  </a:lnTo>
                  <a:lnTo>
                    <a:pt x="13" y="1295"/>
                  </a:lnTo>
                  <a:close/>
                </a:path>
              </a:pathLst>
            </a:custGeom>
            <a:solidFill>
              <a:srgbClr val="4766C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2" name="Freeform 8"/>
            <p:cNvSpPr>
              <a:spLocks/>
            </p:cNvSpPr>
            <p:nvPr/>
          </p:nvSpPr>
          <p:spPr bwMode="auto">
            <a:xfrm>
              <a:off x="2574" y="1510"/>
              <a:ext cx="602" cy="1127"/>
            </a:xfrm>
            <a:custGeom>
              <a:avLst/>
              <a:gdLst/>
              <a:ahLst/>
              <a:cxnLst>
                <a:cxn ang="0">
                  <a:pos x="602" y="1115"/>
                </a:cxn>
                <a:cxn ang="0">
                  <a:pos x="10" y="0"/>
                </a:cxn>
                <a:cxn ang="0">
                  <a:pos x="0" y="8"/>
                </a:cxn>
                <a:cxn ang="0">
                  <a:pos x="595" y="1127"/>
                </a:cxn>
                <a:cxn ang="0">
                  <a:pos x="602" y="1115"/>
                </a:cxn>
                <a:cxn ang="0">
                  <a:pos x="602" y="1115"/>
                </a:cxn>
              </a:cxnLst>
              <a:rect l="0" t="0" r="r" b="b"/>
              <a:pathLst>
                <a:path w="602" h="1127">
                  <a:moveTo>
                    <a:pt x="602" y="1115"/>
                  </a:moveTo>
                  <a:lnTo>
                    <a:pt x="10" y="0"/>
                  </a:lnTo>
                  <a:lnTo>
                    <a:pt x="0" y="8"/>
                  </a:lnTo>
                  <a:lnTo>
                    <a:pt x="595" y="1127"/>
                  </a:lnTo>
                  <a:lnTo>
                    <a:pt x="602" y="1115"/>
                  </a:lnTo>
                  <a:lnTo>
                    <a:pt x="602" y="1115"/>
                  </a:lnTo>
                  <a:close/>
                </a:path>
              </a:pathLst>
            </a:custGeom>
            <a:solidFill>
              <a:srgbClr val="4766C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9"/>
            <p:cNvSpPr>
              <a:spLocks/>
            </p:cNvSpPr>
            <p:nvPr/>
          </p:nvSpPr>
          <p:spPr bwMode="auto">
            <a:xfrm>
              <a:off x="2539" y="504"/>
              <a:ext cx="477" cy="2221"/>
            </a:xfrm>
            <a:custGeom>
              <a:avLst/>
              <a:gdLst/>
              <a:ahLst/>
              <a:cxnLst>
                <a:cxn ang="0">
                  <a:pos x="477" y="2218"/>
                </a:cxn>
                <a:cxn ang="0">
                  <a:pos x="11" y="0"/>
                </a:cxn>
                <a:cxn ang="0">
                  <a:pos x="0" y="3"/>
                </a:cxn>
                <a:cxn ang="0">
                  <a:pos x="464" y="2221"/>
                </a:cxn>
                <a:cxn ang="0">
                  <a:pos x="477" y="2218"/>
                </a:cxn>
                <a:cxn ang="0">
                  <a:pos x="477" y="2218"/>
                </a:cxn>
              </a:cxnLst>
              <a:rect l="0" t="0" r="r" b="b"/>
              <a:pathLst>
                <a:path w="477" h="2221">
                  <a:moveTo>
                    <a:pt x="477" y="2218"/>
                  </a:moveTo>
                  <a:lnTo>
                    <a:pt x="11" y="0"/>
                  </a:lnTo>
                  <a:lnTo>
                    <a:pt x="0" y="3"/>
                  </a:lnTo>
                  <a:lnTo>
                    <a:pt x="464" y="2221"/>
                  </a:lnTo>
                  <a:lnTo>
                    <a:pt x="477" y="2218"/>
                  </a:lnTo>
                  <a:lnTo>
                    <a:pt x="477" y="2218"/>
                  </a:lnTo>
                  <a:close/>
                </a:path>
              </a:pathLst>
            </a:custGeom>
            <a:solidFill>
              <a:srgbClr val="4766C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10"/>
            <p:cNvSpPr>
              <a:spLocks/>
            </p:cNvSpPr>
            <p:nvPr/>
          </p:nvSpPr>
          <p:spPr bwMode="auto">
            <a:xfrm>
              <a:off x="2306" y="655"/>
              <a:ext cx="943" cy="1592"/>
            </a:xfrm>
            <a:custGeom>
              <a:avLst/>
              <a:gdLst/>
              <a:ahLst/>
              <a:cxnLst>
                <a:cxn ang="0">
                  <a:pos x="943" y="1592"/>
                </a:cxn>
                <a:cxn ang="0">
                  <a:pos x="8" y="0"/>
                </a:cxn>
                <a:cxn ang="0">
                  <a:pos x="0" y="6"/>
                </a:cxn>
                <a:cxn ang="0">
                  <a:pos x="929" y="1588"/>
                </a:cxn>
                <a:cxn ang="0">
                  <a:pos x="943" y="1592"/>
                </a:cxn>
                <a:cxn ang="0">
                  <a:pos x="943" y="1592"/>
                </a:cxn>
              </a:cxnLst>
              <a:rect l="0" t="0" r="r" b="b"/>
              <a:pathLst>
                <a:path w="943" h="1592">
                  <a:moveTo>
                    <a:pt x="943" y="1592"/>
                  </a:moveTo>
                  <a:lnTo>
                    <a:pt x="8" y="0"/>
                  </a:lnTo>
                  <a:lnTo>
                    <a:pt x="0" y="6"/>
                  </a:lnTo>
                  <a:lnTo>
                    <a:pt x="929" y="1588"/>
                  </a:lnTo>
                  <a:lnTo>
                    <a:pt x="943" y="1592"/>
                  </a:lnTo>
                  <a:lnTo>
                    <a:pt x="943" y="1592"/>
                  </a:lnTo>
                  <a:close/>
                </a:path>
              </a:pathLst>
            </a:custGeom>
            <a:solidFill>
              <a:srgbClr val="4766C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1"/>
            <p:cNvSpPr>
              <a:spLocks/>
            </p:cNvSpPr>
            <p:nvPr/>
          </p:nvSpPr>
          <p:spPr bwMode="auto">
            <a:xfrm>
              <a:off x="2491" y="430"/>
              <a:ext cx="216" cy="2129"/>
            </a:xfrm>
            <a:custGeom>
              <a:avLst/>
              <a:gdLst/>
              <a:ahLst/>
              <a:cxnLst>
                <a:cxn ang="0">
                  <a:pos x="15" y="2129"/>
                </a:cxn>
                <a:cxn ang="0">
                  <a:pos x="216" y="0"/>
                </a:cxn>
                <a:cxn ang="0">
                  <a:pos x="200" y="5"/>
                </a:cxn>
                <a:cxn ang="0">
                  <a:pos x="0" y="2127"/>
                </a:cxn>
                <a:cxn ang="0">
                  <a:pos x="15" y="2129"/>
                </a:cxn>
                <a:cxn ang="0">
                  <a:pos x="15" y="2129"/>
                </a:cxn>
              </a:cxnLst>
              <a:rect l="0" t="0" r="r" b="b"/>
              <a:pathLst>
                <a:path w="216" h="2129">
                  <a:moveTo>
                    <a:pt x="15" y="2129"/>
                  </a:moveTo>
                  <a:lnTo>
                    <a:pt x="216" y="0"/>
                  </a:lnTo>
                  <a:lnTo>
                    <a:pt x="200" y="5"/>
                  </a:lnTo>
                  <a:lnTo>
                    <a:pt x="0" y="2127"/>
                  </a:lnTo>
                  <a:lnTo>
                    <a:pt x="15" y="2129"/>
                  </a:lnTo>
                  <a:lnTo>
                    <a:pt x="15" y="2129"/>
                  </a:lnTo>
                  <a:close/>
                </a:path>
              </a:pathLst>
            </a:custGeom>
            <a:solidFill>
              <a:srgbClr val="4766C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6" name="Freeform 12"/>
            <p:cNvSpPr>
              <a:spLocks/>
            </p:cNvSpPr>
            <p:nvPr/>
          </p:nvSpPr>
          <p:spPr bwMode="auto">
            <a:xfrm>
              <a:off x="2385" y="589"/>
              <a:ext cx="88" cy="1362"/>
            </a:xfrm>
            <a:custGeom>
              <a:avLst/>
              <a:gdLst/>
              <a:ahLst/>
              <a:cxnLst>
                <a:cxn ang="0">
                  <a:pos x="0" y="6"/>
                </a:cxn>
                <a:cxn ang="0">
                  <a:pos x="77" y="1355"/>
                </a:cxn>
                <a:cxn ang="0">
                  <a:pos x="88" y="1362"/>
                </a:cxn>
                <a:cxn ang="0">
                  <a:pos x="11" y="0"/>
                </a:cxn>
                <a:cxn ang="0">
                  <a:pos x="0" y="6"/>
                </a:cxn>
                <a:cxn ang="0">
                  <a:pos x="0" y="6"/>
                </a:cxn>
              </a:cxnLst>
              <a:rect l="0" t="0" r="r" b="b"/>
              <a:pathLst>
                <a:path w="88" h="1362">
                  <a:moveTo>
                    <a:pt x="0" y="6"/>
                  </a:moveTo>
                  <a:lnTo>
                    <a:pt x="77" y="1355"/>
                  </a:lnTo>
                  <a:lnTo>
                    <a:pt x="88" y="1362"/>
                  </a:lnTo>
                  <a:lnTo>
                    <a:pt x="11" y="0"/>
                  </a:lnTo>
                  <a:lnTo>
                    <a:pt x="0" y="6"/>
                  </a:lnTo>
                  <a:lnTo>
                    <a:pt x="0" y="6"/>
                  </a:lnTo>
                  <a:close/>
                </a:path>
              </a:pathLst>
            </a:custGeom>
            <a:solidFill>
              <a:srgbClr val="4766C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13"/>
            <p:cNvSpPr>
              <a:spLocks/>
            </p:cNvSpPr>
            <p:nvPr/>
          </p:nvSpPr>
          <p:spPr bwMode="auto">
            <a:xfrm>
              <a:off x="1888" y="432"/>
              <a:ext cx="1912" cy="1634"/>
            </a:xfrm>
            <a:custGeom>
              <a:avLst/>
              <a:gdLst/>
              <a:ahLst/>
              <a:cxnLst>
                <a:cxn ang="0">
                  <a:pos x="1903" y="0"/>
                </a:cxn>
                <a:cxn ang="0">
                  <a:pos x="0" y="1625"/>
                </a:cxn>
                <a:cxn ang="0">
                  <a:pos x="2" y="1634"/>
                </a:cxn>
                <a:cxn ang="0">
                  <a:pos x="1912" y="1"/>
                </a:cxn>
                <a:cxn ang="0">
                  <a:pos x="1903" y="0"/>
                </a:cxn>
                <a:cxn ang="0">
                  <a:pos x="1903" y="0"/>
                </a:cxn>
              </a:cxnLst>
              <a:rect l="0" t="0" r="r" b="b"/>
              <a:pathLst>
                <a:path w="1912" h="1634">
                  <a:moveTo>
                    <a:pt x="1903" y="0"/>
                  </a:moveTo>
                  <a:lnTo>
                    <a:pt x="0" y="1625"/>
                  </a:lnTo>
                  <a:lnTo>
                    <a:pt x="2" y="1634"/>
                  </a:lnTo>
                  <a:lnTo>
                    <a:pt x="1912" y="1"/>
                  </a:lnTo>
                  <a:lnTo>
                    <a:pt x="1903" y="0"/>
                  </a:lnTo>
                  <a:lnTo>
                    <a:pt x="1903" y="0"/>
                  </a:lnTo>
                  <a:close/>
                </a:path>
              </a:pathLst>
            </a:custGeom>
            <a:solidFill>
              <a:srgbClr val="4766C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14"/>
            <p:cNvSpPr>
              <a:spLocks/>
            </p:cNvSpPr>
            <p:nvPr/>
          </p:nvSpPr>
          <p:spPr bwMode="auto">
            <a:xfrm>
              <a:off x="1710" y="933"/>
              <a:ext cx="923" cy="932"/>
            </a:xfrm>
            <a:custGeom>
              <a:avLst/>
              <a:gdLst/>
              <a:ahLst/>
              <a:cxnLst>
                <a:cxn ang="0">
                  <a:pos x="853" y="18"/>
                </a:cxn>
                <a:cxn ang="0">
                  <a:pos x="809" y="70"/>
                </a:cxn>
                <a:cxn ang="0">
                  <a:pos x="805" y="118"/>
                </a:cxn>
                <a:cxn ang="0">
                  <a:pos x="820" y="162"/>
                </a:cxn>
                <a:cxn ang="0">
                  <a:pos x="874" y="203"/>
                </a:cxn>
                <a:cxn ang="0">
                  <a:pos x="918" y="230"/>
                </a:cxn>
                <a:cxn ang="0">
                  <a:pos x="897" y="266"/>
                </a:cxn>
                <a:cxn ang="0">
                  <a:pos x="859" y="305"/>
                </a:cxn>
                <a:cxn ang="0">
                  <a:pos x="824" y="367"/>
                </a:cxn>
                <a:cxn ang="0">
                  <a:pos x="772" y="390"/>
                </a:cxn>
                <a:cxn ang="0">
                  <a:pos x="708" y="420"/>
                </a:cxn>
                <a:cxn ang="0">
                  <a:pos x="646" y="447"/>
                </a:cxn>
                <a:cxn ang="0">
                  <a:pos x="583" y="473"/>
                </a:cxn>
                <a:cxn ang="0">
                  <a:pos x="522" y="497"/>
                </a:cxn>
                <a:cxn ang="0">
                  <a:pos x="459" y="521"/>
                </a:cxn>
                <a:cxn ang="0">
                  <a:pos x="396" y="547"/>
                </a:cxn>
                <a:cxn ang="0">
                  <a:pos x="334" y="576"/>
                </a:cxn>
                <a:cxn ang="0">
                  <a:pos x="279" y="603"/>
                </a:cxn>
                <a:cxn ang="0">
                  <a:pos x="216" y="639"/>
                </a:cxn>
                <a:cxn ang="0">
                  <a:pos x="146" y="674"/>
                </a:cxn>
                <a:cxn ang="0">
                  <a:pos x="83" y="698"/>
                </a:cxn>
                <a:cxn ang="0">
                  <a:pos x="94" y="884"/>
                </a:cxn>
                <a:cxn ang="0">
                  <a:pos x="216" y="854"/>
                </a:cxn>
                <a:cxn ang="0">
                  <a:pos x="305" y="831"/>
                </a:cxn>
                <a:cxn ang="0">
                  <a:pos x="371" y="808"/>
                </a:cxn>
                <a:cxn ang="0">
                  <a:pos x="433" y="787"/>
                </a:cxn>
                <a:cxn ang="0">
                  <a:pos x="500" y="765"/>
                </a:cxn>
                <a:cxn ang="0">
                  <a:pos x="589" y="737"/>
                </a:cxn>
                <a:cxn ang="0">
                  <a:pos x="710" y="704"/>
                </a:cxn>
                <a:cxn ang="0">
                  <a:pos x="731" y="727"/>
                </a:cxn>
                <a:cxn ang="0">
                  <a:pos x="637" y="756"/>
                </a:cxn>
                <a:cxn ang="0">
                  <a:pos x="524" y="792"/>
                </a:cxn>
                <a:cxn ang="0">
                  <a:pos x="400" y="828"/>
                </a:cxn>
                <a:cxn ang="0">
                  <a:pos x="278" y="861"/>
                </a:cxn>
                <a:cxn ang="0">
                  <a:pos x="165" y="892"/>
                </a:cxn>
                <a:cxn ang="0">
                  <a:pos x="78" y="916"/>
                </a:cxn>
                <a:cxn ang="0">
                  <a:pos x="23" y="928"/>
                </a:cxn>
                <a:cxn ang="0">
                  <a:pos x="1" y="902"/>
                </a:cxn>
                <a:cxn ang="0">
                  <a:pos x="4" y="842"/>
                </a:cxn>
                <a:cxn ang="0">
                  <a:pos x="14" y="798"/>
                </a:cxn>
                <a:cxn ang="0">
                  <a:pos x="26" y="753"/>
                </a:cxn>
                <a:cxn ang="0">
                  <a:pos x="47" y="698"/>
                </a:cxn>
                <a:cxn ang="0">
                  <a:pos x="276" y="571"/>
                </a:cxn>
                <a:cxn ang="0">
                  <a:pos x="332" y="544"/>
                </a:cxn>
                <a:cxn ang="0">
                  <a:pos x="387" y="521"/>
                </a:cxn>
                <a:cxn ang="0">
                  <a:pos x="438" y="497"/>
                </a:cxn>
                <a:cxn ang="0">
                  <a:pos x="491" y="478"/>
                </a:cxn>
                <a:cxn ang="0">
                  <a:pos x="542" y="457"/>
                </a:cxn>
                <a:cxn ang="0">
                  <a:pos x="593" y="437"/>
                </a:cxn>
                <a:cxn ang="0">
                  <a:pos x="649" y="414"/>
                </a:cxn>
                <a:cxn ang="0">
                  <a:pos x="707" y="392"/>
                </a:cxn>
                <a:cxn ang="0">
                  <a:pos x="764" y="360"/>
                </a:cxn>
                <a:cxn ang="0">
                  <a:pos x="818" y="324"/>
                </a:cxn>
                <a:cxn ang="0">
                  <a:pos x="834" y="271"/>
                </a:cxn>
                <a:cxn ang="0">
                  <a:pos x="886" y="242"/>
                </a:cxn>
                <a:cxn ang="0">
                  <a:pos x="834" y="221"/>
                </a:cxn>
                <a:cxn ang="0">
                  <a:pos x="793" y="182"/>
                </a:cxn>
                <a:cxn ang="0">
                  <a:pos x="775" y="135"/>
                </a:cxn>
                <a:cxn ang="0">
                  <a:pos x="775" y="83"/>
                </a:cxn>
                <a:cxn ang="0">
                  <a:pos x="794" y="37"/>
                </a:cxn>
                <a:cxn ang="0">
                  <a:pos x="834" y="2"/>
                </a:cxn>
              </a:cxnLst>
              <a:rect l="0" t="0" r="r" b="b"/>
              <a:pathLst>
                <a:path w="923" h="932">
                  <a:moveTo>
                    <a:pt x="834" y="2"/>
                  </a:moveTo>
                  <a:lnTo>
                    <a:pt x="840" y="0"/>
                  </a:lnTo>
                  <a:lnTo>
                    <a:pt x="849" y="2"/>
                  </a:lnTo>
                  <a:lnTo>
                    <a:pt x="858" y="2"/>
                  </a:lnTo>
                  <a:lnTo>
                    <a:pt x="865" y="5"/>
                  </a:lnTo>
                  <a:lnTo>
                    <a:pt x="861" y="9"/>
                  </a:lnTo>
                  <a:lnTo>
                    <a:pt x="858" y="14"/>
                  </a:lnTo>
                  <a:lnTo>
                    <a:pt x="853" y="18"/>
                  </a:lnTo>
                  <a:lnTo>
                    <a:pt x="849" y="21"/>
                  </a:lnTo>
                  <a:lnTo>
                    <a:pt x="838" y="29"/>
                  </a:lnTo>
                  <a:lnTo>
                    <a:pt x="829" y="37"/>
                  </a:lnTo>
                  <a:lnTo>
                    <a:pt x="820" y="43"/>
                  </a:lnTo>
                  <a:lnTo>
                    <a:pt x="812" y="52"/>
                  </a:lnTo>
                  <a:lnTo>
                    <a:pt x="811" y="58"/>
                  </a:lnTo>
                  <a:lnTo>
                    <a:pt x="809" y="64"/>
                  </a:lnTo>
                  <a:lnTo>
                    <a:pt x="809" y="70"/>
                  </a:lnTo>
                  <a:lnTo>
                    <a:pt x="811" y="79"/>
                  </a:lnTo>
                  <a:lnTo>
                    <a:pt x="808" y="83"/>
                  </a:lnTo>
                  <a:lnTo>
                    <a:pt x="806" y="89"/>
                  </a:lnTo>
                  <a:lnTo>
                    <a:pt x="805" y="96"/>
                  </a:lnTo>
                  <a:lnTo>
                    <a:pt x="805" y="102"/>
                  </a:lnTo>
                  <a:lnTo>
                    <a:pt x="803" y="106"/>
                  </a:lnTo>
                  <a:lnTo>
                    <a:pt x="803" y="112"/>
                  </a:lnTo>
                  <a:lnTo>
                    <a:pt x="805" y="118"/>
                  </a:lnTo>
                  <a:lnTo>
                    <a:pt x="805" y="124"/>
                  </a:lnTo>
                  <a:lnTo>
                    <a:pt x="805" y="129"/>
                  </a:lnTo>
                  <a:lnTo>
                    <a:pt x="808" y="135"/>
                  </a:lnTo>
                  <a:lnTo>
                    <a:pt x="808" y="141"/>
                  </a:lnTo>
                  <a:lnTo>
                    <a:pt x="811" y="147"/>
                  </a:lnTo>
                  <a:lnTo>
                    <a:pt x="814" y="151"/>
                  </a:lnTo>
                  <a:lnTo>
                    <a:pt x="817" y="157"/>
                  </a:lnTo>
                  <a:lnTo>
                    <a:pt x="820" y="162"/>
                  </a:lnTo>
                  <a:lnTo>
                    <a:pt x="823" y="168"/>
                  </a:lnTo>
                  <a:lnTo>
                    <a:pt x="830" y="176"/>
                  </a:lnTo>
                  <a:lnTo>
                    <a:pt x="838" y="185"/>
                  </a:lnTo>
                  <a:lnTo>
                    <a:pt x="847" y="192"/>
                  </a:lnTo>
                  <a:lnTo>
                    <a:pt x="858" y="198"/>
                  </a:lnTo>
                  <a:lnTo>
                    <a:pt x="862" y="201"/>
                  </a:lnTo>
                  <a:lnTo>
                    <a:pt x="868" y="203"/>
                  </a:lnTo>
                  <a:lnTo>
                    <a:pt x="874" y="203"/>
                  </a:lnTo>
                  <a:lnTo>
                    <a:pt x="879" y="206"/>
                  </a:lnTo>
                  <a:lnTo>
                    <a:pt x="885" y="206"/>
                  </a:lnTo>
                  <a:lnTo>
                    <a:pt x="891" y="206"/>
                  </a:lnTo>
                  <a:lnTo>
                    <a:pt x="897" y="206"/>
                  </a:lnTo>
                  <a:lnTo>
                    <a:pt x="904" y="206"/>
                  </a:lnTo>
                  <a:lnTo>
                    <a:pt x="907" y="213"/>
                  </a:lnTo>
                  <a:lnTo>
                    <a:pt x="914" y="221"/>
                  </a:lnTo>
                  <a:lnTo>
                    <a:pt x="918" y="230"/>
                  </a:lnTo>
                  <a:lnTo>
                    <a:pt x="921" y="239"/>
                  </a:lnTo>
                  <a:lnTo>
                    <a:pt x="923" y="247"/>
                  </a:lnTo>
                  <a:lnTo>
                    <a:pt x="920" y="254"/>
                  </a:lnTo>
                  <a:lnTo>
                    <a:pt x="918" y="257"/>
                  </a:lnTo>
                  <a:lnTo>
                    <a:pt x="915" y="262"/>
                  </a:lnTo>
                  <a:lnTo>
                    <a:pt x="909" y="265"/>
                  </a:lnTo>
                  <a:lnTo>
                    <a:pt x="904" y="268"/>
                  </a:lnTo>
                  <a:lnTo>
                    <a:pt x="897" y="266"/>
                  </a:lnTo>
                  <a:lnTo>
                    <a:pt x="892" y="268"/>
                  </a:lnTo>
                  <a:lnTo>
                    <a:pt x="886" y="268"/>
                  </a:lnTo>
                  <a:lnTo>
                    <a:pt x="882" y="271"/>
                  </a:lnTo>
                  <a:lnTo>
                    <a:pt x="874" y="275"/>
                  </a:lnTo>
                  <a:lnTo>
                    <a:pt x="870" y="281"/>
                  </a:lnTo>
                  <a:lnTo>
                    <a:pt x="864" y="287"/>
                  </a:lnTo>
                  <a:lnTo>
                    <a:pt x="861" y="298"/>
                  </a:lnTo>
                  <a:lnTo>
                    <a:pt x="859" y="305"/>
                  </a:lnTo>
                  <a:lnTo>
                    <a:pt x="856" y="316"/>
                  </a:lnTo>
                  <a:lnTo>
                    <a:pt x="853" y="325"/>
                  </a:lnTo>
                  <a:lnTo>
                    <a:pt x="850" y="334"/>
                  </a:lnTo>
                  <a:lnTo>
                    <a:pt x="846" y="343"/>
                  </a:lnTo>
                  <a:lnTo>
                    <a:pt x="843" y="352"/>
                  </a:lnTo>
                  <a:lnTo>
                    <a:pt x="837" y="358"/>
                  </a:lnTo>
                  <a:lnTo>
                    <a:pt x="829" y="364"/>
                  </a:lnTo>
                  <a:lnTo>
                    <a:pt x="824" y="367"/>
                  </a:lnTo>
                  <a:lnTo>
                    <a:pt x="821" y="369"/>
                  </a:lnTo>
                  <a:lnTo>
                    <a:pt x="815" y="370"/>
                  </a:lnTo>
                  <a:lnTo>
                    <a:pt x="811" y="372"/>
                  </a:lnTo>
                  <a:lnTo>
                    <a:pt x="803" y="375"/>
                  </a:lnTo>
                  <a:lnTo>
                    <a:pt x="796" y="379"/>
                  </a:lnTo>
                  <a:lnTo>
                    <a:pt x="787" y="382"/>
                  </a:lnTo>
                  <a:lnTo>
                    <a:pt x="779" y="389"/>
                  </a:lnTo>
                  <a:lnTo>
                    <a:pt x="772" y="390"/>
                  </a:lnTo>
                  <a:lnTo>
                    <a:pt x="764" y="396"/>
                  </a:lnTo>
                  <a:lnTo>
                    <a:pt x="756" y="398"/>
                  </a:lnTo>
                  <a:lnTo>
                    <a:pt x="749" y="404"/>
                  </a:lnTo>
                  <a:lnTo>
                    <a:pt x="740" y="405"/>
                  </a:lnTo>
                  <a:lnTo>
                    <a:pt x="732" y="410"/>
                  </a:lnTo>
                  <a:lnTo>
                    <a:pt x="725" y="413"/>
                  </a:lnTo>
                  <a:lnTo>
                    <a:pt x="717" y="417"/>
                  </a:lnTo>
                  <a:lnTo>
                    <a:pt x="708" y="420"/>
                  </a:lnTo>
                  <a:lnTo>
                    <a:pt x="701" y="425"/>
                  </a:lnTo>
                  <a:lnTo>
                    <a:pt x="693" y="429"/>
                  </a:lnTo>
                  <a:lnTo>
                    <a:pt x="686" y="432"/>
                  </a:lnTo>
                  <a:lnTo>
                    <a:pt x="678" y="435"/>
                  </a:lnTo>
                  <a:lnTo>
                    <a:pt x="670" y="438"/>
                  </a:lnTo>
                  <a:lnTo>
                    <a:pt x="663" y="441"/>
                  </a:lnTo>
                  <a:lnTo>
                    <a:pt x="655" y="444"/>
                  </a:lnTo>
                  <a:lnTo>
                    <a:pt x="646" y="447"/>
                  </a:lnTo>
                  <a:lnTo>
                    <a:pt x="639" y="452"/>
                  </a:lnTo>
                  <a:lnTo>
                    <a:pt x="631" y="455"/>
                  </a:lnTo>
                  <a:lnTo>
                    <a:pt x="624" y="458"/>
                  </a:lnTo>
                  <a:lnTo>
                    <a:pt x="615" y="461"/>
                  </a:lnTo>
                  <a:lnTo>
                    <a:pt x="607" y="464"/>
                  </a:lnTo>
                  <a:lnTo>
                    <a:pt x="599" y="467"/>
                  </a:lnTo>
                  <a:lnTo>
                    <a:pt x="592" y="470"/>
                  </a:lnTo>
                  <a:lnTo>
                    <a:pt x="583" y="473"/>
                  </a:lnTo>
                  <a:lnTo>
                    <a:pt x="577" y="476"/>
                  </a:lnTo>
                  <a:lnTo>
                    <a:pt x="568" y="479"/>
                  </a:lnTo>
                  <a:lnTo>
                    <a:pt x="562" y="482"/>
                  </a:lnTo>
                  <a:lnTo>
                    <a:pt x="553" y="485"/>
                  </a:lnTo>
                  <a:lnTo>
                    <a:pt x="545" y="488"/>
                  </a:lnTo>
                  <a:lnTo>
                    <a:pt x="538" y="491"/>
                  </a:lnTo>
                  <a:lnTo>
                    <a:pt x="530" y="494"/>
                  </a:lnTo>
                  <a:lnTo>
                    <a:pt x="522" y="497"/>
                  </a:lnTo>
                  <a:lnTo>
                    <a:pt x="515" y="500"/>
                  </a:lnTo>
                  <a:lnTo>
                    <a:pt x="507" y="503"/>
                  </a:lnTo>
                  <a:lnTo>
                    <a:pt x="500" y="506"/>
                  </a:lnTo>
                  <a:lnTo>
                    <a:pt x="491" y="509"/>
                  </a:lnTo>
                  <a:lnTo>
                    <a:pt x="483" y="512"/>
                  </a:lnTo>
                  <a:lnTo>
                    <a:pt x="476" y="515"/>
                  </a:lnTo>
                  <a:lnTo>
                    <a:pt x="468" y="518"/>
                  </a:lnTo>
                  <a:lnTo>
                    <a:pt x="459" y="521"/>
                  </a:lnTo>
                  <a:lnTo>
                    <a:pt x="451" y="524"/>
                  </a:lnTo>
                  <a:lnTo>
                    <a:pt x="444" y="527"/>
                  </a:lnTo>
                  <a:lnTo>
                    <a:pt x="436" y="531"/>
                  </a:lnTo>
                  <a:lnTo>
                    <a:pt x="427" y="534"/>
                  </a:lnTo>
                  <a:lnTo>
                    <a:pt x="420" y="537"/>
                  </a:lnTo>
                  <a:lnTo>
                    <a:pt x="412" y="541"/>
                  </a:lnTo>
                  <a:lnTo>
                    <a:pt x="405" y="544"/>
                  </a:lnTo>
                  <a:lnTo>
                    <a:pt x="396" y="547"/>
                  </a:lnTo>
                  <a:lnTo>
                    <a:pt x="388" y="552"/>
                  </a:lnTo>
                  <a:lnTo>
                    <a:pt x="380" y="555"/>
                  </a:lnTo>
                  <a:lnTo>
                    <a:pt x="373" y="559"/>
                  </a:lnTo>
                  <a:lnTo>
                    <a:pt x="364" y="562"/>
                  </a:lnTo>
                  <a:lnTo>
                    <a:pt x="356" y="565"/>
                  </a:lnTo>
                  <a:lnTo>
                    <a:pt x="349" y="570"/>
                  </a:lnTo>
                  <a:lnTo>
                    <a:pt x="341" y="573"/>
                  </a:lnTo>
                  <a:lnTo>
                    <a:pt x="334" y="576"/>
                  </a:lnTo>
                  <a:lnTo>
                    <a:pt x="326" y="580"/>
                  </a:lnTo>
                  <a:lnTo>
                    <a:pt x="319" y="585"/>
                  </a:lnTo>
                  <a:lnTo>
                    <a:pt x="311" y="589"/>
                  </a:lnTo>
                  <a:lnTo>
                    <a:pt x="305" y="591"/>
                  </a:lnTo>
                  <a:lnTo>
                    <a:pt x="299" y="594"/>
                  </a:lnTo>
                  <a:lnTo>
                    <a:pt x="293" y="597"/>
                  </a:lnTo>
                  <a:lnTo>
                    <a:pt x="287" y="600"/>
                  </a:lnTo>
                  <a:lnTo>
                    <a:pt x="279" y="603"/>
                  </a:lnTo>
                  <a:lnTo>
                    <a:pt x="272" y="608"/>
                  </a:lnTo>
                  <a:lnTo>
                    <a:pt x="264" y="612"/>
                  </a:lnTo>
                  <a:lnTo>
                    <a:pt x="257" y="617"/>
                  </a:lnTo>
                  <a:lnTo>
                    <a:pt x="249" y="621"/>
                  </a:lnTo>
                  <a:lnTo>
                    <a:pt x="242" y="626"/>
                  </a:lnTo>
                  <a:lnTo>
                    <a:pt x="233" y="629"/>
                  </a:lnTo>
                  <a:lnTo>
                    <a:pt x="225" y="635"/>
                  </a:lnTo>
                  <a:lnTo>
                    <a:pt x="216" y="639"/>
                  </a:lnTo>
                  <a:lnTo>
                    <a:pt x="208" y="644"/>
                  </a:lnTo>
                  <a:lnTo>
                    <a:pt x="199" y="648"/>
                  </a:lnTo>
                  <a:lnTo>
                    <a:pt x="190" y="654"/>
                  </a:lnTo>
                  <a:lnTo>
                    <a:pt x="181" y="657"/>
                  </a:lnTo>
                  <a:lnTo>
                    <a:pt x="172" y="662"/>
                  </a:lnTo>
                  <a:lnTo>
                    <a:pt x="163" y="666"/>
                  </a:lnTo>
                  <a:lnTo>
                    <a:pt x="155" y="671"/>
                  </a:lnTo>
                  <a:lnTo>
                    <a:pt x="146" y="674"/>
                  </a:lnTo>
                  <a:lnTo>
                    <a:pt x="137" y="679"/>
                  </a:lnTo>
                  <a:lnTo>
                    <a:pt x="130" y="682"/>
                  </a:lnTo>
                  <a:lnTo>
                    <a:pt x="122" y="686"/>
                  </a:lnTo>
                  <a:lnTo>
                    <a:pt x="113" y="689"/>
                  </a:lnTo>
                  <a:lnTo>
                    <a:pt x="104" y="692"/>
                  </a:lnTo>
                  <a:lnTo>
                    <a:pt x="97" y="694"/>
                  </a:lnTo>
                  <a:lnTo>
                    <a:pt x="91" y="697"/>
                  </a:lnTo>
                  <a:lnTo>
                    <a:pt x="83" y="698"/>
                  </a:lnTo>
                  <a:lnTo>
                    <a:pt x="77" y="700"/>
                  </a:lnTo>
                  <a:lnTo>
                    <a:pt x="71" y="700"/>
                  </a:lnTo>
                  <a:lnTo>
                    <a:pt x="66" y="703"/>
                  </a:lnTo>
                  <a:lnTo>
                    <a:pt x="17" y="904"/>
                  </a:lnTo>
                  <a:lnTo>
                    <a:pt x="36" y="898"/>
                  </a:lnTo>
                  <a:lnTo>
                    <a:pt x="56" y="893"/>
                  </a:lnTo>
                  <a:lnTo>
                    <a:pt x="74" y="888"/>
                  </a:lnTo>
                  <a:lnTo>
                    <a:pt x="94" y="884"/>
                  </a:lnTo>
                  <a:lnTo>
                    <a:pt x="110" y="879"/>
                  </a:lnTo>
                  <a:lnTo>
                    <a:pt x="127" y="876"/>
                  </a:lnTo>
                  <a:lnTo>
                    <a:pt x="143" y="872"/>
                  </a:lnTo>
                  <a:lnTo>
                    <a:pt x="160" y="869"/>
                  </a:lnTo>
                  <a:lnTo>
                    <a:pt x="174" y="864"/>
                  </a:lnTo>
                  <a:lnTo>
                    <a:pt x="189" y="861"/>
                  </a:lnTo>
                  <a:lnTo>
                    <a:pt x="201" y="857"/>
                  </a:lnTo>
                  <a:lnTo>
                    <a:pt x="216" y="854"/>
                  </a:lnTo>
                  <a:lnTo>
                    <a:pt x="228" y="851"/>
                  </a:lnTo>
                  <a:lnTo>
                    <a:pt x="240" y="849"/>
                  </a:lnTo>
                  <a:lnTo>
                    <a:pt x="252" y="846"/>
                  </a:lnTo>
                  <a:lnTo>
                    <a:pt x="264" y="843"/>
                  </a:lnTo>
                  <a:lnTo>
                    <a:pt x="273" y="839"/>
                  </a:lnTo>
                  <a:lnTo>
                    <a:pt x="284" y="836"/>
                  </a:lnTo>
                  <a:lnTo>
                    <a:pt x="294" y="833"/>
                  </a:lnTo>
                  <a:lnTo>
                    <a:pt x="305" y="831"/>
                  </a:lnTo>
                  <a:lnTo>
                    <a:pt x="313" y="828"/>
                  </a:lnTo>
                  <a:lnTo>
                    <a:pt x="322" y="825"/>
                  </a:lnTo>
                  <a:lnTo>
                    <a:pt x="331" y="822"/>
                  </a:lnTo>
                  <a:lnTo>
                    <a:pt x="340" y="821"/>
                  </a:lnTo>
                  <a:lnTo>
                    <a:pt x="347" y="817"/>
                  </a:lnTo>
                  <a:lnTo>
                    <a:pt x="356" y="814"/>
                  </a:lnTo>
                  <a:lnTo>
                    <a:pt x="364" y="811"/>
                  </a:lnTo>
                  <a:lnTo>
                    <a:pt x="371" y="808"/>
                  </a:lnTo>
                  <a:lnTo>
                    <a:pt x="379" y="805"/>
                  </a:lnTo>
                  <a:lnTo>
                    <a:pt x="387" y="804"/>
                  </a:lnTo>
                  <a:lnTo>
                    <a:pt x="394" y="801"/>
                  </a:lnTo>
                  <a:lnTo>
                    <a:pt x="403" y="799"/>
                  </a:lnTo>
                  <a:lnTo>
                    <a:pt x="409" y="796"/>
                  </a:lnTo>
                  <a:lnTo>
                    <a:pt x="418" y="793"/>
                  </a:lnTo>
                  <a:lnTo>
                    <a:pt x="426" y="790"/>
                  </a:lnTo>
                  <a:lnTo>
                    <a:pt x="433" y="787"/>
                  </a:lnTo>
                  <a:lnTo>
                    <a:pt x="441" y="784"/>
                  </a:lnTo>
                  <a:lnTo>
                    <a:pt x="448" y="781"/>
                  </a:lnTo>
                  <a:lnTo>
                    <a:pt x="456" y="780"/>
                  </a:lnTo>
                  <a:lnTo>
                    <a:pt x="465" y="777"/>
                  </a:lnTo>
                  <a:lnTo>
                    <a:pt x="473" y="774"/>
                  </a:lnTo>
                  <a:lnTo>
                    <a:pt x="482" y="771"/>
                  </a:lnTo>
                  <a:lnTo>
                    <a:pt x="489" y="768"/>
                  </a:lnTo>
                  <a:lnTo>
                    <a:pt x="500" y="765"/>
                  </a:lnTo>
                  <a:lnTo>
                    <a:pt x="509" y="762"/>
                  </a:lnTo>
                  <a:lnTo>
                    <a:pt x="519" y="759"/>
                  </a:lnTo>
                  <a:lnTo>
                    <a:pt x="530" y="756"/>
                  </a:lnTo>
                  <a:lnTo>
                    <a:pt x="541" y="753"/>
                  </a:lnTo>
                  <a:lnTo>
                    <a:pt x="551" y="748"/>
                  </a:lnTo>
                  <a:lnTo>
                    <a:pt x="563" y="745"/>
                  </a:lnTo>
                  <a:lnTo>
                    <a:pt x="575" y="740"/>
                  </a:lnTo>
                  <a:lnTo>
                    <a:pt x="589" y="737"/>
                  </a:lnTo>
                  <a:lnTo>
                    <a:pt x="601" y="733"/>
                  </a:lnTo>
                  <a:lnTo>
                    <a:pt x="615" y="730"/>
                  </a:lnTo>
                  <a:lnTo>
                    <a:pt x="628" y="725"/>
                  </a:lnTo>
                  <a:lnTo>
                    <a:pt x="645" y="722"/>
                  </a:lnTo>
                  <a:lnTo>
                    <a:pt x="658" y="718"/>
                  </a:lnTo>
                  <a:lnTo>
                    <a:pt x="675" y="713"/>
                  </a:lnTo>
                  <a:lnTo>
                    <a:pt x="692" y="707"/>
                  </a:lnTo>
                  <a:lnTo>
                    <a:pt x="710" y="704"/>
                  </a:lnTo>
                  <a:lnTo>
                    <a:pt x="726" y="698"/>
                  </a:lnTo>
                  <a:lnTo>
                    <a:pt x="747" y="694"/>
                  </a:lnTo>
                  <a:lnTo>
                    <a:pt x="766" y="689"/>
                  </a:lnTo>
                  <a:lnTo>
                    <a:pt x="787" y="685"/>
                  </a:lnTo>
                  <a:lnTo>
                    <a:pt x="761" y="718"/>
                  </a:lnTo>
                  <a:lnTo>
                    <a:pt x="752" y="721"/>
                  </a:lnTo>
                  <a:lnTo>
                    <a:pt x="741" y="724"/>
                  </a:lnTo>
                  <a:lnTo>
                    <a:pt x="731" y="727"/>
                  </a:lnTo>
                  <a:lnTo>
                    <a:pt x="722" y="731"/>
                  </a:lnTo>
                  <a:lnTo>
                    <a:pt x="711" y="733"/>
                  </a:lnTo>
                  <a:lnTo>
                    <a:pt x="699" y="737"/>
                  </a:lnTo>
                  <a:lnTo>
                    <a:pt x="689" y="740"/>
                  </a:lnTo>
                  <a:lnTo>
                    <a:pt x="676" y="747"/>
                  </a:lnTo>
                  <a:lnTo>
                    <a:pt x="663" y="748"/>
                  </a:lnTo>
                  <a:lnTo>
                    <a:pt x="651" y="753"/>
                  </a:lnTo>
                  <a:lnTo>
                    <a:pt x="637" y="756"/>
                  </a:lnTo>
                  <a:lnTo>
                    <a:pt x="625" y="762"/>
                  </a:lnTo>
                  <a:lnTo>
                    <a:pt x="612" y="765"/>
                  </a:lnTo>
                  <a:lnTo>
                    <a:pt x="596" y="769"/>
                  </a:lnTo>
                  <a:lnTo>
                    <a:pt x="583" y="774"/>
                  </a:lnTo>
                  <a:lnTo>
                    <a:pt x="569" y="780"/>
                  </a:lnTo>
                  <a:lnTo>
                    <a:pt x="554" y="783"/>
                  </a:lnTo>
                  <a:lnTo>
                    <a:pt x="539" y="787"/>
                  </a:lnTo>
                  <a:lnTo>
                    <a:pt x="524" y="792"/>
                  </a:lnTo>
                  <a:lnTo>
                    <a:pt x="509" y="796"/>
                  </a:lnTo>
                  <a:lnTo>
                    <a:pt x="492" y="799"/>
                  </a:lnTo>
                  <a:lnTo>
                    <a:pt x="479" y="805"/>
                  </a:lnTo>
                  <a:lnTo>
                    <a:pt x="462" y="808"/>
                  </a:lnTo>
                  <a:lnTo>
                    <a:pt x="448" y="814"/>
                  </a:lnTo>
                  <a:lnTo>
                    <a:pt x="432" y="817"/>
                  </a:lnTo>
                  <a:lnTo>
                    <a:pt x="417" y="824"/>
                  </a:lnTo>
                  <a:lnTo>
                    <a:pt x="400" y="828"/>
                  </a:lnTo>
                  <a:lnTo>
                    <a:pt x="385" y="833"/>
                  </a:lnTo>
                  <a:lnTo>
                    <a:pt x="370" y="836"/>
                  </a:lnTo>
                  <a:lnTo>
                    <a:pt x="353" y="842"/>
                  </a:lnTo>
                  <a:lnTo>
                    <a:pt x="338" y="846"/>
                  </a:lnTo>
                  <a:lnTo>
                    <a:pt x="323" y="851"/>
                  </a:lnTo>
                  <a:lnTo>
                    <a:pt x="308" y="854"/>
                  </a:lnTo>
                  <a:lnTo>
                    <a:pt x="293" y="858"/>
                  </a:lnTo>
                  <a:lnTo>
                    <a:pt x="278" y="861"/>
                  </a:lnTo>
                  <a:lnTo>
                    <a:pt x="263" y="866"/>
                  </a:lnTo>
                  <a:lnTo>
                    <a:pt x="248" y="869"/>
                  </a:lnTo>
                  <a:lnTo>
                    <a:pt x="234" y="873"/>
                  </a:lnTo>
                  <a:lnTo>
                    <a:pt x="219" y="876"/>
                  </a:lnTo>
                  <a:lnTo>
                    <a:pt x="205" y="881"/>
                  </a:lnTo>
                  <a:lnTo>
                    <a:pt x="192" y="884"/>
                  </a:lnTo>
                  <a:lnTo>
                    <a:pt x="178" y="888"/>
                  </a:lnTo>
                  <a:lnTo>
                    <a:pt x="165" y="892"/>
                  </a:lnTo>
                  <a:lnTo>
                    <a:pt x="154" y="896"/>
                  </a:lnTo>
                  <a:lnTo>
                    <a:pt x="142" y="899"/>
                  </a:lnTo>
                  <a:lnTo>
                    <a:pt x="130" y="902"/>
                  </a:lnTo>
                  <a:lnTo>
                    <a:pt x="119" y="905"/>
                  </a:lnTo>
                  <a:lnTo>
                    <a:pt x="109" y="908"/>
                  </a:lnTo>
                  <a:lnTo>
                    <a:pt x="97" y="910"/>
                  </a:lnTo>
                  <a:lnTo>
                    <a:pt x="88" y="913"/>
                  </a:lnTo>
                  <a:lnTo>
                    <a:pt x="78" y="916"/>
                  </a:lnTo>
                  <a:lnTo>
                    <a:pt x="69" y="917"/>
                  </a:lnTo>
                  <a:lnTo>
                    <a:pt x="60" y="920"/>
                  </a:lnTo>
                  <a:lnTo>
                    <a:pt x="53" y="922"/>
                  </a:lnTo>
                  <a:lnTo>
                    <a:pt x="45" y="923"/>
                  </a:lnTo>
                  <a:lnTo>
                    <a:pt x="39" y="925"/>
                  </a:lnTo>
                  <a:lnTo>
                    <a:pt x="33" y="926"/>
                  </a:lnTo>
                  <a:lnTo>
                    <a:pt x="27" y="928"/>
                  </a:lnTo>
                  <a:lnTo>
                    <a:pt x="23" y="928"/>
                  </a:lnTo>
                  <a:lnTo>
                    <a:pt x="20" y="931"/>
                  </a:lnTo>
                  <a:lnTo>
                    <a:pt x="14" y="931"/>
                  </a:lnTo>
                  <a:lnTo>
                    <a:pt x="12" y="932"/>
                  </a:lnTo>
                  <a:lnTo>
                    <a:pt x="8" y="928"/>
                  </a:lnTo>
                  <a:lnTo>
                    <a:pt x="4" y="923"/>
                  </a:lnTo>
                  <a:lnTo>
                    <a:pt x="3" y="916"/>
                  </a:lnTo>
                  <a:lnTo>
                    <a:pt x="1" y="910"/>
                  </a:lnTo>
                  <a:lnTo>
                    <a:pt x="1" y="902"/>
                  </a:lnTo>
                  <a:lnTo>
                    <a:pt x="0" y="895"/>
                  </a:lnTo>
                  <a:lnTo>
                    <a:pt x="0" y="885"/>
                  </a:lnTo>
                  <a:lnTo>
                    <a:pt x="1" y="876"/>
                  </a:lnTo>
                  <a:lnTo>
                    <a:pt x="1" y="866"/>
                  </a:lnTo>
                  <a:lnTo>
                    <a:pt x="1" y="857"/>
                  </a:lnTo>
                  <a:lnTo>
                    <a:pt x="1" y="851"/>
                  </a:lnTo>
                  <a:lnTo>
                    <a:pt x="3" y="846"/>
                  </a:lnTo>
                  <a:lnTo>
                    <a:pt x="4" y="842"/>
                  </a:lnTo>
                  <a:lnTo>
                    <a:pt x="4" y="836"/>
                  </a:lnTo>
                  <a:lnTo>
                    <a:pt x="4" y="831"/>
                  </a:lnTo>
                  <a:lnTo>
                    <a:pt x="8" y="825"/>
                  </a:lnTo>
                  <a:lnTo>
                    <a:pt x="8" y="819"/>
                  </a:lnTo>
                  <a:lnTo>
                    <a:pt x="9" y="814"/>
                  </a:lnTo>
                  <a:lnTo>
                    <a:pt x="11" y="808"/>
                  </a:lnTo>
                  <a:lnTo>
                    <a:pt x="12" y="802"/>
                  </a:lnTo>
                  <a:lnTo>
                    <a:pt x="14" y="798"/>
                  </a:lnTo>
                  <a:lnTo>
                    <a:pt x="15" y="792"/>
                  </a:lnTo>
                  <a:lnTo>
                    <a:pt x="17" y="787"/>
                  </a:lnTo>
                  <a:lnTo>
                    <a:pt x="18" y="781"/>
                  </a:lnTo>
                  <a:lnTo>
                    <a:pt x="20" y="775"/>
                  </a:lnTo>
                  <a:lnTo>
                    <a:pt x="21" y="769"/>
                  </a:lnTo>
                  <a:lnTo>
                    <a:pt x="23" y="765"/>
                  </a:lnTo>
                  <a:lnTo>
                    <a:pt x="24" y="759"/>
                  </a:lnTo>
                  <a:lnTo>
                    <a:pt x="26" y="753"/>
                  </a:lnTo>
                  <a:lnTo>
                    <a:pt x="27" y="747"/>
                  </a:lnTo>
                  <a:lnTo>
                    <a:pt x="29" y="740"/>
                  </a:lnTo>
                  <a:lnTo>
                    <a:pt x="32" y="736"/>
                  </a:lnTo>
                  <a:lnTo>
                    <a:pt x="33" y="731"/>
                  </a:lnTo>
                  <a:lnTo>
                    <a:pt x="35" y="725"/>
                  </a:lnTo>
                  <a:lnTo>
                    <a:pt x="39" y="715"/>
                  </a:lnTo>
                  <a:lnTo>
                    <a:pt x="44" y="707"/>
                  </a:lnTo>
                  <a:lnTo>
                    <a:pt x="47" y="698"/>
                  </a:lnTo>
                  <a:lnTo>
                    <a:pt x="51" y="689"/>
                  </a:lnTo>
                  <a:lnTo>
                    <a:pt x="56" y="682"/>
                  </a:lnTo>
                  <a:lnTo>
                    <a:pt x="60" y="676"/>
                  </a:lnTo>
                  <a:lnTo>
                    <a:pt x="63" y="668"/>
                  </a:lnTo>
                  <a:lnTo>
                    <a:pt x="68" y="663"/>
                  </a:lnTo>
                  <a:lnTo>
                    <a:pt x="71" y="659"/>
                  </a:lnTo>
                  <a:lnTo>
                    <a:pt x="75" y="656"/>
                  </a:lnTo>
                  <a:lnTo>
                    <a:pt x="276" y="571"/>
                  </a:lnTo>
                  <a:lnTo>
                    <a:pt x="282" y="567"/>
                  </a:lnTo>
                  <a:lnTo>
                    <a:pt x="290" y="564"/>
                  </a:lnTo>
                  <a:lnTo>
                    <a:pt x="296" y="559"/>
                  </a:lnTo>
                  <a:lnTo>
                    <a:pt x="303" y="556"/>
                  </a:lnTo>
                  <a:lnTo>
                    <a:pt x="311" y="553"/>
                  </a:lnTo>
                  <a:lnTo>
                    <a:pt x="319" y="550"/>
                  </a:lnTo>
                  <a:lnTo>
                    <a:pt x="325" y="547"/>
                  </a:lnTo>
                  <a:lnTo>
                    <a:pt x="332" y="544"/>
                  </a:lnTo>
                  <a:lnTo>
                    <a:pt x="338" y="541"/>
                  </a:lnTo>
                  <a:lnTo>
                    <a:pt x="346" y="538"/>
                  </a:lnTo>
                  <a:lnTo>
                    <a:pt x="352" y="535"/>
                  </a:lnTo>
                  <a:lnTo>
                    <a:pt x="359" y="532"/>
                  </a:lnTo>
                  <a:lnTo>
                    <a:pt x="365" y="529"/>
                  </a:lnTo>
                  <a:lnTo>
                    <a:pt x="371" y="526"/>
                  </a:lnTo>
                  <a:lnTo>
                    <a:pt x="379" y="523"/>
                  </a:lnTo>
                  <a:lnTo>
                    <a:pt x="387" y="521"/>
                  </a:lnTo>
                  <a:lnTo>
                    <a:pt x="393" y="518"/>
                  </a:lnTo>
                  <a:lnTo>
                    <a:pt x="399" y="515"/>
                  </a:lnTo>
                  <a:lnTo>
                    <a:pt x="405" y="512"/>
                  </a:lnTo>
                  <a:lnTo>
                    <a:pt x="412" y="509"/>
                  </a:lnTo>
                  <a:lnTo>
                    <a:pt x="418" y="506"/>
                  </a:lnTo>
                  <a:lnTo>
                    <a:pt x="426" y="503"/>
                  </a:lnTo>
                  <a:lnTo>
                    <a:pt x="432" y="500"/>
                  </a:lnTo>
                  <a:lnTo>
                    <a:pt x="438" y="497"/>
                  </a:lnTo>
                  <a:lnTo>
                    <a:pt x="444" y="496"/>
                  </a:lnTo>
                  <a:lnTo>
                    <a:pt x="451" y="493"/>
                  </a:lnTo>
                  <a:lnTo>
                    <a:pt x="458" y="490"/>
                  </a:lnTo>
                  <a:lnTo>
                    <a:pt x="464" y="488"/>
                  </a:lnTo>
                  <a:lnTo>
                    <a:pt x="471" y="485"/>
                  </a:lnTo>
                  <a:lnTo>
                    <a:pt x="477" y="482"/>
                  </a:lnTo>
                  <a:lnTo>
                    <a:pt x="483" y="481"/>
                  </a:lnTo>
                  <a:lnTo>
                    <a:pt x="491" y="478"/>
                  </a:lnTo>
                  <a:lnTo>
                    <a:pt x="497" y="475"/>
                  </a:lnTo>
                  <a:lnTo>
                    <a:pt x="503" y="472"/>
                  </a:lnTo>
                  <a:lnTo>
                    <a:pt x="509" y="470"/>
                  </a:lnTo>
                  <a:lnTo>
                    <a:pt x="516" y="467"/>
                  </a:lnTo>
                  <a:lnTo>
                    <a:pt x="522" y="464"/>
                  </a:lnTo>
                  <a:lnTo>
                    <a:pt x="528" y="463"/>
                  </a:lnTo>
                  <a:lnTo>
                    <a:pt x="535" y="460"/>
                  </a:lnTo>
                  <a:lnTo>
                    <a:pt x="542" y="457"/>
                  </a:lnTo>
                  <a:lnTo>
                    <a:pt x="548" y="455"/>
                  </a:lnTo>
                  <a:lnTo>
                    <a:pt x="554" y="452"/>
                  </a:lnTo>
                  <a:lnTo>
                    <a:pt x="560" y="449"/>
                  </a:lnTo>
                  <a:lnTo>
                    <a:pt x="568" y="446"/>
                  </a:lnTo>
                  <a:lnTo>
                    <a:pt x="574" y="443"/>
                  </a:lnTo>
                  <a:lnTo>
                    <a:pt x="580" y="441"/>
                  </a:lnTo>
                  <a:lnTo>
                    <a:pt x="586" y="438"/>
                  </a:lnTo>
                  <a:lnTo>
                    <a:pt x="593" y="437"/>
                  </a:lnTo>
                  <a:lnTo>
                    <a:pt x="599" y="434"/>
                  </a:lnTo>
                  <a:lnTo>
                    <a:pt x="607" y="431"/>
                  </a:lnTo>
                  <a:lnTo>
                    <a:pt x="613" y="428"/>
                  </a:lnTo>
                  <a:lnTo>
                    <a:pt x="621" y="425"/>
                  </a:lnTo>
                  <a:lnTo>
                    <a:pt x="627" y="422"/>
                  </a:lnTo>
                  <a:lnTo>
                    <a:pt x="634" y="419"/>
                  </a:lnTo>
                  <a:lnTo>
                    <a:pt x="642" y="416"/>
                  </a:lnTo>
                  <a:lnTo>
                    <a:pt x="649" y="414"/>
                  </a:lnTo>
                  <a:lnTo>
                    <a:pt x="655" y="411"/>
                  </a:lnTo>
                  <a:lnTo>
                    <a:pt x="663" y="408"/>
                  </a:lnTo>
                  <a:lnTo>
                    <a:pt x="669" y="405"/>
                  </a:lnTo>
                  <a:lnTo>
                    <a:pt x="676" y="404"/>
                  </a:lnTo>
                  <a:lnTo>
                    <a:pt x="683" y="401"/>
                  </a:lnTo>
                  <a:lnTo>
                    <a:pt x="692" y="398"/>
                  </a:lnTo>
                  <a:lnTo>
                    <a:pt x="698" y="395"/>
                  </a:lnTo>
                  <a:lnTo>
                    <a:pt x="707" y="392"/>
                  </a:lnTo>
                  <a:lnTo>
                    <a:pt x="714" y="384"/>
                  </a:lnTo>
                  <a:lnTo>
                    <a:pt x="723" y="378"/>
                  </a:lnTo>
                  <a:lnTo>
                    <a:pt x="729" y="375"/>
                  </a:lnTo>
                  <a:lnTo>
                    <a:pt x="734" y="373"/>
                  </a:lnTo>
                  <a:lnTo>
                    <a:pt x="738" y="370"/>
                  </a:lnTo>
                  <a:lnTo>
                    <a:pt x="744" y="369"/>
                  </a:lnTo>
                  <a:lnTo>
                    <a:pt x="755" y="363"/>
                  </a:lnTo>
                  <a:lnTo>
                    <a:pt x="764" y="360"/>
                  </a:lnTo>
                  <a:lnTo>
                    <a:pt x="770" y="357"/>
                  </a:lnTo>
                  <a:lnTo>
                    <a:pt x="775" y="354"/>
                  </a:lnTo>
                  <a:lnTo>
                    <a:pt x="779" y="352"/>
                  </a:lnTo>
                  <a:lnTo>
                    <a:pt x="785" y="349"/>
                  </a:lnTo>
                  <a:lnTo>
                    <a:pt x="794" y="343"/>
                  </a:lnTo>
                  <a:lnTo>
                    <a:pt x="803" y="337"/>
                  </a:lnTo>
                  <a:lnTo>
                    <a:pt x="811" y="331"/>
                  </a:lnTo>
                  <a:lnTo>
                    <a:pt x="818" y="324"/>
                  </a:lnTo>
                  <a:lnTo>
                    <a:pt x="823" y="313"/>
                  </a:lnTo>
                  <a:lnTo>
                    <a:pt x="829" y="305"/>
                  </a:lnTo>
                  <a:lnTo>
                    <a:pt x="829" y="298"/>
                  </a:lnTo>
                  <a:lnTo>
                    <a:pt x="830" y="293"/>
                  </a:lnTo>
                  <a:lnTo>
                    <a:pt x="832" y="287"/>
                  </a:lnTo>
                  <a:lnTo>
                    <a:pt x="834" y="281"/>
                  </a:lnTo>
                  <a:lnTo>
                    <a:pt x="834" y="275"/>
                  </a:lnTo>
                  <a:lnTo>
                    <a:pt x="834" y="271"/>
                  </a:lnTo>
                  <a:lnTo>
                    <a:pt x="837" y="266"/>
                  </a:lnTo>
                  <a:lnTo>
                    <a:pt x="838" y="263"/>
                  </a:lnTo>
                  <a:lnTo>
                    <a:pt x="844" y="257"/>
                  </a:lnTo>
                  <a:lnTo>
                    <a:pt x="852" y="253"/>
                  </a:lnTo>
                  <a:lnTo>
                    <a:pt x="859" y="248"/>
                  </a:lnTo>
                  <a:lnTo>
                    <a:pt x="868" y="245"/>
                  </a:lnTo>
                  <a:lnTo>
                    <a:pt x="877" y="244"/>
                  </a:lnTo>
                  <a:lnTo>
                    <a:pt x="886" y="242"/>
                  </a:lnTo>
                  <a:lnTo>
                    <a:pt x="879" y="239"/>
                  </a:lnTo>
                  <a:lnTo>
                    <a:pt x="873" y="236"/>
                  </a:lnTo>
                  <a:lnTo>
                    <a:pt x="867" y="233"/>
                  </a:lnTo>
                  <a:lnTo>
                    <a:pt x="859" y="231"/>
                  </a:lnTo>
                  <a:lnTo>
                    <a:pt x="853" y="228"/>
                  </a:lnTo>
                  <a:lnTo>
                    <a:pt x="846" y="225"/>
                  </a:lnTo>
                  <a:lnTo>
                    <a:pt x="840" y="222"/>
                  </a:lnTo>
                  <a:lnTo>
                    <a:pt x="834" y="221"/>
                  </a:lnTo>
                  <a:lnTo>
                    <a:pt x="827" y="216"/>
                  </a:lnTo>
                  <a:lnTo>
                    <a:pt x="821" y="213"/>
                  </a:lnTo>
                  <a:lnTo>
                    <a:pt x="815" y="209"/>
                  </a:lnTo>
                  <a:lnTo>
                    <a:pt x="811" y="204"/>
                  </a:lnTo>
                  <a:lnTo>
                    <a:pt x="805" y="198"/>
                  </a:lnTo>
                  <a:lnTo>
                    <a:pt x="800" y="194"/>
                  </a:lnTo>
                  <a:lnTo>
                    <a:pt x="796" y="188"/>
                  </a:lnTo>
                  <a:lnTo>
                    <a:pt x="793" y="182"/>
                  </a:lnTo>
                  <a:lnTo>
                    <a:pt x="790" y="176"/>
                  </a:lnTo>
                  <a:lnTo>
                    <a:pt x="787" y="170"/>
                  </a:lnTo>
                  <a:lnTo>
                    <a:pt x="784" y="165"/>
                  </a:lnTo>
                  <a:lnTo>
                    <a:pt x="781" y="159"/>
                  </a:lnTo>
                  <a:lnTo>
                    <a:pt x="778" y="153"/>
                  </a:lnTo>
                  <a:lnTo>
                    <a:pt x="778" y="147"/>
                  </a:lnTo>
                  <a:lnTo>
                    <a:pt x="775" y="139"/>
                  </a:lnTo>
                  <a:lnTo>
                    <a:pt x="775" y="135"/>
                  </a:lnTo>
                  <a:lnTo>
                    <a:pt x="772" y="127"/>
                  </a:lnTo>
                  <a:lnTo>
                    <a:pt x="772" y="121"/>
                  </a:lnTo>
                  <a:lnTo>
                    <a:pt x="772" y="114"/>
                  </a:lnTo>
                  <a:lnTo>
                    <a:pt x="772" y="109"/>
                  </a:lnTo>
                  <a:lnTo>
                    <a:pt x="772" y="102"/>
                  </a:lnTo>
                  <a:lnTo>
                    <a:pt x="772" y="96"/>
                  </a:lnTo>
                  <a:lnTo>
                    <a:pt x="773" y="89"/>
                  </a:lnTo>
                  <a:lnTo>
                    <a:pt x="775" y="83"/>
                  </a:lnTo>
                  <a:lnTo>
                    <a:pt x="775" y="77"/>
                  </a:lnTo>
                  <a:lnTo>
                    <a:pt x="778" y="70"/>
                  </a:lnTo>
                  <a:lnTo>
                    <a:pt x="779" y="64"/>
                  </a:lnTo>
                  <a:lnTo>
                    <a:pt x="782" y="58"/>
                  </a:lnTo>
                  <a:lnTo>
                    <a:pt x="784" y="52"/>
                  </a:lnTo>
                  <a:lnTo>
                    <a:pt x="787" y="47"/>
                  </a:lnTo>
                  <a:lnTo>
                    <a:pt x="790" y="41"/>
                  </a:lnTo>
                  <a:lnTo>
                    <a:pt x="794" y="37"/>
                  </a:lnTo>
                  <a:lnTo>
                    <a:pt x="797" y="31"/>
                  </a:lnTo>
                  <a:lnTo>
                    <a:pt x="802" y="25"/>
                  </a:lnTo>
                  <a:lnTo>
                    <a:pt x="805" y="20"/>
                  </a:lnTo>
                  <a:lnTo>
                    <a:pt x="811" y="17"/>
                  </a:lnTo>
                  <a:lnTo>
                    <a:pt x="815" y="12"/>
                  </a:lnTo>
                  <a:lnTo>
                    <a:pt x="821" y="8"/>
                  </a:lnTo>
                  <a:lnTo>
                    <a:pt x="827" y="3"/>
                  </a:lnTo>
                  <a:lnTo>
                    <a:pt x="834" y="2"/>
                  </a:lnTo>
                  <a:lnTo>
                    <a:pt x="834" y="2"/>
                  </a:lnTo>
                  <a:close/>
                </a:path>
              </a:pathLst>
            </a:custGeom>
            <a:solidFill>
              <a:srgbClr val="4766C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15"/>
            <p:cNvSpPr>
              <a:spLocks/>
            </p:cNvSpPr>
            <p:nvPr/>
          </p:nvSpPr>
          <p:spPr bwMode="auto">
            <a:xfrm>
              <a:off x="2666" y="545"/>
              <a:ext cx="1650" cy="1224"/>
            </a:xfrm>
            <a:custGeom>
              <a:avLst/>
              <a:gdLst/>
              <a:ahLst/>
              <a:cxnLst>
                <a:cxn ang="0">
                  <a:pos x="1377" y="26"/>
                </a:cxn>
                <a:cxn ang="0">
                  <a:pos x="1454" y="115"/>
                </a:cxn>
                <a:cxn ang="0">
                  <a:pos x="1533" y="243"/>
                </a:cxn>
                <a:cxn ang="0">
                  <a:pos x="1600" y="375"/>
                </a:cxn>
                <a:cxn ang="0">
                  <a:pos x="1643" y="484"/>
                </a:cxn>
                <a:cxn ang="0">
                  <a:pos x="1599" y="530"/>
                </a:cxn>
                <a:cxn ang="0">
                  <a:pos x="1474" y="571"/>
                </a:cxn>
                <a:cxn ang="0">
                  <a:pos x="1311" y="622"/>
                </a:cxn>
                <a:cxn ang="0">
                  <a:pos x="1131" y="674"/>
                </a:cxn>
                <a:cxn ang="0">
                  <a:pos x="966" y="730"/>
                </a:cxn>
                <a:cxn ang="0">
                  <a:pos x="850" y="777"/>
                </a:cxn>
                <a:cxn ang="0">
                  <a:pos x="746" y="810"/>
                </a:cxn>
                <a:cxn ang="0">
                  <a:pos x="639" y="845"/>
                </a:cxn>
                <a:cxn ang="0">
                  <a:pos x="531" y="881"/>
                </a:cxn>
                <a:cxn ang="0">
                  <a:pos x="429" y="919"/>
                </a:cxn>
                <a:cxn ang="0">
                  <a:pos x="343" y="956"/>
                </a:cxn>
                <a:cxn ang="0">
                  <a:pos x="364" y="1030"/>
                </a:cxn>
                <a:cxn ang="0">
                  <a:pos x="352" y="1106"/>
                </a:cxn>
                <a:cxn ang="0">
                  <a:pos x="299" y="1187"/>
                </a:cxn>
                <a:cxn ang="0">
                  <a:pos x="217" y="1222"/>
                </a:cxn>
                <a:cxn ang="0">
                  <a:pos x="128" y="1202"/>
                </a:cxn>
                <a:cxn ang="0">
                  <a:pos x="56" y="1153"/>
                </a:cxn>
                <a:cxn ang="0">
                  <a:pos x="69" y="1133"/>
                </a:cxn>
                <a:cxn ang="0">
                  <a:pos x="116" y="1100"/>
                </a:cxn>
                <a:cxn ang="0">
                  <a:pos x="152" y="1165"/>
                </a:cxn>
                <a:cxn ang="0">
                  <a:pos x="225" y="1190"/>
                </a:cxn>
                <a:cxn ang="0">
                  <a:pos x="278" y="1135"/>
                </a:cxn>
                <a:cxn ang="0">
                  <a:pos x="306" y="1054"/>
                </a:cxn>
                <a:cxn ang="0">
                  <a:pos x="311" y="973"/>
                </a:cxn>
                <a:cxn ang="0">
                  <a:pos x="340" y="902"/>
                </a:cxn>
                <a:cxn ang="0">
                  <a:pos x="451" y="854"/>
                </a:cxn>
                <a:cxn ang="0">
                  <a:pos x="572" y="817"/>
                </a:cxn>
                <a:cxn ang="0">
                  <a:pos x="696" y="781"/>
                </a:cxn>
                <a:cxn ang="0">
                  <a:pos x="820" y="745"/>
                </a:cxn>
                <a:cxn ang="0">
                  <a:pos x="942" y="706"/>
                </a:cxn>
                <a:cxn ang="0">
                  <a:pos x="1063" y="662"/>
                </a:cxn>
                <a:cxn ang="0">
                  <a:pos x="1166" y="630"/>
                </a:cxn>
                <a:cxn ang="0">
                  <a:pos x="1265" y="597"/>
                </a:cxn>
                <a:cxn ang="0">
                  <a:pos x="1363" y="564"/>
                </a:cxn>
                <a:cxn ang="0">
                  <a:pos x="1462" y="530"/>
                </a:cxn>
                <a:cxn ang="0">
                  <a:pos x="1563" y="502"/>
                </a:cxn>
                <a:cxn ang="0">
                  <a:pos x="1587" y="443"/>
                </a:cxn>
                <a:cxn ang="0">
                  <a:pos x="1539" y="366"/>
                </a:cxn>
                <a:cxn ang="0">
                  <a:pos x="1501" y="289"/>
                </a:cxn>
                <a:cxn ang="0">
                  <a:pos x="1446" y="206"/>
                </a:cxn>
                <a:cxn ang="0">
                  <a:pos x="1389" y="126"/>
                </a:cxn>
                <a:cxn ang="0">
                  <a:pos x="957" y="222"/>
                </a:cxn>
                <a:cxn ang="0">
                  <a:pos x="865" y="264"/>
                </a:cxn>
                <a:cxn ang="0">
                  <a:pos x="744" y="322"/>
                </a:cxn>
                <a:cxn ang="0">
                  <a:pos x="625" y="382"/>
                </a:cxn>
                <a:cxn ang="0">
                  <a:pos x="540" y="431"/>
                </a:cxn>
                <a:cxn ang="0">
                  <a:pos x="466" y="471"/>
                </a:cxn>
                <a:cxn ang="0">
                  <a:pos x="358" y="533"/>
                </a:cxn>
                <a:cxn ang="0">
                  <a:pos x="290" y="619"/>
                </a:cxn>
                <a:cxn ang="0">
                  <a:pos x="308" y="523"/>
                </a:cxn>
                <a:cxn ang="0">
                  <a:pos x="426" y="449"/>
                </a:cxn>
                <a:cxn ang="0">
                  <a:pos x="649" y="331"/>
                </a:cxn>
                <a:cxn ang="0">
                  <a:pos x="913" y="197"/>
                </a:cxn>
                <a:cxn ang="0">
                  <a:pos x="1150" y="82"/>
                </a:cxn>
                <a:cxn ang="0">
                  <a:pos x="1295" y="9"/>
                </a:cxn>
              </a:cxnLst>
              <a:rect l="0" t="0" r="r" b="b"/>
              <a:pathLst>
                <a:path w="1650" h="1224">
                  <a:moveTo>
                    <a:pt x="1311" y="3"/>
                  </a:moveTo>
                  <a:lnTo>
                    <a:pt x="1318" y="0"/>
                  </a:lnTo>
                  <a:lnTo>
                    <a:pt x="1329" y="0"/>
                  </a:lnTo>
                  <a:lnTo>
                    <a:pt x="1333" y="0"/>
                  </a:lnTo>
                  <a:lnTo>
                    <a:pt x="1338" y="2"/>
                  </a:lnTo>
                  <a:lnTo>
                    <a:pt x="1344" y="3"/>
                  </a:lnTo>
                  <a:lnTo>
                    <a:pt x="1348" y="6"/>
                  </a:lnTo>
                  <a:lnTo>
                    <a:pt x="1354" y="8"/>
                  </a:lnTo>
                  <a:lnTo>
                    <a:pt x="1360" y="12"/>
                  </a:lnTo>
                  <a:lnTo>
                    <a:pt x="1366" y="15"/>
                  </a:lnTo>
                  <a:lnTo>
                    <a:pt x="1372" y="21"/>
                  </a:lnTo>
                  <a:lnTo>
                    <a:pt x="1377" y="26"/>
                  </a:lnTo>
                  <a:lnTo>
                    <a:pt x="1385" y="30"/>
                  </a:lnTo>
                  <a:lnTo>
                    <a:pt x="1391" y="36"/>
                  </a:lnTo>
                  <a:lnTo>
                    <a:pt x="1397" y="44"/>
                  </a:lnTo>
                  <a:lnTo>
                    <a:pt x="1403" y="50"/>
                  </a:lnTo>
                  <a:lnTo>
                    <a:pt x="1409" y="58"/>
                  </a:lnTo>
                  <a:lnTo>
                    <a:pt x="1415" y="64"/>
                  </a:lnTo>
                  <a:lnTo>
                    <a:pt x="1422" y="73"/>
                  </a:lnTo>
                  <a:lnTo>
                    <a:pt x="1428" y="80"/>
                  </a:lnTo>
                  <a:lnTo>
                    <a:pt x="1436" y="89"/>
                  </a:lnTo>
                  <a:lnTo>
                    <a:pt x="1440" y="97"/>
                  </a:lnTo>
                  <a:lnTo>
                    <a:pt x="1448" y="107"/>
                  </a:lnTo>
                  <a:lnTo>
                    <a:pt x="1454" y="115"/>
                  </a:lnTo>
                  <a:lnTo>
                    <a:pt x="1462" y="126"/>
                  </a:lnTo>
                  <a:lnTo>
                    <a:pt x="1468" y="135"/>
                  </a:lnTo>
                  <a:lnTo>
                    <a:pt x="1475" y="147"/>
                  </a:lnTo>
                  <a:lnTo>
                    <a:pt x="1481" y="156"/>
                  </a:lnTo>
                  <a:lnTo>
                    <a:pt x="1489" y="166"/>
                  </a:lnTo>
                  <a:lnTo>
                    <a:pt x="1495" y="177"/>
                  </a:lnTo>
                  <a:lnTo>
                    <a:pt x="1502" y="189"/>
                  </a:lnTo>
                  <a:lnTo>
                    <a:pt x="1508" y="200"/>
                  </a:lnTo>
                  <a:lnTo>
                    <a:pt x="1514" y="210"/>
                  </a:lnTo>
                  <a:lnTo>
                    <a:pt x="1520" y="221"/>
                  </a:lnTo>
                  <a:lnTo>
                    <a:pt x="1528" y="231"/>
                  </a:lnTo>
                  <a:lnTo>
                    <a:pt x="1533" y="243"/>
                  </a:lnTo>
                  <a:lnTo>
                    <a:pt x="1540" y="254"/>
                  </a:lnTo>
                  <a:lnTo>
                    <a:pt x="1546" y="266"/>
                  </a:lnTo>
                  <a:lnTo>
                    <a:pt x="1552" y="277"/>
                  </a:lnTo>
                  <a:lnTo>
                    <a:pt x="1558" y="287"/>
                  </a:lnTo>
                  <a:lnTo>
                    <a:pt x="1564" y="299"/>
                  </a:lnTo>
                  <a:lnTo>
                    <a:pt x="1570" y="310"/>
                  </a:lnTo>
                  <a:lnTo>
                    <a:pt x="1576" y="320"/>
                  </a:lnTo>
                  <a:lnTo>
                    <a:pt x="1581" y="331"/>
                  </a:lnTo>
                  <a:lnTo>
                    <a:pt x="1587" y="343"/>
                  </a:lnTo>
                  <a:lnTo>
                    <a:pt x="1591" y="354"/>
                  </a:lnTo>
                  <a:lnTo>
                    <a:pt x="1596" y="366"/>
                  </a:lnTo>
                  <a:lnTo>
                    <a:pt x="1600" y="375"/>
                  </a:lnTo>
                  <a:lnTo>
                    <a:pt x="1605" y="385"/>
                  </a:lnTo>
                  <a:lnTo>
                    <a:pt x="1610" y="396"/>
                  </a:lnTo>
                  <a:lnTo>
                    <a:pt x="1614" y="406"/>
                  </a:lnTo>
                  <a:lnTo>
                    <a:pt x="1619" y="416"/>
                  </a:lnTo>
                  <a:lnTo>
                    <a:pt x="1622" y="425"/>
                  </a:lnTo>
                  <a:lnTo>
                    <a:pt x="1626" y="435"/>
                  </a:lnTo>
                  <a:lnTo>
                    <a:pt x="1629" y="444"/>
                  </a:lnTo>
                  <a:lnTo>
                    <a:pt x="1632" y="452"/>
                  </a:lnTo>
                  <a:lnTo>
                    <a:pt x="1635" y="461"/>
                  </a:lnTo>
                  <a:lnTo>
                    <a:pt x="1638" y="468"/>
                  </a:lnTo>
                  <a:lnTo>
                    <a:pt x="1641" y="477"/>
                  </a:lnTo>
                  <a:lnTo>
                    <a:pt x="1643" y="484"/>
                  </a:lnTo>
                  <a:lnTo>
                    <a:pt x="1646" y="491"/>
                  </a:lnTo>
                  <a:lnTo>
                    <a:pt x="1647" y="499"/>
                  </a:lnTo>
                  <a:lnTo>
                    <a:pt x="1650" y="506"/>
                  </a:lnTo>
                  <a:lnTo>
                    <a:pt x="1646" y="508"/>
                  </a:lnTo>
                  <a:lnTo>
                    <a:pt x="1643" y="509"/>
                  </a:lnTo>
                  <a:lnTo>
                    <a:pt x="1637" y="512"/>
                  </a:lnTo>
                  <a:lnTo>
                    <a:pt x="1632" y="515"/>
                  </a:lnTo>
                  <a:lnTo>
                    <a:pt x="1626" y="518"/>
                  </a:lnTo>
                  <a:lnTo>
                    <a:pt x="1620" y="521"/>
                  </a:lnTo>
                  <a:lnTo>
                    <a:pt x="1614" y="524"/>
                  </a:lnTo>
                  <a:lnTo>
                    <a:pt x="1607" y="527"/>
                  </a:lnTo>
                  <a:lnTo>
                    <a:pt x="1599" y="530"/>
                  </a:lnTo>
                  <a:lnTo>
                    <a:pt x="1591" y="533"/>
                  </a:lnTo>
                  <a:lnTo>
                    <a:pt x="1582" y="536"/>
                  </a:lnTo>
                  <a:lnTo>
                    <a:pt x="1573" y="541"/>
                  </a:lnTo>
                  <a:lnTo>
                    <a:pt x="1563" y="542"/>
                  </a:lnTo>
                  <a:lnTo>
                    <a:pt x="1554" y="547"/>
                  </a:lnTo>
                  <a:lnTo>
                    <a:pt x="1543" y="550"/>
                  </a:lnTo>
                  <a:lnTo>
                    <a:pt x="1534" y="554"/>
                  </a:lnTo>
                  <a:lnTo>
                    <a:pt x="1522" y="558"/>
                  </a:lnTo>
                  <a:lnTo>
                    <a:pt x="1511" y="561"/>
                  </a:lnTo>
                  <a:lnTo>
                    <a:pt x="1499" y="565"/>
                  </a:lnTo>
                  <a:lnTo>
                    <a:pt x="1487" y="568"/>
                  </a:lnTo>
                  <a:lnTo>
                    <a:pt x="1474" y="571"/>
                  </a:lnTo>
                  <a:lnTo>
                    <a:pt x="1462" y="576"/>
                  </a:lnTo>
                  <a:lnTo>
                    <a:pt x="1449" y="580"/>
                  </a:lnTo>
                  <a:lnTo>
                    <a:pt x="1437" y="585"/>
                  </a:lnTo>
                  <a:lnTo>
                    <a:pt x="1422" y="588"/>
                  </a:lnTo>
                  <a:lnTo>
                    <a:pt x="1410" y="592"/>
                  </a:lnTo>
                  <a:lnTo>
                    <a:pt x="1395" y="597"/>
                  </a:lnTo>
                  <a:lnTo>
                    <a:pt x="1382" y="601"/>
                  </a:lnTo>
                  <a:lnTo>
                    <a:pt x="1368" y="604"/>
                  </a:lnTo>
                  <a:lnTo>
                    <a:pt x="1354" y="609"/>
                  </a:lnTo>
                  <a:lnTo>
                    <a:pt x="1339" y="613"/>
                  </a:lnTo>
                  <a:lnTo>
                    <a:pt x="1326" y="618"/>
                  </a:lnTo>
                  <a:lnTo>
                    <a:pt x="1311" y="622"/>
                  </a:lnTo>
                  <a:lnTo>
                    <a:pt x="1295" y="627"/>
                  </a:lnTo>
                  <a:lnTo>
                    <a:pt x="1280" y="630"/>
                  </a:lnTo>
                  <a:lnTo>
                    <a:pt x="1265" y="635"/>
                  </a:lnTo>
                  <a:lnTo>
                    <a:pt x="1250" y="639"/>
                  </a:lnTo>
                  <a:lnTo>
                    <a:pt x="1235" y="644"/>
                  </a:lnTo>
                  <a:lnTo>
                    <a:pt x="1220" y="648"/>
                  </a:lnTo>
                  <a:lnTo>
                    <a:pt x="1206" y="653"/>
                  </a:lnTo>
                  <a:lnTo>
                    <a:pt x="1191" y="657"/>
                  </a:lnTo>
                  <a:lnTo>
                    <a:pt x="1176" y="662"/>
                  </a:lnTo>
                  <a:lnTo>
                    <a:pt x="1161" y="666"/>
                  </a:lnTo>
                  <a:lnTo>
                    <a:pt x="1146" y="671"/>
                  </a:lnTo>
                  <a:lnTo>
                    <a:pt x="1131" y="674"/>
                  </a:lnTo>
                  <a:lnTo>
                    <a:pt x="1117" y="680"/>
                  </a:lnTo>
                  <a:lnTo>
                    <a:pt x="1102" y="683"/>
                  </a:lnTo>
                  <a:lnTo>
                    <a:pt x="1089" y="689"/>
                  </a:lnTo>
                  <a:lnTo>
                    <a:pt x="1073" y="693"/>
                  </a:lnTo>
                  <a:lnTo>
                    <a:pt x="1060" y="698"/>
                  </a:lnTo>
                  <a:lnTo>
                    <a:pt x="1045" y="701"/>
                  </a:lnTo>
                  <a:lnTo>
                    <a:pt x="1033" y="707"/>
                  </a:lnTo>
                  <a:lnTo>
                    <a:pt x="1018" y="712"/>
                  </a:lnTo>
                  <a:lnTo>
                    <a:pt x="1006" y="716"/>
                  </a:lnTo>
                  <a:lnTo>
                    <a:pt x="992" y="719"/>
                  </a:lnTo>
                  <a:lnTo>
                    <a:pt x="980" y="725"/>
                  </a:lnTo>
                  <a:lnTo>
                    <a:pt x="966" y="730"/>
                  </a:lnTo>
                  <a:lnTo>
                    <a:pt x="956" y="734"/>
                  </a:lnTo>
                  <a:lnTo>
                    <a:pt x="944" y="737"/>
                  </a:lnTo>
                  <a:lnTo>
                    <a:pt x="933" y="743"/>
                  </a:lnTo>
                  <a:lnTo>
                    <a:pt x="921" y="748"/>
                  </a:lnTo>
                  <a:lnTo>
                    <a:pt x="910" y="752"/>
                  </a:lnTo>
                  <a:lnTo>
                    <a:pt x="900" y="755"/>
                  </a:lnTo>
                  <a:lnTo>
                    <a:pt x="892" y="761"/>
                  </a:lnTo>
                  <a:lnTo>
                    <a:pt x="883" y="764"/>
                  </a:lnTo>
                  <a:lnTo>
                    <a:pt x="874" y="767"/>
                  </a:lnTo>
                  <a:lnTo>
                    <a:pt x="867" y="770"/>
                  </a:lnTo>
                  <a:lnTo>
                    <a:pt x="858" y="774"/>
                  </a:lnTo>
                  <a:lnTo>
                    <a:pt x="850" y="777"/>
                  </a:lnTo>
                  <a:lnTo>
                    <a:pt x="841" y="778"/>
                  </a:lnTo>
                  <a:lnTo>
                    <a:pt x="832" y="781"/>
                  </a:lnTo>
                  <a:lnTo>
                    <a:pt x="824" y="784"/>
                  </a:lnTo>
                  <a:lnTo>
                    <a:pt x="815" y="787"/>
                  </a:lnTo>
                  <a:lnTo>
                    <a:pt x="806" y="790"/>
                  </a:lnTo>
                  <a:lnTo>
                    <a:pt x="799" y="793"/>
                  </a:lnTo>
                  <a:lnTo>
                    <a:pt x="790" y="796"/>
                  </a:lnTo>
                  <a:lnTo>
                    <a:pt x="781" y="799"/>
                  </a:lnTo>
                  <a:lnTo>
                    <a:pt x="773" y="801"/>
                  </a:lnTo>
                  <a:lnTo>
                    <a:pt x="764" y="804"/>
                  </a:lnTo>
                  <a:lnTo>
                    <a:pt x="755" y="807"/>
                  </a:lnTo>
                  <a:lnTo>
                    <a:pt x="746" y="810"/>
                  </a:lnTo>
                  <a:lnTo>
                    <a:pt x="737" y="813"/>
                  </a:lnTo>
                  <a:lnTo>
                    <a:pt x="728" y="816"/>
                  </a:lnTo>
                  <a:lnTo>
                    <a:pt x="719" y="819"/>
                  </a:lnTo>
                  <a:lnTo>
                    <a:pt x="710" y="822"/>
                  </a:lnTo>
                  <a:lnTo>
                    <a:pt x="702" y="825"/>
                  </a:lnTo>
                  <a:lnTo>
                    <a:pt x="693" y="826"/>
                  </a:lnTo>
                  <a:lnTo>
                    <a:pt x="684" y="831"/>
                  </a:lnTo>
                  <a:lnTo>
                    <a:pt x="675" y="834"/>
                  </a:lnTo>
                  <a:lnTo>
                    <a:pt x="666" y="837"/>
                  </a:lnTo>
                  <a:lnTo>
                    <a:pt x="657" y="840"/>
                  </a:lnTo>
                  <a:lnTo>
                    <a:pt x="648" y="843"/>
                  </a:lnTo>
                  <a:lnTo>
                    <a:pt x="639" y="845"/>
                  </a:lnTo>
                  <a:lnTo>
                    <a:pt x="630" y="848"/>
                  </a:lnTo>
                  <a:lnTo>
                    <a:pt x="622" y="851"/>
                  </a:lnTo>
                  <a:lnTo>
                    <a:pt x="613" y="855"/>
                  </a:lnTo>
                  <a:lnTo>
                    <a:pt x="604" y="858"/>
                  </a:lnTo>
                  <a:lnTo>
                    <a:pt x="593" y="860"/>
                  </a:lnTo>
                  <a:lnTo>
                    <a:pt x="584" y="863"/>
                  </a:lnTo>
                  <a:lnTo>
                    <a:pt x="577" y="866"/>
                  </a:lnTo>
                  <a:lnTo>
                    <a:pt x="566" y="869"/>
                  </a:lnTo>
                  <a:lnTo>
                    <a:pt x="559" y="872"/>
                  </a:lnTo>
                  <a:lnTo>
                    <a:pt x="549" y="875"/>
                  </a:lnTo>
                  <a:lnTo>
                    <a:pt x="540" y="878"/>
                  </a:lnTo>
                  <a:lnTo>
                    <a:pt x="531" y="881"/>
                  </a:lnTo>
                  <a:lnTo>
                    <a:pt x="522" y="884"/>
                  </a:lnTo>
                  <a:lnTo>
                    <a:pt x="515" y="887"/>
                  </a:lnTo>
                  <a:lnTo>
                    <a:pt x="506" y="891"/>
                  </a:lnTo>
                  <a:lnTo>
                    <a:pt x="497" y="893"/>
                  </a:lnTo>
                  <a:lnTo>
                    <a:pt x="489" y="896"/>
                  </a:lnTo>
                  <a:lnTo>
                    <a:pt x="480" y="899"/>
                  </a:lnTo>
                  <a:lnTo>
                    <a:pt x="472" y="903"/>
                  </a:lnTo>
                  <a:lnTo>
                    <a:pt x="462" y="906"/>
                  </a:lnTo>
                  <a:lnTo>
                    <a:pt x="454" y="909"/>
                  </a:lnTo>
                  <a:lnTo>
                    <a:pt x="445" y="911"/>
                  </a:lnTo>
                  <a:lnTo>
                    <a:pt x="436" y="915"/>
                  </a:lnTo>
                  <a:lnTo>
                    <a:pt x="429" y="919"/>
                  </a:lnTo>
                  <a:lnTo>
                    <a:pt x="420" y="922"/>
                  </a:lnTo>
                  <a:lnTo>
                    <a:pt x="411" y="925"/>
                  </a:lnTo>
                  <a:lnTo>
                    <a:pt x="403" y="928"/>
                  </a:lnTo>
                  <a:lnTo>
                    <a:pt x="395" y="931"/>
                  </a:lnTo>
                  <a:lnTo>
                    <a:pt x="386" y="934"/>
                  </a:lnTo>
                  <a:lnTo>
                    <a:pt x="377" y="937"/>
                  </a:lnTo>
                  <a:lnTo>
                    <a:pt x="370" y="940"/>
                  </a:lnTo>
                  <a:lnTo>
                    <a:pt x="362" y="943"/>
                  </a:lnTo>
                  <a:lnTo>
                    <a:pt x="355" y="947"/>
                  </a:lnTo>
                  <a:lnTo>
                    <a:pt x="347" y="950"/>
                  </a:lnTo>
                  <a:lnTo>
                    <a:pt x="340" y="953"/>
                  </a:lnTo>
                  <a:lnTo>
                    <a:pt x="343" y="956"/>
                  </a:lnTo>
                  <a:lnTo>
                    <a:pt x="347" y="961"/>
                  </a:lnTo>
                  <a:lnTo>
                    <a:pt x="352" y="967"/>
                  </a:lnTo>
                  <a:lnTo>
                    <a:pt x="355" y="976"/>
                  </a:lnTo>
                  <a:lnTo>
                    <a:pt x="358" y="983"/>
                  </a:lnTo>
                  <a:lnTo>
                    <a:pt x="361" y="993"/>
                  </a:lnTo>
                  <a:lnTo>
                    <a:pt x="361" y="997"/>
                  </a:lnTo>
                  <a:lnTo>
                    <a:pt x="362" y="1003"/>
                  </a:lnTo>
                  <a:lnTo>
                    <a:pt x="362" y="1009"/>
                  </a:lnTo>
                  <a:lnTo>
                    <a:pt x="364" y="1014"/>
                  </a:lnTo>
                  <a:lnTo>
                    <a:pt x="364" y="1018"/>
                  </a:lnTo>
                  <a:lnTo>
                    <a:pt x="364" y="1024"/>
                  </a:lnTo>
                  <a:lnTo>
                    <a:pt x="364" y="1030"/>
                  </a:lnTo>
                  <a:lnTo>
                    <a:pt x="364" y="1036"/>
                  </a:lnTo>
                  <a:lnTo>
                    <a:pt x="362" y="1042"/>
                  </a:lnTo>
                  <a:lnTo>
                    <a:pt x="362" y="1048"/>
                  </a:lnTo>
                  <a:lnTo>
                    <a:pt x="362" y="1054"/>
                  </a:lnTo>
                  <a:lnTo>
                    <a:pt x="362" y="1062"/>
                  </a:lnTo>
                  <a:lnTo>
                    <a:pt x="359" y="1068"/>
                  </a:lnTo>
                  <a:lnTo>
                    <a:pt x="359" y="1073"/>
                  </a:lnTo>
                  <a:lnTo>
                    <a:pt x="358" y="1080"/>
                  </a:lnTo>
                  <a:lnTo>
                    <a:pt x="356" y="1086"/>
                  </a:lnTo>
                  <a:lnTo>
                    <a:pt x="355" y="1092"/>
                  </a:lnTo>
                  <a:lnTo>
                    <a:pt x="353" y="1098"/>
                  </a:lnTo>
                  <a:lnTo>
                    <a:pt x="352" y="1106"/>
                  </a:lnTo>
                  <a:lnTo>
                    <a:pt x="350" y="1112"/>
                  </a:lnTo>
                  <a:lnTo>
                    <a:pt x="347" y="1118"/>
                  </a:lnTo>
                  <a:lnTo>
                    <a:pt x="344" y="1124"/>
                  </a:lnTo>
                  <a:lnTo>
                    <a:pt x="341" y="1128"/>
                  </a:lnTo>
                  <a:lnTo>
                    <a:pt x="340" y="1136"/>
                  </a:lnTo>
                  <a:lnTo>
                    <a:pt x="335" y="1142"/>
                  </a:lnTo>
                  <a:lnTo>
                    <a:pt x="332" y="1147"/>
                  </a:lnTo>
                  <a:lnTo>
                    <a:pt x="329" y="1153"/>
                  </a:lnTo>
                  <a:lnTo>
                    <a:pt x="326" y="1159"/>
                  </a:lnTo>
                  <a:lnTo>
                    <a:pt x="317" y="1168"/>
                  </a:lnTo>
                  <a:lnTo>
                    <a:pt x="308" y="1178"/>
                  </a:lnTo>
                  <a:lnTo>
                    <a:pt x="299" y="1187"/>
                  </a:lnTo>
                  <a:lnTo>
                    <a:pt x="290" y="1196"/>
                  </a:lnTo>
                  <a:lnTo>
                    <a:pt x="282" y="1199"/>
                  </a:lnTo>
                  <a:lnTo>
                    <a:pt x="278" y="1202"/>
                  </a:lnTo>
                  <a:lnTo>
                    <a:pt x="272" y="1205"/>
                  </a:lnTo>
                  <a:lnTo>
                    <a:pt x="266" y="1210"/>
                  </a:lnTo>
                  <a:lnTo>
                    <a:pt x="260" y="1212"/>
                  </a:lnTo>
                  <a:lnTo>
                    <a:pt x="252" y="1215"/>
                  </a:lnTo>
                  <a:lnTo>
                    <a:pt x="246" y="1216"/>
                  </a:lnTo>
                  <a:lnTo>
                    <a:pt x="240" y="1219"/>
                  </a:lnTo>
                  <a:lnTo>
                    <a:pt x="232" y="1221"/>
                  </a:lnTo>
                  <a:lnTo>
                    <a:pt x="225" y="1221"/>
                  </a:lnTo>
                  <a:lnTo>
                    <a:pt x="217" y="1222"/>
                  </a:lnTo>
                  <a:lnTo>
                    <a:pt x="210" y="1224"/>
                  </a:lnTo>
                  <a:lnTo>
                    <a:pt x="201" y="1222"/>
                  </a:lnTo>
                  <a:lnTo>
                    <a:pt x="193" y="1222"/>
                  </a:lnTo>
                  <a:lnTo>
                    <a:pt x="186" y="1221"/>
                  </a:lnTo>
                  <a:lnTo>
                    <a:pt x="178" y="1221"/>
                  </a:lnTo>
                  <a:lnTo>
                    <a:pt x="172" y="1219"/>
                  </a:lnTo>
                  <a:lnTo>
                    <a:pt x="166" y="1219"/>
                  </a:lnTo>
                  <a:lnTo>
                    <a:pt x="160" y="1216"/>
                  </a:lnTo>
                  <a:lnTo>
                    <a:pt x="155" y="1216"/>
                  </a:lnTo>
                  <a:lnTo>
                    <a:pt x="146" y="1212"/>
                  </a:lnTo>
                  <a:lnTo>
                    <a:pt x="137" y="1209"/>
                  </a:lnTo>
                  <a:lnTo>
                    <a:pt x="128" y="1202"/>
                  </a:lnTo>
                  <a:lnTo>
                    <a:pt x="121" y="1196"/>
                  </a:lnTo>
                  <a:lnTo>
                    <a:pt x="113" y="1190"/>
                  </a:lnTo>
                  <a:lnTo>
                    <a:pt x="107" y="1186"/>
                  </a:lnTo>
                  <a:lnTo>
                    <a:pt x="101" y="1178"/>
                  </a:lnTo>
                  <a:lnTo>
                    <a:pt x="95" y="1172"/>
                  </a:lnTo>
                  <a:lnTo>
                    <a:pt x="89" y="1168"/>
                  </a:lnTo>
                  <a:lnTo>
                    <a:pt x="86" y="1162"/>
                  </a:lnTo>
                  <a:lnTo>
                    <a:pt x="80" y="1154"/>
                  </a:lnTo>
                  <a:lnTo>
                    <a:pt x="77" y="1151"/>
                  </a:lnTo>
                  <a:lnTo>
                    <a:pt x="71" y="1151"/>
                  </a:lnTo>
                  <a:lnTo>
                    <a:pt x="62" y="1153"/>
                  </a:lnTo>
                  <a:lnTo>
                    <a:pt x="56" y="1153"/>
                  </a:lnTo>
                  <a:lnTo>
                    <a:pt x="51" y="1153"/>
                  </a:lnTo>
                  <a:lnTo>
                    <a:pt x="44" y="1154"/>
                  </a:lnTo>
                  <a:lnTo>
                    <a:pt x="38" y="1156"/>
                  </a:lnTo>
                  <a:lnTo>
                    <a:pt x="32" y="1156"/>
                  </a:lnTo>
                  <a:lnTo>
                    <a:pt x="25" y="1157"/>
                  </a:lnTo>
                  <a:lnTo>
                    <a:pt x="19" y="1157"/>
                  </a:lnTo>
                  <a:lnTo>
                    <a:pt x="13" y="1160"/>
                  </a:lnTo>
                  <a:lnTo>
                    <a:pt x="4" y="1160"/>
                  </a:lnTo>
                  <a:lnTo>
                    <a:pt x="0" y="1162"/>
                  </a:lnTo>
                  <a:lnTo>
                    <a:pt x="9" y="1135"/>
                  </a:lnTo>
                  <a:lnTo>
                    <a:pt x="66" y="1136"/>
                  </a:lnTo>
                  <a:lnTo>
                    <a:pt x="69" y="1133"/>
                  </a:lnTo>
                  <a:lnTo>
                    <a:pt x="72" y="1128"/>
                  </a:lnTo>
                  <a:lnTo>
                    <a:pt x="75" y="1121"/>
                  </a:lnTo>
                  <a:lnTo>
                    <a:pt x="78" y="1115"/>
                  </a:lnTo>
                  <a:lnTo>
                    <a:pt x="81" y="1107"/>
                  </a:lnTo>
                  <a:lnTo>
                    <a:pt x="84" y="1101"/>
                  </a:lnTo>
                  <a:lnTo>
                    <a:pt x="86" y="1095"/>
                  </a:lnTo>
                  <a:lnTo>
                    <a:pt x="89" y="1092"/>
                  </a:lnTo>
                  <a:lnTo>
                    <a:pt x="95" y="1092"/>
                  </a:lnTo>
                  <a:lnTo>
                    <a:pt x="103" y="1092"/>
                  </a:lnTo>
                  <a:lnTo>
                    <a:pt x="109" y="1092"/>
                  </a:lnTo>
                  <a:lnTo>
                    <a:pt x="118" y="1094"/>
                  </a:lnTo>
                  <a:lnTo>
                    <a:pt x="116" y="1100"/>
                  </a:lnTo>
                  <a:lnTo>
                    <a:pt x="116" y="1106"/>
                  </a:lnTo>
                  <a:lnTo>
                    <a:pt x="118" y="1112"/>
                  </a:lnTo>
                  <a:lnTo>
                    <a:pt x="119" y="1116"/>
                  </a:lnTo>
                  <a:lnTo>
                    <a:pt x="121" y="1122"/>
                  </a:lnTo>
                  <a:lnTo>
                    <a:pt x="124" y="1128"/>
                  </a:lnTo>
                  <a:lnTo>
                    <a:pt x="127" y="1135"/>
                  </a:lnTo>
                  <a:lnTo>
                    <a:pt x="130" y="1141"/>
                  </a:lnTo>
                  <a:lnTo>
                    <a:pt x="133" y="1145"/>
                  </a:lnTo>
                  <a:lnTo>
                    <a:pt x="137" y="1151"/>
                  </a:lnTo>
                  <a:lnTo>
                    <a:pt x="142" y="1156"/>
                  </a:lnTo>
                  <a:lnTo>
                    <a:pt x="148" y="1162"/>
                  </a:lnTo>
                  <a:lnTo>
                    <a:pt x="152" y="1165"/>
                  </a:lnTo>
                  <a:lnTo>
                    <a:pt x="158" y="1169"/>
                  </a:lnTo>
                  <a:lnTo>
                    <a:pt x="163" y="1174"/>
                  </a:lnTo>
                  <a:lnTo>
                    <a:pt x="170" y="1178"/>
                  </a:lnTo>
                  <a:lnTo>
                    <a:pt x="176" y="1181"/>
                  </a:lnTo>
                  <a:lnTo>
                    <a:pt x="181" y="1184"/>
                  </a:lnTo>
                  <a:lnTo>
                    <a:pt x="189" y="1186"/>
                  </a:lnTo>
                  <a:lnTo>
                    <a:pt x="195" y="1189"/>
                  </a:lnTo>
                  <a:lnTo>
                    <a:pt x="201" y="1190"/>
                  </a:lnTo>
                  <a:lnTo>
                    <a:pt x="207" y="1190"/>
                  </a:lnTo>
                  <a:lnTo>
                    <a:pt x="213" y="1190"/>
                  </a:lnTo>
                  <a:lnTo>
                    <a:pt x="219" y="1192"/>
                  </a:lnTo>
                  <a:lnTo>
                    <a:pt x="225" y="1190"/>
                  </a:lnTo>
                  <a:lnTo>
                    <a:pt x="231" y="1189"/>
                  </a:lnTo>
                  <a:lnTo>
                    <a:pt x="237" y="1187"/>
                  </a:lnTo>
                  <a:lnTo>
                    <a:pt x="243" y="1186"/>
                  </a:lnTo>
                  <a:lnTo>
                    <a:pt x="247" y="1180"/>
                  </a:lnTo>
                  <a:lnTo>
                    <a:pt x="254" y="1177"/>
                  </a:lnTo>
                  <a:lnTo>
                    <a:pt x="258" y="1172"/>
                  </a:lnTo>
                  <a:lnTo>
                    <a:pt x="264" y="1168"/>
                  </a:lnTo>
                  <a:lnTo>
                    <a:pt x="267" y="1160"/>
                  </a:lnTo>
                  <a:lnTo>
                    <a:pt x="270" y="1154"/>
                  </a:lnTo>
                  <a:lnTo>
                    <a:pt x="273" y="1147"/>
                  </a:lnTo>
                  <a:lnTo>
                    <a:pt x="275" y="1142"/>
                  </a:lnTo>
                  <a:lnTo>
                    <a:pt x="278" y="1135"/>
                  </a:lnTo>
                  <a:lnTo>
                    <a:pt x="281" y="1128"/>
                  </a:lnTo>
                  <a:lnTo>
                    <a:pt x="284" y="1121"/>
                  </a:lnTo>
                  <a:lnTo>
                    <a:pt x="287" y="1116"/>
                  </a:lnTo>
                  <a:lnTo>
                    <a:pt x="288" y="1109"/>
                  </a:lnTo>
                  <a:lnTo>
                    <a:pt x="291" y="1101"/>
                  </a:lnTo>
                  <a:lnTo>
                    <a:pt x="294" y="1095"/>
                  </a:lnTo>
                  <a:lnTo>
                    <a:pt x="297" y="1089"/>
                  </a:lnTo>
                  <a:lnTo>
                    <a:pt x="299" y="1082"/>
                  </a:lnTo>
                  <a:lnTo>
                    <a:pt x="300" y="1076"/>
                  </a:lnTo>
                  <a:lnTo>
                    <a:pt x="303" y="1068"/>
                  </a:lnTo>
                  <a:lnTo>
                    <a:pt x="306" y="1062"/>
                  </a:lnTo>
                  <a:lnTo>
                    <a:pt x="306" y="1054"/>
                  </a:lnTo>
                  <a:lnTo>
                    <a:pt x="308" y="1048"/>
                  </a:lnTo>
                  <a:lnTo>
                    <a:pt x="309" y="1042"/>
                  </a:lnTo>
                  <a:lnTo>
                    <a:pt x="311" y="1035"/>
                  </a:lnTo>
                  <a:lnTo>
                    <a:pt x="312" y="1027"/>
                  </a:lnTo>
                  <a:lnTo>
                    <a:pt x="314" y="1021"/>
                  </a:lnTo>
                  <a:lnTo>
                    <a:pt x="314" y="1014"/>
                  </a:lnTo>
                  <a:lnTo>
                    <a:pt x="314" y="1008"/>
                  </a:lnTo>
                  <a:lnTo>
                    <a:pt x="314" y="1000"/>
                  </a:lnTo>
                  <a:lnTo>
                    <a:pt x="314" y="994"/>
                  </a:lnTo>
                  <a:lnTo>
                    <a:pt x="312" y="986"/>
                  </a:lnTo>
                  <a:lnTo>
                    <a:pt x="312" y="980"/>
                  </a:lnTo>
                  <a:lnTo>
                    <a:pt x="311" y="973"/>
                  </a:lnTo>
                  <a:lnTo>
                    <a:pt x="309" y="967"/>
                  </a:lnTo>
                  <a:lnTo>
                    <a:pt x="308" y="959"/>
                  </a:lnTo>
                  <a:lnTo>
                    <a:pt x="306" y="953"/>
                  </a:lnTo>
                  <a:lnTo>
                    <a:pt x="306" y="947"/>
                  </a:lnTo>
                  <a:lnTo>
                    <a:pt x="306" y="941"/>
                  </a:lnTo>
                  <a:lnTo>
                    <a:pt x="306" y="937"/>
                  </a:lnTo>
                  <a:lnTo>
                    <a:pt x="308" y="932"/>
                  </a:lnTo>
                  <a:lnTo>
                    <a:pt x="311" y="923"/>
                  </a:lnTo>
                  <a:lnTo>
                    <a:pt x="317" y="917"/>
                  </a:lnTo>
                  <a:lnTo>
                    <a:pt x="323" y="911"/>
                  </a:lnTo>
                  <a:lnTo>
                    <a:pt x="331" y="906"/>
                  </a:lnTo>
                  <a:lnTo>
                    <a:pt x="340" y="902"/>
                  </a:lnTo>
                  <a:lnTo>
                    <a:pt x="349" y="899"/>
                  </a:lnTo>
                  <a:lnTo>
                    <a:pt x="356" y="893"/>
                  </a:lnTo>
                  <a:lnTo>
                    <a:pt x="367" y="891"/>
                  </a:lnTo>
                  <a:lnTo>
                    <a:pt x="377" y="887"/>
                  </a:lnTo>
                  <a:lnTo>
                    <a:pt x="388" y="884"/>
                  </a:lnTo>
                  <a:lnTo>
                    <a:pt x="395" y="879"/>
                  </a:lnTo>
                  <a:lnTo>
                    <a:pt x="406" y="876"/>
                  </a:lnTo>
                  <a:lnTo>
                    <a:pt x="414" y="870"/>
                  </a:lnTo>
                  <a:lnTo>
                    <a:pt x="421" y="866"/>
                  </a:lnTo>
                  <a:lnTo>
                    <a:pt x="430" y="861"/>
                  </a:lnTo>
                  <a:lnTo>
                    <a:pt x="441" y="858"/>
                  </a:lnTo>
                  <a:lnTo>
                    <a:pt x="451" y="854"/>
                  </a:lnTo>
                  <a:lnTo>
                    <a:pt x="462" y="851"/>
                  </a:lnTo>
                  <a:lnTo>
                    <a:pt x="471" y="848"/>
                  </a:lnTo>
                  <a:lnTo>
                    <a:pt x="482" y="845"/>
                  </a:lnTo>
                  <a:lnTo>
                    <a:pt x="491" y="841"/>
                  </a:lnTo>
                  <a:lnTo>
                    <a:pt x="503" y="838"/>
                  </a:lnTo>
                  <a:lnTo>
                    <a:pt x="512" y="834"/>
                  </a:lnTo>
                  <a:lnTo>
                    <a:pt x="522" y="832"/>
                  </a:lnTo>
                  <a:lnTo>
                    <a:pt x="531" y="829"/>
                  </a:lnTo>
                  <a:lnTo>
                    <a:pt x="542" y="826"/>
                  </a:lnTo>
                  <a:lnTo>
                    <a:pt x="551" y="823"/>
                  </a:lnTo>
                  <a:lnTo>
                    <a:pt x="563" y="820"/>
                  </a:lnTo>
                  <a:lnTo>
                    <a:pt x="572" y="817"/>
                  </a:lnTo>
                  <a:lnTo>
                    <a:pt x="584" y="814"/>
                  </a:lnTo>
                  <a:lnTo>
                    <a:pt x="593" y="811"/>
                  </a:lnTo>
                  <a:lnTo>
                    <a:pt x="604" y="808"/>
                  </a:lnTo>
                  <a:lnTo>
                    <a:pt x="614" y="805"/>
                  </a:lnTo>
                  <a:lnTo>
                    <a:pt x="625" y="802"/>
                  </a:lnTo>
                  <a:lnTo>
                    <a:pt x="634" y="799"/>
                  </a:lnTo>
                  <a:lnTo>
                    <a:pt x="645" y="796"/>
                  </a:lnTo>
                  <a:lnTo>
                    <a:pt x="655" y="793"/>
                  </a:lnTo>
                  <a:lnTo>
                    <a:pt x="666" y="792"/>
                  </a:lnTo>
                  <a:lnTo>
                    <a:pt x="676" y="787"/>
                  </a:lnTo>
                  <a:lnTo>
                    <a:pt x="685" y="784"/>
                  </a:lnTo>
                  <a:lnTo>
                    <a:pt x="696" y="781"/>
                  </a:lnTo>
                  <a:lnTo>
                    <a:pt x="708" y="778"/>
                  </a:lnTo>
                  <a:lnTo>
                    <a:pt x="717" y="777"/>
                  </a:lnTo>
                  <a:lnTo>
                    <a:pt x="728" y="774"/>
                  </a:lnTo>
                  <a:lnTo>
                    <a:pt x="738" y="770"/>
                  </a:lnTo>
                  <a:lnTo>
                    <a:pt x="750" y="767"/>
                  </a:lnTo>
                  <a:lnTo>
                    <a:pt x="759" y="763"/>
                  </a:lnTo>
                  <a:lnTo>
                    <a:pt x="770" y="760"/>
                  </a:lnTo>
                  <a:lnTo>
                    <a:pt x="779" y="758"/>
                  </a:lnTo>
                  <a:lnTo>
                    <a:pt x="791" y="755"/>
                  </a:lnTo>
                  <a:lnTo>
                    <a:pt x="800" y="751"/>
                  </a:lnTo>
                  <a:lnTo>
                    <a:pt x="811" y="748"/>
                  </a:lnTo>
                  <a:lnTo>
                    <a:pt x="820" y="745"/>
                  </a:lnTo>
                  <a:lnTo>
                    <a:pt x="832" y="743"/>
                  </a:lnTo>
                  <a:lnTo>
                    <a:pt x="841" y="739"/>
                  </a:lnTo>
                  <a:lnTo>
                    <a:pt x="851" y="736"/>
                  </a:lnTo>
                  <a:lnTo>
                    <a:pt x="861" y="733"/>
                  </a:lnTo>
                  <a:lnTo>
                    <a:pt x="873" y="730"/>
                  </a:lnTo>
                  <a:lnTo>
                    <a:pt x="882" y="725"/>
                  </a:lnTo>
                  <a:lnTo>
                    <a:pt x="892" y="722"/>
                  </a:lnTo>
                  <a:lnTo>
                    <a:pt x="901" y="719"/>
                  </a:lnTo>
                  <a:lnTo>
                    <a:pt x="913" y="716"/>
                  </a:lnTo>
                  <a:lnTo>
                    <a:pt x="922" y="713"/>
                  </a:lnTo>
                  <a:lnTo>
                    <a:pt x="933" y="709"/>
                  </a:lnTo>
                  <a:lnTo>
                    <a:pt x="942" y="706"/>
                  </a:lnTo>
                  <a:lnTo>
                    <a:pt x="953" y="703"/>
                  </a:lnTo>
                  <a:lnTo>
                    <a:pt x="962" y="699"/>
                  </a:lnTo>
                  <a:lnTo>
                    <a:pt x="972" y="695"/>
                  </a:lnTo>
                  <a:lnTo>
                    <a:pt x="983" y="690"/>
                  </a:lnTo>
                  <a:lnTo>
                    <a:pt x="993" y="689"/>
                  </a:lnTo>
                  <a:lnTo>
                    <a:pt x="1002" y="684"/>
                  </a:lnTo>
                  <a:lnTo>
                    <a:pt x="1013" y="681"/>
                  </a:lnTo>
                  <a:lnTo>
                    <a:pt x="1022" y="677"/>
                  </a:lnTo>
                  <a:lnTo>
                    <a:pt x="1033" y="674"/>
                  </a:lnTo>
                  <a:lnTo>
                    <a:pt x="1043" y="669"/>
                  </a:lnTo>
                  <a:lnTo>
                    <a:pt x="1054" y="666"/>
                  </a:lnTo>
                  <a:lnTo>
                    <a:pt x="1063" y="662"/>
                  </a:lnTo>
                  <a:lnTo>
                    <a:pt x="1073" y="659"/>
                  </a:lnTo>
                  <a:lnTo>
                    <a:pt x="1081" y="656"/>
                  </a:lnTo>
                  <a:lnTo>
                    <a:pt x="1090" y="653"/>
                  </a:lnTo>
                  <a:lnTo>
                    <a:pt x="1099" y="651"/>
                  </a:lnTo>
                  <a:lnTo>
                    <a:pt x="1107" y="648"/>
                  </a:lnTo>
                  <a:lnTo>
                    <a:pt x="1116" y="645"/>
                  </a:lnTo>
                  <a:lnTo>
                    <a:pt x="1125" y="642"/>
                  </a:lnTo>
                  <a:lnTo>
                    <a:pt x="1132" y="641"/>
                  </a:lnTo>
                  <a:lnTo>
                    <a:pt x="1141" y="638"/>
                  </a:lnTo>
                  <a:lnTo>
                    <a:pt x="1149" y="635"/>
                  </a:lnTo>
                  <a:lnTo>
                    <a:pt x="1158" y="633"/>
                  </a:lnTo>
                  <a:lnTo>
                    <a:pt x="1166" y="630"/>
                  </a:lnTo>
                  <a:lnTo>
                    <a:pt x="1175" y="627"/>
                  </a:lnTo>
                  <a:lnTo>
                    <a:pt x="1182" y="625"/>
                  </a:lnTo>
                  <a:lnTo>
                    <a:pt x="1191" y="622"/>
                  </a:lnTo>
                  <a:lnTo>
                    <a:pt x="1199" y="619"/>
                  </a:lnTo>
                  <a:lnTo>
                    <a:pt x="1208" y="616"/>
                  </a:lnTo>
                  <a:lnTo>
                    <a:pt x="1215" y="615"/>
                  </a:lnTo>
                  <a:lnTo>
                    <a:pt x="1224" y="612"/>
                  </a:lnTo>
                  <a:lnTo>
                    <a:pt x="1232" y="609"/>
                  </a:lnTo>
                  <a:lnTo>
                    <a:pt x="1240" y="606"/>
                  </a:lnTo>
                  <a:lnTo>
                    <a:pt x="1247" y="603"/>
                  </a:lnTo>
                  <a:lnTo>
                    <a:pt x="1256" y="600"/>
                  </a:lnTo>
                  <a:lnTo>
                    <a:pt x="1265" y="597"/>
                  </a:lnTo>
                  <a:lnTo>
                    <a:pt x="1273" y="594"/>
                  </a:lnTo>
                  <a:lnTo>
                    <a:pt x="1280" y="591"/>
                  </a:lnTo>
                  <a:lnTo>
                    <a:pt x="1289" y="589"/>
                  </a:lnTo>
                  <a:lnTo>
                    <a:pt x="1298" y="586"/>
                  </a:lnTo>
                  <a:lnTo>
                    <a:pt x="1306" y="583"/>
                  </a:lnTo>
                  <a:lnTo>
                    <a:pt x="1314" y="580"/>
                  </a:lnTo>
                  <a:lnTo>
                    <a:pt x="1323" y="577"/>
                  </a:lnTo>
                  <a:lnTo>
                    <a:pt x="1332" y="574"/>
                  </a:lnTo>
                  <a:lnTo>
                    <a:pt x="1339" y="573"/>
                  </a:lnTo>
                  <a:lnTo>
                    <a:pt x="1347" y="570"/>
                  </a:lnTo>
                  <a:lnTo>
                    <a:pt x="1356" y="567"/>
                  </a:lnTo>
                  <a:lnTo>
                    <a:pt x="1363" y="564"/>
                  </a:lnTo>
                  <a:lnTo>
                    <a:pt x="1372" y="561"/>
                  </a:lnTo>
                  <a:lnTo>
                    <a:pt x="1380" y="558"/>
                  </a:lnTo>
                  <a:lnTo>
                    <a:pt x="1388" y="556"/>
                  </a:lnTo>
                  <a:lnTo>
                    <a:pt x="1397" y="553"/>
                  </a:lnTo>
                  <a:lnTo>
                    <a:pt x="1406" y="550"/>
                  </a:lnTo>
                  <a:lnTo>
                    <a:pt x="1413" y="547"/>
                  </a:lnTo>
                  <a:lnTo>
                    <a:pt x="1421" y="544"/>
                  </a:lnTo>
                  <a:lnTo>
                    <a:pt x="1428" y="541"/>
                  </a:lnTo>
                  <a:lnTo>
                    <a:pt x="1437" y="538"/>
                  </a:lnTo>
                  <a:lnTo>
                    <a:pt x="1445" y="535"/>
                  </a:lnTo>
                  <a:lnTo>
                    <a:pt x="1454" y="533"/>
                  </a:lnTo>
                  <a:lnTo>
                    <a:pt x="1462" y="530"/>
                  </a:lnTo>
                  <a:lnTo>
                    <a:pt x="1471" y="529"/>
                  </a:lnTo>
                  <a:lnTo>
                    <a:pt x="1478" y="526"/>
                  </a:lnTo>
                  <a:lnTo>
                    <a:pt x="1487" y="523"/>
                  </a:lnTo>
                  <a:lnTo>
                    <a:pt x="1495" y="520"/>
                  </a:lnTo>
                  <a:lnTo>
                    <a:pt x="1504" y="517"/>
                  </a:lnTo>
                  <a:lnTo>
                    <a:pt x="1513" y="515"/>
                  </a:lnTo>
                  <a:lnTo>
                    <a:pt x="1520" y="512"/>
                  </a:lnTo>
                  <a:lnTo>
                    <a:pt x="1529" y="511"/>
                  </a:lnTo>
                  <a:lnTo>
                    <a:pt x="1537" y="509"/>
                  </a:lnTo>
                  <a:lnTo>
                    <a:pt x="1546" y="506"/>
                  </a:lnTo>
                  <a:lnTo>
                    <a:pt x="1555" y="503"/>
                  </a:lnTo>
                  <a:lnTo>
                    <a:pt x="1563" y="502"/>
                  </a:lnTo>
                  <a:lnTo>
                    <a:pt x="1572" y="500"/>
                  </a:lnTo>
                  <a:lnTo>
                    <a:pt x="1581" y="497"/>
                  </a:lnTo>
                  <a:lnTo>
                    <a:pt x="1588" y="494"/>
                  </a:lnTo>
                  <a:lnTo>
                    <a:pt x="1597" y="493"/>
                  </a:lnTo>
                  <a:lnTo>
                    <a:pt x="1607" y="491"/>
                  </a:lnTo>
                  <a:lnTo>
                    <a:pt x="1603" y="484"/>
                  </a:lnTo>
                  <a:lnTo>
                    <a:pt x="1602" y="476"/>
                  </a:lnTo>
                  <a:lnTo>
                    <a:pt x="1599" y="468"/>
                  </a:lnTo>
                  <a:lnTo>
                    <a:pt x="1596" y="462"/>
                  </a:lnTo>
                  <a:lnTo>
                    <a:pt x="1593" y="456"/>
                  </a:lnTo>
                  <a:lnTo>
                    <a:pt x="1590" y="449"/>
                  </a:lnTo>
                  <a:lnTo>
                    <a:pt x="1587" y="443"/>
                  </a:lnTo>
                  <a:lnTo>
                    <a:pt x="1584" y="437"/>
                  </a:lnTo>
                  <a:lnTo>
                    <a:pt x="1579" y="431"/>
                  </a:lnTo>
                  <a:lnTo>
                    <a:pt x="1576" y="423"/>
                  </a:lnTo>
                  <a:lnTo>
                    <a:pt x="1572" y="417"/>
                  </a:lnTo>
                  <a:lnTo>
                    <a:pt x="1569" y="411"/>
                  </a:lnTo>
                  <a:lnTo>
                    <a:pt x="1563" y="405"/>
                  </a:lnTo>
                  <a:lnTo>
                    <a:pt x="1560" y="397"/>
                  </a:lnTo>
                  <a:lnTo>
                    <a:pt x="1555" y="391"/>
                  </a:lnTo>
                  <a:lnTo>
                    <a:pt x="1552" y="387"/>
                  </a:lnTo>
                  <a:lnTo>
                    <a:pt x="1548" y="379"/>
                  </a:lnTo>
                  <a:lnTo>
                    <a:pt x="1543" y="373"/>
                  </a:lnTo>
                  <a:lnTo>
                    <a:pt x="1539" y="366"/>
                  </a:lnTo>
                  <a:lnTo>
                    <a:pt x="1536" y="361"/>
                  </a:lnTo>
                  <a:lnTo>
                    <a:pt x="1529" y="354"/>
                  </a:lnTo>
                  <a:lnTo>
                    <a:pt x="1526" y="348"/>
                  </a:lnTo>
                  <a:lnTo>
                    <a:pt x="1522" y="340"/>
                  </a:lnTo>
                  <a:lnTo>
                    <a:pt x="1520" y="335"/>
                  </a:lnTo>
                  <a:lnTo>
                    <a:pt x="1516" y="328"/>
                  </a:lnTo>
                  <a:lnTo>
                    <a:pt x="1513" y="322"/>
                  </a:lnTo>
                  <a:lnTo>
                    <a:pt x="1510" y="314"/>
                  </a:lnTo>
                  <a:lnTo>
                    <a:pt x="1507" y="308"/>
                  </a:lnTo>
                  <a:lnTo>
                    <a:pt x="1504" y="302"/>
                  </a:lnTo>
                  <a:lnTo>
                    <a:pt x="1502" y="295"/>
                  </a:lnTo>
                  <a:lnTo>
                    <a:pt x="1501" y="289"/>
                  </a:lnTo>
                  <a:lnTo>
                    <a:pt x="1499" y="283"/>
                  </a:lnTo>
                  <a:lnTo>
                    <a:pt x="1495" y="274"/>
                  </a:lnTo>
                  <a:lnTo>
                    <a:pt x="1489" y="268"/>
                  </a:lnTo>
                  <a:lnTo>
                    <a:pt x="1484" y="260"/>
                  </a:lnTo>
                  <a:lnTo>
                    <a:pt x="1480" y="254"/>
                  </a:lnTo>
                  <a:lnTo>
                    <a:pt x="1474" y="246"/>
                  </a:lnTo>
                  <a:lnTo>
                    <a:pt x="1471" y="240"/>
                  </a:lnTo>
                  <a:lnTo>
                    <a:pt x="1465" y="233"/>
                  </a:lnTo>
                  <a:lnTo>
                    <a:pt x="1462" y="227"/>
                  </a:lnTo>
                  <a:lnTo>
                    <a:pt x="1456" y="219"/>
                  </a:lnTo>
                  <a:lnTo>
                    <a:pt x="1451" y="213"/>
                  </a:lnTo>
                  <a:lnTo>
                    <a:pt x="1446" y="206"/>
                  </a:lnTo>
                  <a:lnTo>
                    <a:pt x="1442" y="200"/>
                  </a:lnTo>
                  <a:lnTo>
                    <a:pt x="1436" y="192"/>
                  </a:lnTo>
                  <a:lnTo>
                    <a:pt x="1431" y="186"/>
                  </a:lnTo>
                  <a:lnTo>
                    <a:pt x="1427" y="180"/>
                  </a:lnTo>
                  <a:lnTo>
                    <a:pt x="1422" y="174"/>
                  </a:lnTo>
                  <a:lnTo>
                    <a:pt x="1418" y="166"/>
                  </a:lnTo>
                  <a:lnTo>
                    <a:pt x="1413" y="159"/>
                  </a:lnTo>
                  <a:lnTo>
                    <a:pt x="1407" y="153"/>
                  </a:lnTo>
                  <a:lnTo>
                    <a:pt x="1404" y="147"/>
                  </a:lnTo>
                  <a:lnTo>
                    <a:pt x="1400" y="139"/>
                  </a:lnTo>
                  <a:lnTo>
                    <a:pt x="1395" y="133"/>
                  </a:lnTo>
                  <a:lnTo>
                    <a:pt x="1389" y="126"/>
                  </a:lnTo>
                  <a:lnTo>
                    <a:pt x="1386" y="121"/>
                  </a:lnTo>
                  <a:lnTo>
                    <a:pt x="1382" y="113"/>
                  </a:lnTo>
                  <a:lnTo>
                    <a:pt x="1377" y="106"/>
                  </a:lnTo>
                  <a:lnTo>
                    <a:pt x="1372" y="100"/>
                  </a:lnTo>
                  <a:lnTo>
                    <a:pt x="1369" y="92"/>
                  </a:lnTo>
                  <a:lnTo>
                    <a:pt x="1365" y="85"/>
                  </a:lnTo>
                  <a:lnTo>
                    <a:pt x="1360" y="80"/>
                  </a:lnTo>
                  <a:lnTo>
                    <a:pt x="1356" y="73"/>
                  </a:lnTo>
                  <a:lnTo>
                    <a:pt x="1353" y="67"/>
                  </a:lnTo>
                  <a:lnTo>
                    <a:pt x="966" y="219"/>
                  </a:lnTo>
                  <a:lnTo>
                    <a:pt x="963" y="219"/>
                  </a:lnTo>
                  <a:lnTo>
                    <a:pt x="957" y="222"/>
                  </a:lnTo>
                  <a:lnTo>
                    <a:pt x="948" y="225"/>
                  </a:lnTo>
                  <a:lnTo>
                    <a:pt x="941" y="230"/>
                  </a:lnTo>
                  <a:lnTo>
                    <a:pt x="933" y="233"/>
                  </a:lnTo>
                  <a:lnTo>
                    <a:pt x="928" y="236"/>
                  </a:lnTo>
                  <a:lnTo>
                    <a:pt x="921" y="239"/>
                  </a:lnTo>
                  <a:lnTo>
                    <a:pt x="915" y="242"/>
                  </a:lnTo>
                  <a:lnTo>
                    <a:pt x="907" y="245"/>
                  </a:lnTo>
                  <a:lnTo>
                    <a:pt x="900" y="248"/>
                  </a:lnTo>
                  <a:lnTo>
                    <a:pt x="891" y="252"/>
                  </a:lnTo>
                  <a:lnTo>
                    <a:pt x="883" y="257"/>
                  </a:lnTo>
                  <a:lnTo>
                    <a:pt x="874" y="260"/>
                  </a:lnTo>
                  <a:lnTo>
                    <a:pt x="865" y="264"/>
                  </a:lnTo>
                  <a:lnTo>
                    <a:pt x="856" y="269"/>
                  </a:lnTo>
                  <a:lnTo>
                    <a:pt x="847" y="274"/>
                  </a:lnTo>
                  <a:lnTo>
                    <a:pt x="836" y="277"/>
                  </a:lnTo>
                  <a:lnTo>
                    <a:pt x="826" y="283"/>
                  </a:lnTo>
                  <a:lnTo>
                    <a:pt x="817" y="287"/>
                  </a:lnTo>
                  <a:lnTo>
                    <a:pt x="808" y="292"/>
                  </a:lnTo>
                  <a:lnTo>
                    <a:pt x="796" y="298"/>
                  </a:lnTo>
                  <a:lnTo>
                    <a:pt x="785" y="302"/>
                  </a:lnTo>
                  <a:lnTo>
                    <a:pt x="776" y="307"/>
                  </a:lnTo>
                  <a:lnTo>
                    <a:pt x="765" y="313"/>
                  </a:lnTo>
                  <a:lnTo>
                    <a:pt x="755" y="317"/>
                  </a:lnTo>
                  <a:lnTo>
                    <a:pt x="744" y="322"/>
                  </a:lnTo>
                  <a:lnTo>
                    <a:pt x="734" y="328"/>
                  </a:lnTo>
                  <a:lnTo>
                    <a:pt x="725" y="332"/>
                  </a:lnTo>
                  <a:lnTo>
                    <a:pt x="713" y="339"/>
                  </a:lnTo>
                  <a:lnTo>
                    <a:pt x="702" y="343"/>
                  </a:lnTo>
                  <a:lnTo>
                    <a:pt x="691" y="348"/>
                  </a:lnTo>
                  <a:lnTo>
                    <a:pt x="682" y="354"/>
                  </a:lnTo>
                  <a:lnTo>
                    <a:pt x="670" y="358"/>
                  </a:lnTo>
                  <a:lnTo>
                    <a:pt x="661" y="363"/>
                  </a:lnTo>
                  <a:lnTo>
                    <a:pt x="652" y="367"/>
                  </a:lnTo>
                  <a:lnTo>
                    <a:pt x="643" y="373"/>
                  </a:lnTo>
                  <a:lnTo>
                    <a:pt x="634" y="376"/>
                  </a:lnTo>
                  <a:lnTo>
                    <a:pt x="625" y="382"/>
                  </a:lnTo>
                  <a:lnTo>
                    <a:pt x="616" y="385"/>
                  </a:lnTo>
                  <a:lnTo>
                    <a:pt x="608" y="390"/>
                  </a:lnTo>
                  <a:lnTo>
                    <a:pt x="599" y="394"/>
                  </a:lnTo>
                  <a:lnTo>
                    <a:pt x="592" y="399"/>
                  </a:lnTo>
                  <a:lnTo>
                    <a:pt x="584" y="402"/>
                  </a:lnTo>
                  <a:lnTo>
                    <a:pt x="578" y="408"/>
                  </a:lnTo>
                  <a:lnTo>
                    <a:pt x="571" y="409"/>
                  </a:lnTo>
                  <a:lnTo>
                    <a:pt x="566" y="413"/>
                  </a:lnTo>
                  <a:lnTo>
                    <a:pt x="560" y="416"/>
                  </a:lnTo>
                  <a:lnTo>
                    <a:pt x="556" y="420"/>
                  </a:lnTo>
                  <a:lnTo>
                    <a:pt x="546" y="425"/>
                  </a:lnTo>
                  <a:lnTo>
                    <a:pt x="540" y="431"/>
                  </a:lnTo>
                  <a:lnTo>
                    <a:pt x="536" y="432"/>
                  </a:lnTo>
                  <a:lnTo>
                    <a:pt x="534" y="435"/>
                  </a:lnTo>
                  <a:lnTo>
                    <a:pt x="536" y="438"/>
                  </a:lnTo>
                  <a:lnTo>
                    <a:pt x="540" y="438"/>
                  </a:lnTo>
                  <a:lnTo>
                    <a:pt x="530" y="441"/>
                  </a:lnTo>
                  <a:lnTo>
                    <a:pt x="521" y="446"/>
                  </a:lnTo>
                  <a:lnTo>
                    <a:pt x="512" y="449"/>
                  </a:lnTo>
                  <a:lnTo>
                    <a:pt x="503" y="453"/>
                  </a:lnTo>
                  <a:lnTo>
                    <a:pt x="494" y="458"/>
                  </a:lnTo>
                  <a:lnTo>
                    <a:pt x="485" y="462"/>
                  </a:lnTo>
                  <a:lnTo>
                    <a:pt x="474" y="465"/>
                  </a:lnTo>
                  <a:lnTo>
                    <a:pt x="466" y="471"/>
                  </a:lnTo>
                  <a:lnTo>
                    <a:pt x="456" y="474"/>
                  </a:lnTo>
                  <a:lnTo>
                    <a:pt x="447" y="479"/>
                  </a:lnTo>
                  <a:lnTo>
                    <a:pt x="436" y="484"/>
                  </a:lnTo>
                  <a:lnTo>
                    <a:pt x="429" y="490"/>
                  </a:lnTo>
                  <a:lnTo>
                    <a:pt x="418" y="493"/>
                  </a:lnTo>
                  <a:lnTo>
                    <a:pt x="409" y="499"/>
                  </a:lnTo>
                  <a:lnTo>
                    <a:pt x="400" y="505"/>
                  </a:lnTo>
                  <a:lnTo>
                    <a:pt x="392" y="509"/>
                  </a:lnTo>
                  <a:lnTo>
                    <a:pt x="382" y="515"/>
                  </a:lnTo>
                  <a:lnTo>
                    <a:pt x="374" y="520"/>
                  </a:lnTo>
                  <a:lnTo>
                    <a:pt x="365" y="526"/>
                  </a:lnTo>
                  <a:lnTo>
                    <a:pt x="358" y="533"/>
                  </a:lnTo>
                  <a:lnTo>
                    <a:pt x="349" y="538"/>
                  </a:lnTo>
                  <a:lnTo>
                    <a:pt x="341" y="545"/>
                  </a:lnTo>
                  <a:lnTo>
                    <a:pt x="334" y="551"/>
                  </a:lnTo>
                  <a:lnTo>
                    <a:pt x="329" y="561"/>
                  </a:lnTo>
                  <a:lnTo>
                    <a:pt x="321" y="567"/>
                  </a:lnTo>
                  <a:lnTo>
                    <a:pt x="315" y="574"/>
                  </a:lnTo>
                  <a:lnTo>
                    <a:pt x="309" y="583"/>
                  </a:lnTo>
                  <a:lnTo>
                    <a:pt x="303" y="592"/>
                  </a:lnTo>
                  <a:lnTo>
                    <a:pt x="299" y="601"/>
                  </a:lnTo>
                  <a:lnTo>
                    <a:pt x="294" y="609"/>
                  </a:lnTo>
                  <a:lnTo>
                    <a:pt x="291" y="615"/>
                  </a:lnTo>
                  <a:lnTo>
                    <a:pt x="290" y="619"/>
                  </a:lnTo>
                  <a:lnTo>
                    <a:pt x="288" y="625"/>
                  </a:lnTo>
                  <a:lnTo>
                    <a:pt x="288" y="630"/>
                  </a:lnTo>
                  <a:lnTo>
                    <a:pt x="281" y="633"/>
                  </a:lnTo>
                  <a:lnTo>
                    <a:pt x="275" y="638"/>
                  </a:lnTo>
                  <a:lnTo>
                    <a:pt x="269" y="642"/>
                  </a:lnTo>
                  <a:lnTo>
                    <a:pt x="264" y="647"/>
                  </a:lnTo>
                  <a:lnTo>
                    <a:pt x="258" y="641"/>
                  </a:lnTo>
                  <a:lnTo>
                    <a:pt x="254" y="635"/>
                  </a:lnTo>
                  <a:lnTo>
                    <a:pt x="250" y="630"/>
                  </a:lnTo>
                  <a:lnTo>
                    <a:pt x="246" y="627"/>
                  </a:lnTo>
                  <a:lnTo>
                    <a:pt x="306" y="526"/>
                  </a:lnTo>
                  <a:lnTo>
                    <a:pt x="308" y="523"/>
                  </a:lnTo>
                  <a:lnTo>
                    <a:pt x="312" y="518"/>
                  </a:lnTo>
                  <a:lnTo>
                    <a:pt x="318" y="514"/>
                  </a:lnTo>
                  <a:lnTo>
                    <a:pt x="324" y="509"/>
                  </a:lnTo>
                  <a:lnTo>
                    <a:pt x="332" y="505"/>
                  </a:lnTo>
                  <a:lnTo>
                    <a:pt x="340" y="499"/>
                  </a:lnTo>
                  <a:lnTo>
                    <a:pt x="349" y="493"/>
                  </a:lnTo>
                  <a:lnTo>
                    <a:pt x="361" y="487"/>
                  </a:lnTo>
                  <a:lnTo>
                    <a:pt x="371" y="479"/>
                  </a:lnTo>
                  <a:lnTo>
                    <a:pt x="383" y="471"/>
                  </a:lnTo>
                  <a:lnTo>
                    <a:pt x="397" y="464"/>
                  </a:lnTo>
                  <a:lnTo>
                    <a:pt x="411" y="456"/>
                  </a:lnTo>
                  <a:lnTo>
                    <a:pt x="426" y="449"/>
                  </a:lnTo>
                  <a:lnTo>
                    <a:pt x="441" y="440"/>
                  </a:lnTo>
                  <a:lnTo>
                    <a:pt x="457" y="431"/>
                  </a:lnTo>
                  <a:lnTo>
                    <a:pt x="475" y="423"/>
                  </a:lnTo>
                  <a:lnTo>
                    <a:pt x="492" y="413"/>
                  </a:lnTo>
                  <a:lnTo>
                    <a:pt x="510" y="402"/>
                  </a:lnTo>
                  <a:lnTo>
                    <a:pt x="528" y="393"/>
                  </a:lnTo>
                  <a:lnTo>
                    <a:pt x="548" y="384"/>
                  </a:lnTo>
                  <a:lnTo>
                    <a:pt x="568" y="372"/>
                  </a:lnTo>
                  <a:lnTo>
                    <a:pt x="587" y="363"/>
                  </a:lnTo>
                  <a:lnTo>
                    <a:pt x="607" y="351"/>
                  </a:lnTo>
                  <a:lnTo>
                    <a:pt x="630" y="342"/>
                  </a:lnTo>
                  <a:lnTo>
                    <a:pt x="649" y="331"/>
                  </a:lnTo>
                  <a:lnTo>
                    <a:pt x="670" y="319"/>
                  </a:lnTo>
                  <a:lnTo>
                    <a:pt x="691" y="307"/>
                  </a:lnTo>
                  <a:lnTo>
                    <a:pt x="714" y="298"/>
                  </a:lnTo>
                  <a:lnTo>
                    <a:pt x="737" y="286"/>
                  </a:lnTo>
                  <a:lnTo>
                    <a:pt x="758" y="275"/>
                  </a:lnTo>
                  <a:lnTo>
                    <a:pt x="781" y="264"/>
                  </a:lnTo>
                  <a:lnTo>
                    <a:pt x="803" y="254"/>
                  </a:lnTo>
                  <a:lnTo>
                    <a:pt x="826" y="242"/>
                  </a:lnTo>
                  <a:lnTo>
                    <a:pt x="847" y="230"/>
                  </a:lnTo>
                  <a:lnTo>
                    <a:pt x="870" y="219"/>
                  </a:lnTo>
                  <a:lnTo>
                    <a:pt x="892" y="207"/>
                  </a:lnTo>
                  <a:lnTo>
                    <a:pt x="913" y="197"/>
                  </a:lnTo>
                  <a:lnTo>
                    <a:pt x="935" y="186"/>
                  </a:lnTo>
                  <a:lnTo>
                    <a:pt x="956" y="175"/>
                  </a:lnTo>
                  <a:lnTo>
                    <a:pt x="978" y="166"/>
                  </a:lnTo>
                  <a:lnTo>
                    <a:pt x="998" y="154"/>
                  </a:lnTo>
                  <a:lnTo>
                    <a:pt x="1019" y="145"/>
                  </a:lnTo>
                  <a:lnTo>
                    <a:pt x="1039" y="135"/>
                  </a:lnTo>
                  <a:lnTo>
                    <a:pt x="1058" y="126"/>
                  </a:lnTo>
                  <a:lnTo>
                    <a:pt x="1078" y="115"/>
                  </a:lnTo>
                  <a:lnTo>
                    <a:pt x="1096" y="107"/>
                  </a:lnTo>
                  <a:lnTo>
                    <a:pt x="1114" y="98"/>
                  </a:lnTo>
                  <a:lnTo>
                    <a:pt x="1134" y="89"/>
                  </a:lnTo>
                  <a:lnTo>
                    <a:pt x="1150" y="82"/>
                  </a:lnTo>
                  <a:lnTo>
                    <a:pt x="1167" y="73"/>
                  </a:lnTo>
                  <a:lnTo>
                    <a:pt x="1182" y="64"/>
                  </a:lnTo>
                  <a:lnTo>
                    <a:pt x="1199" y="58"/>
                  </a:lnTo>
                  <a:lnTo>
                    <a:pt x="1211" y="50"/>
                  </a:lnTo>
                  <a:lnTo>
                    <a:pt x="1226" y="44"/>
                  </a:lnTo>
                  <a:lnTo>
                    <a:pt x="1240" y="38"/>
                  </a:lnTo>
                  <a:lnTo>
                    <a:pt x="1252" y="32"/>
                  </a:lnTo>
                  <a:lnTo>
                    <a:pt x="1262" y="26"/>
                  </a:lnTo>
                  <a:lnTo>
                    <a:pt x="1271" y="21"/>
                  </a:lnTo>
                  <a:lnTo>
                    <a:pt x="1280" y="15"/>
                  </a:lnTo>
                  <a:lnTo>
                    <a:pt x="1289" y="14"/>
                  </a:lnTo>
                  <a:lnTo>
                    <a:pt x="1295" y="9"/>
                  </a:lnTo>
                  <a:lnTo>
                    <a:pt x="1301" y="6"/>
                  </a:lnTo>
                  <a:lnTo>
                    <a:pt x="1306" y="5"/>
                  </a:lnTo>
                  <a:lnTo>
                    <a:pt x="1311" y="3"/>
                  </a:lnTo>
                  <a:lnTo>
                    <a:pt x="1311" y="3"/>
                  </a:lnTo>
                  <a:close/>
                </a:path>
              </a:pathLst>
            </a:custGeom>
            <a:solidFill>
              <a:srgbClr val="4766C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0" name="Freeform 17"/>
            <p:cNvSpPr>
              <a:spLocks/>
            </p:cNvSpPr>
            <p:nvPr/>
          </p:nvSpPr>
          <p:spPr bwMode="auto">
            <a:xfrm>
              <a:off x="2762" y="1414"/>
              <a:ext cx="198" cy="317"/>
            </a:xfrm>
            <a:custGeom>
              <a:avLst/>
              <a:gdLst/>
              <a:ahLst/>
              <a:cxnLst>
                <a:cxn ang="0">
                  <a:pos x="3" y="96"/>
                </a:cxn>
                <a:cxn ang="0">
                  <a:pos x="5" y="84"/>
                </a:cxn>
                <a:cxn ang="0">
                  <a:pos x="10" y="72"/>
                </a:cxn>
                <a:cxn ang="0">
                  <a:pos x="16" y="60"/>
                </a:cxn>
                <a:cxn ang="0">
                  <a:pos x="22" y="50"/>
                </a:cxn>
                <a:cxn ang="0">
                  <a:pos x="31" y="37"/>
                </a:cxn>
                <a:cxn ang="0">
                  <a:pos x="41" y="27"/>
                </a:cxn>
                <a:cxn ang="0">
                  <a:pos x="52" y="18"/>
                </a:cxn>
                <a:cxn ang="0">
                  <a:pos x="64" y="10"/>
                </a:cxn>
                <a:cxn ang="0">
                  <a:pos x="74" y="4"/>
                </a:cxn>
                <a:cxn ang="0">
                  <a:pos x="88" y="1"/>
                </a:cxn>
                <a:cxn ang="0">
                  <a:pos x="102" y="0"/>
                </a:cxn>
                <a:cxn ang="0">
                  <a:pos x="115" y="1"/>
                </a:cxn>
                <a:cxn ang="0">
                  <a:pos x="129" y="7"/>
                </a:cxn>
                <a:cxn ang="0">
                  <a:pos x="142" y="16"/>
                </a:cxn>
                <a:cxn ang="0">
                  <a:pos x="156" y="30"/>
                </a:cxn>
                <a:cxn ang="0">
                  <a:pos x="170" y="48"/>
                </a:cxn>
                <a:cxn ang="0">
                  <a:pos x="180" y="66"/>
                </a:cxn>
                <a:cxn ang="0">
                  <a:pos x="188" y="86"/>
                </a:cxn>
                <a:cxn ang="0">
                  <a:pos x="192" y="101"/>
                </a:cxn>
                <a:cxn ang="0">
                  <a:pos x="194" y="111"/>
                </a:cxn>
                <a:cxn ang="0">
                  <a:pos x="197" y="127"/>
                </a:cxn>
                <a:cxn ang="0">
                  <a:pos x="197" y="142"/>
                </a:cxn>
                <a:cxn ang="0">
                  <a:pos x="197" y="154"/>
                </a:cxn>
                <a:cxn ang="0">
                  <a:pos x="197" y="164"/>
                </a:cxn>
                <a:cxn ang="0">
                  <a:pos x="197" y="175"/>
                </a:cxn>
                <a:cxn ang="0">
                  <a:pos x="195" y="185"/>
                </a:cxn>
                <a:cxn ang="0">
                  <a:pos x="194" y="196"/>
                </a:cxn>
                <a:cxn ang="0">
                  <a:pos x="191" y="211"/>
                </a:cxn>
                <a:cxn ang="0">
                  <a:pos x="185" y="231"/>
                </a:cxn>
                <a:cxn ang="0">
                  <a:pos x="177" y="249"/>
                </a:cxn>
                <a:cxn ang="0">
                  <a:pos x="170" y="266"/>
                </a:cxn>
                <a:cxn ang="0">
                  <a:pos x="159" y="281"/>
                </a:cxn>
                <a:cxn ang="0">
                  <a:pos x="148" y="293"/>
                </a:cxn>
                <a:cxn ang="0">
                  <a:pos x="138" y="303"/>
                </a:cxn>
                <a:cxn ang="0">
                  <a:pos x="127" y="311"/>
                </a:cxn>
                <a:cxn ang="0">
                  <a:pos x="112" y="315"/>
                </a:cxn>
                <a:cxn ang="0">
                  <a:pos x="96" y="317"/>
                </a:cxn>
                <a:cxn ang="0">
                  <a:pos x="79" y="312"/>
                </a:cxn>
                <a:cxn ang="0">
                  <a:pos x="65" y="306"/>
                </a:cxn>
                <a:cxn ang="0">
                  <a:pos x="53" y="297"/>
                </a:cxn>
                <a:cxn ang="0">
                  <a:pos x="43" y="285"/>
                </a:cxn>
                <a:cxn ang="0">
                  <a:pos x="32" y="270"/>
                </a:cxn>
                <a:cxn ang="0">
                  <a:pos x="25" y="255"/>
                </a:cxn>
                <a:cxn ang="0">
                  <a:pos x="19" y="237"/>
                </a:cxn>
                <a:cxn ang="0">
                  <a:pos x="11" y="219"/>
                </a:cxn>
                <a:cxn ang="0">
                  <a:pos x="7" y="199"/>
                </a:cxn>
                <a:cxn ang="0">
                  <a:pos x="3" y="178"/>
                </a:cxn>
                <a:cxn ang="0">
                  <a:pos x="0" y="160"/>
                </a:cxn>
                <a:cxn ang="0">
                  <a:pos x="0" y="142"/>
                </a:cxn>
                <a:cxn ang="0">
                  <a:pos x="0" y="125"/>
                </a:cxn>
                <a:cxn ang="0">
                  <a:pos x="0" y="108"/>
                </a:cxn>
                <a:cxn ang="0">
                  <a:pos x="3" y="102"/>
                </a:cxn>
              </a:cxnLst>
              <a:rect l="0" t="0" r="r" b="b"/>
              <a:pathLst>
                <a:path w="198" h="317">
                  <a:moveTo>
                    <a:pt x="3" y="102"/>
                  </a:moveTo>
                  <a:lnTo>
                    <a:pt x="3" y="96"/>
                  </a:lnTo>
                  <a:lnTo>
                    <a:pt x="3" y="90"/>
                  </a:lnTo>
                  <a:lnTo>
                    <a:pt x="5" y="84"/>
                  </a:lnTo>
                  <a:lnTo>
                    <a:pt x="8" y="78"/>
                  </a:lnTo>
                  <a:lnTo>
                    <a:pt x="10" y="72"/>
                  </a:lnTo>
                  <a:lnTo>
                    <a:pt x="13" y="66"/>
                  </a:lnTo>
                  <a:lnTo>
                    <a:pt x="16" y="60"/>
                  </a:lnTo>
                  <a:lnTo>
                    <a:pt x="19" y="56"/>
                  </a:lnTo>
                  <a:lnTo>
                    <a:pt x="22" y="50"/>
                  </a:lnTo>
                  <a:lnTo>
                    <a:pt x="26" y="43"/>
                  </a:lnTo>
                  <a:lnTo>
                    <a:pt x="31" y="37"/>
                  </a:lnTo>
                  <a:lnTo>
                    <a:pt x="37" y="33"/>
                  </a:lnTo>
                  <a:lnTo>
                    <a:pt x="41" y="27"/>
                  </a:lnTo>
                  <a:lnTo>
                    <a:pt x="47" y="22"/>
                  </a:lnTo>
                  <a:lnTo>
                    <a:pt x="52" y="18"/>
                  </a:lnTo>
                  <a:lnTo>
                    <a:pt x="58" y="15"/>
                  </a:lnTo>
                  <a:lnTo>
                    <a:pt x="64" y="10"/>
                  </a:lnTo>
                  <a:lnTo>
                    <a:pt x="70" y="7"/>
                  </a:lnTo>
                  <a:lnTo>
                    <a:pt x="74" y="4"/>
                  </a:lnTo>
                  <a:lnTo>
                    <a:pt x="82" y="3"/>
                  </a:lnTo>
                  <a:lnTo>
                    <a:pt x="88" y="1"/>
                  </a:lnTo>
                  <a:lnTo>
                    <a:pt x="96" y="1"/>
                  </a:lnTo>
                  <a:lnTo>
                    <a:pt x="102" y="0"/>
                  </a:lnTo>
                  <a:lnTo>
                    <a:pt x="109" y="1"/>
                  </a:lnTo>
                  <a:lnTo>
                    <a:pt x="115" y="1"/>
                  </a:lnTo>
                  <a:lnTo>
                    <a:pt x="123" y="4"/>
                  </a:lnTo>
                  <a:lnTo>
                    <a:pt x="129" y="7"/>
                  </a:lnTo>
                  <a:lnTo>
                    <a:pt x="136" y="12"/>
                  </a:lnTo>
                  <a:lnTo>
                    <a:pt x="142" y="16"/>
                  </a:lnTo>
                  <a:lnTo>
                    <a:pt x="150" y="24"/>
                  </a:lnTo>
                  <a:lnTo>
                    <a:pt x="156" y="30"/>
                  </a:lnTo>
                  <a:lnTo>
                    <a:pt x="164" y="40"/>
                  </a:lnTo>
                  <a:lnTo>
                    <a:pt x="170" y="48"/>
                  </a:lnTo>
                  <a:lnTo>
                    <a:pt x="176" y="57"/>
                  </a:lnTo>
                  <a:lnTo>
                    <a:pt x="180" y="66"/>
                  </a:lnTo>
                  <a:lnTo>
                    <a:pt x="185" y="75"/>
                  </a:lnTo>
                  <a:lnTo>
                    <a:pt x="188" y="86"/>
                  </a:lnTo>
                  <a:lnTo>
                    <a:pt x="191" y="96"/>
                  </a:lnTo>
                  <a:lnTo>
                    <a:pt x="192" y="101"/>
                  </a:lnTo>
                  <a:lnTo>
                    <a:pt x="194" y="107"/>
                  </a:lnTo>
                  <a:lnTo>
                    <a:pt x="194" y="111"/>
                  </a:lnTo>
                  <a:lnTo>
                    <a:pt x="197" y="117"/>
                  </a:lnTo>
                  <a:lnTo>
                    <a:pt x="197" y="127"/>
                  </a:lnTo>
                  <a:lnTo>
                    <a:pt x="197" y="137"/>
                  </a:lnTo>
                  <a:lnTo>
                    <a:pt x="197" y="142"/>
                  </a:lnTo>
                  <a:lnTo>
                    <a:pt x="197" y="148"/>
                  </a:lnTo>
                  <a:lnTo>
                    <a:pt x="197" y="154"/>
                  </a:lnTo>
                  <a:lnTo>
                    <a:pt x="198" y="160"/>
                  </a:lnTo>
                  <a:lnTo>
                    <a:pt x="197" y="164"/>
                  </a:lnTo>
                  <a:lnTo>
                    <a:pt x="197" y="170"/>
                  </a:lnTo>
                  <a:lnTo>
                    <a:pt x="197" y="175"/>
                  </a:lnTo>
                  <a:lnTo>
                    <a:pt x="197" y="181"/>
                  </a:lnTo>
                  <a:lnTo>
                    <a:pt x="195" y="185"/>
                  </a:lnTo>
                  <a:lnTo>
                    <a:pt x="194" y="191"/>
                  </a:lnTo>
                  <a:lnTo>
                    <a:pt x="194" y="196"/>
                  </a:lnTo>
                  <a:lnTo>
                    <a:pt x="194" y="202"/>
                  </a:lnTo>
                  <a:lnTo>
                    <a:pt x="191" y="211"/>
                  </a:lnTo>
                  <a:lnTo>
                    <a:pt x="188" y="222"/>
                  </a:lnTo>
                  <a:lnTo>
                    <a:pt x="185" y="231"/>
                  </a:lnTo>
                  <a:lnTo>
                    <a:pt x="182" y="241"/>
                  </a:lnTo>
                  <a:lnTo>
                    <a:pt x="177" y="249"/>
                  </a:lnTo>
                  <a:lnTo>
                    <a:pt x="173" y="258"/>
                  </a:lnTo>
                  <a:lnTo>
                    <a:pt x="170" y="266"/>
                  </a:lnTo>
                  <a:lnTo>
                    <a:pt x="165" y="275"/>
                  </a:lnTo>
                  <a:lnTo>
                    <a:pt x="159" y="281"/>
                  </a:lnTo>
                  <a:lnTo>
                    <a:pt x="154" y="288"/>
                  </a:lnTo>
                  <a:lnTo>
                    <a:pt x="148" y="293"/>
                  </a:lnTo>
                  <a:lnTo>
                    <a:pt x="144" y="299"/>
                  </a:lnTo>
                  <a:lnTo>
                    <a:pt x="138" y="303"/>
                  </a:lnTo>
                  <a:lnTo>
                    <a:pt x="133" y="308"/>
                  </a:lnTo>
                  <a:lnTo>
                    <a:pt x="127" y="311"/>
                  </a:lnTo>
                  <a:lnTo>
                    <a:pt x="121" y="314"/>
                  </a:lnTo>
                  <a:lnTo>
                    <a:pt x="112" y="315"/>
                  </a:lnTo>
                  <a:lnTo>
                    <a:pt x="103" y="317"/>
                  </a:lnTo>
                  <a:lnTo>
                    <a:pt x="96" y="317"/>
                  </a:lnTo>
                  <a:lnTo>
                    <a:pt x="88" y="315"/>
                  </a:lnTo>
                  <a:lnTo>
                    <a:pt x="79" y="312"/>
                  </a:lnTo>
                  <a:lnTo>
                    <a:pt x="73" y="311"/>
                  </a:lnTo>
                  <a:lnTo>
                    <a:pt x="65" y="306"/>
                  </a:lnTo>
                  <a:lnTo>
                    <a:pt x="59" y="303"/>
                  </a:lnTo>
                  <a:lnTo>
                    <a:pt x="53" y="297"/>
                  </a:lnTo>
                  <a:lnTo>
                    <a:pt x="47" y="291"/>
                  </a:lnTo>
                  <a:lnTo>
                    <a:pt x="43" y="285"/>
                  </a:lnTo>
                  <a:lnTo>
                    <a:pt x="38" y="279"/>
                  </a:lnTo>
                  <a:lnTo>
                    <a:pt x="32" y="270"/>
                  </a:lnTo>
                  <a:lnTo>
                    <a:pt x="29" y="262"/>
                  </a:lnTo>
                  <a:lnTo>
                    <a:pt x="25" y="255"/>
                  </a:lnTo>
                  <a:lnTo>
                    <a:pt x="22" y="247"/>
                  </a:lnTo>
                  <a:lnTo>
                    <a:pt x="19" y="237"/>
                  </a:lnTo>
                  <a:lnTo>
                    <a:pt x="14" y="228"/>
                  </a:lnTo>
                  <a:lnTo>
                    <a:pt x="11" y="219"/>
                  </a:lnTo>
                  <a:lnTo>
                    <a:pt x="10" y="208"/>
                  </a:lnTo>
                  <a:lnTo>
                    <a:pt x="7" y="199"/>
                  </a:lnTo>
                  <a:lnTo>
                    <a:pt x="5" y="188"/>
                  </a:lnTo>
                  <a:lnTo>
                    <a:pt x="3" y="178"/>
                  </a:lnTo>
                  <a:lnTo>
                    <a:pt x="3" y="170"/>
                  </a:lnTo>
                  <a:lnTo>
                    <a:pt x="0" y="160"/>
                  </a:lnTo>
                  <a:lnTo>
                    <a:pt x="0" y="151"/>
                  </a:lnTo>
                  <a:lnTo>
                    <a:pt x="0" y="142"/>
                  </a:lnTo>
                  <a:lnTo>
                    <a:pt x="0" y="133"/>
                  </a:lnTo>
                  <a:lnTo>
                    <a:pt x="0" y="125"/>
                  </a:lnTo>
                  <a:lnTo>
                    <a:pt x="0" y="116"/>
                  </a:lnTo>
                  <a:lnTo>
                    <a:pt x="0" y="108"/>
                  </a:lnTo>
                  <a:lnTo>
                    <a:pt x="3" y="102"/>
                  </a:lnTo>
                  <a:lnTo>
                    <a:pt x="3" y="102"/>
                  </a:lnTo>
                  <a:close/>
                </a:path>
              </a:pathLst>
            </a:custGeom>
            <a:solidFill>
              <a:srgbClr val="FFFFC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18"/>
            <p:cNvSpPr>
              <a:spLocks/>
            </p:cNvSpPr>
            <p:nvPr/>
          </p:nvSpPr>
          <p:spPr bwMode="auto">
            <a:xfrm>
              <a:off x="2544" y="921"/>
              <a:ext cx="389" cy="262"/>
            </a:xfrm>
            <a:custGeom>
              <a:avLst/>
              <a:gdLst/>
              <a:ahLst/>
              <a:cxnLst>
                <a:cxn ang="0">
                  <a:pos x="10" y="6"/>
                </a:cxn>
                <a:cxn ang="0">
                  <a:pos x="25" y="0"/>
                </a:cxn>
                <a:cxn ang="0">
                  <a:pos x="43" y="0"/>
                </a:cxn>
                <a:cxn ang="0">
                  <a:pos x="58" y="0"/>
                </a:cxn>
                <a:cxn ang="0">
                  <a:pos x="77" y="5"/>
                </a:cxn>
                <a:cxn ang="0">
                  <a:pos x="96" y="14"/>
                </a:cxn>
                <a:cxn ang="0">
                  <a:pos x="126" y="32"/>
                </a:cxn>
                <a:cxn ang="0">
                  <a:pos x="152" y="50"/>
                </a:cxn>
                <a:cxn ang="0">
                  <a:pos x="170" y="65"/>
                </a:cxn>
                <a:cxn ang="0">
                  <a:pos x="182" y="80"/>
                </a:cxn>
                <a:cxn ang="0">
                  <a:pos x="191" y="98"/>
                </a:cxn>
                <a:cxn ang="0">
                  <a:pos x="197" y="117"/>
                </a:cxn>
                <a:cxn ang="0">
                  <a:pos x="203" y="136"/>
                </a:cxn>
                <a:cxn ang="0">
                  <a:pos x="214" y="151"/>
                </a:cxn>
                <a:cxn ang="0">
                  <a:pos x="229" y="169"/>
                </a:cxn>
                <a:cxn ang="0">
                  <a:pos x="244" y="180"/>
                </a:cxn>
                <a:cxn ang="0">
                  <a:pos x="264" y="172"/>
                </a:cxn>
                <a:cxn ang="0">
                  <a:pos x="282" y="166"/>
                </a:cxn>
                <a:cxn ang="0">
                  <a:pos x="302" y="162"/>
                </a:cxn>
                <a:cxn ang="0">
                  <a:pos x="320" y="159"/>
                </a:cxn>
                <a:cxn ang="0">
                  <a:pos x="336" y="166"/>
                </a:cxn>
                <a:cxn ang="0">
                  <a:pos x="351" y="186"/>
                </a:cxn>
                <a:cxn ang="0">
                  <a:pos x="371" y="213"/>
                </a:cxn>
                <a:cxn ang="0">
                  <a:pos x="385" y="242"/>
                </a:cxn>
                <a:cxn ang="0">
                  <a:pos x="379" y="262"/>
                </a:cxn>
                <a:cxn ang="0">
                  <a:pos x="359" y="236"/>
                </a:cxn>
                <a:cxn ang="0">
                  <a:pos x="350" y="221"/>
                </a:cxn>
                <a:cxn ang="0">
                  <a:pos x="341" y="203"/>
                </a:cxn>
                <a:cxn ang="0">
                  <a:pos x="329" y="188"/>
                </a:cxn>
                <a:cxn ang="0">
                  <a:pos x="312" y="178"/>
                </a:cxn>
                <a:cxn ang="0">
                  <a:pos x="292" y="182"/>
                </a:cxn>
                <a:cxn ang="0">
                  <a:pos x="270" y="189"/>
                </a:cxn>
                <a:cxn ang="0">
                  <a:pos x="250" y="197"/>
                </a:cxn>
                <a:cxn ang="0">
                  <a:pos x="231" y="195"/>
                </a:cxn>
                <a:cxn ang="0">
                  <a:pos x="214" y="185"/>
                </a:cxn>
                <a:cxn ang="0">
                  <a:pos x="196" y="169"/>
                </a:cxn>
                <a:cxn ang="0">
                  <a:pos x="178" y="160"/>
                </a:cxn>
                <a:cxn ang="0">
                  <a:pos x="176" y="139"/>
                </a:cxn>
                <a:cxn ang="0">
                  <a:pos x="170" y="118"/>
                </a:cxn>
                <a:cxn ang="0">
                  <a:pos x="160" y="100"/>
                </a:cxn>
                <a:cxn ang="0">
                  <a:pos x="147" y="85"/>
                </a:cxn>
                <a:cxn ang="0">
                  <a:pos x="128" y="65"/>
                </a:cxn>
                <a:cxn ang="0">
                  <a:pos x="107" y="50"/>
                </a:cxn>
                <a:cxn ang="0">
                  <a:pos x="89" y="41"/>
                </a:cxn>
                <a:cxn ang="0">
                  <a:pos x="70" y="35"/>
                </a:cxn>
                <a:cxn ang="0">
                  <a:pos x="49" y="30"/>
                </a:cxn>
                <a:cxn ang="0">
                  <a:pos x="30" y="29"/>
                </a:cxn>
                <a:cxn ang="0">
                  <a:pos x="15" y="27"/>
                </a:cxn>
                <a:cxn ang="0">
                  <a:pos x="0" y="14"/>
                </a:cxn>
              </a:cxnLst>
              <a:rect l="0" t="0" r="r" b="b"/>
              <a:pathLst>
                <a:path w="389" h="262">
                  <a:moveTo>
                    <a:pt x="0" y="14"/>
                  </a:moveTo>
                  <a:lnTo>
                    <a:pt x="4" y="9"/>
                  </a:lnTo>
                  <a:lnTo>
                    <a:pt x="10" y="6"/>
                  </a:lnTo>
                  <a:lnTo>
                    <a:pt x="15" y="3"/>
                  </a:lnTo>
                  <a:lnTo>
                    <a:pt x="21" y="3"/>
                  </a:lnTo>
                  <a:lnTo>
                    <a:pt x="25" y="0"/>
                  </a:lnTo>
                  <a:lnTo>
                    <a:pt x="31" y="0"/>
                  </a:lnTo>
                  <a:lnTo>
                    <a:pt x="37" y="0"/>
                  </a:lnTo>
                  <a:lnTo>
                    <a:pt x="43" y="0"/>
                  </a:lnTo>
                  <a:lnTo>
                    <a:pt x="48" y="0"/>
                  </a:lnTo>
                  <a:lnTo>
                    <a:pt x="52" y="0"/>
                  </a:lnTo>
                  <a:lnTo>
                    <a:pt x="58" y="0"/>
                  </a:lnTo>
                  <a:lnTo>
                    <a:pt x="64" y="2"/>
                  </a:lnTo>
                  <a:lnTo>
                    <a:pt x="70" y="3"/>
                  </a:lnTo>
                  <a:lnTo>
                    <a:pt x="77" y="5"/>
                  </a:lnTo>
                  <a:lnTo>
                    <a:pt x="81" y="8"/>
                  </a:lnTo>
                  <a:lnTo>
                    <a:pt x="87" y="11"/>
                  </a:lnTo>
                  <a:lnTo>
                    <a:pt x="96" y="14"/>
                  </a:lnTo>
                  <a:lnTo>
                    <a:pt x="107" y="20"/>
                  </a:lnTo>
                  <a:lnTo>
                    <a:pt x="117" y="26"/>
                  </a:lnTo>
                  <a:lnTo>
                    <a:pt x="126" y="32"/>
                  </a:lnTo>
                  <a:lnTo>
                    <a:pt x="135" y="38"/>
                  </a:lnTo>
                  <a:lnTo>
                    <a:pt x="144" y="44"/>
                  </a:lnTo>
                  <a:lnTo>
                    <a:pt x="152" y="50"/>
                  </a:lnTo>
                  <a:lnTo>
                    <a:pt x="160" y="56"/>
                  </a:lnTo>
                  <a:lnTo>
                    <a:pt x="166" y="61"/>
                  </a:lnTo>
                  <a:lnTo>
                    <a:pt x="170" y="65"/>
                  </a:lnTo>
                  <a:lnTo>
                    <a:pt x="175" y="70"/>
                  </a:lnTo>
                  <a:lnTo>
                    <a:pt x="179" y="76"/>
                  </a:lnTo>
                  <a:lnTo>
                    <a:pt x="182" y="80"/>
                  </a:lnTo>
                  <a:lnTo>
                    <a:pt x="185" y="86"/>
                  </a:lnTo>
                  <a:lnTo>
                    <a:pt x="188" y="92"/>
                  </a:lnTo>
                  <a:lnTo>
                    <a:pt x="191" y="98"/>
                  </a:lnTo>
                  <a:lnTo>
                    <a:pt x="193" y="104"/>
                  </a:lnTo>
                  <a:lnTo>
                    <a:pt x="196" y="111"/>
                  </a:lnTo>
                  <a:lnTo>
                    <a:pt x="197" y="117"/>
                  </a:lnTo>
                  <a:lnTo>
                    <a:pt x="200" y="124"/>
                  </a:lnTo>
                  <a:lnTo>
                    <a:pt x="202" y="129"/>
                  </a:lnTo>
                  <a:lnTo>
                    <a:pt x="203" y="136"/>
                  </a:lnTo>
                  <a:lnTo>
                    <a:pt x="206" y="142"/>
                  </a:lnTo>
                  <a:lnTo>
                    <a:pt x="208" y="150"/>
                  </a:lnTo>
                  <a:lnTo>
                    <a:pt x="214" y="151"/>
                  </a:lnTo>
                  <a:lnTo>
                    <a:pt x="218" y="156"/>
                  </a:lnTo>
                  <a:lnTo>
                    <a:pt x="225" y="162"/>
                  </a:lnTo>
                  <a:lnTo>
                    <a:pt x="229" y="169"/>
                  </a:lnTo>
                  <a:lnTo>
                    <a:pt x="232" y="174"/>
                  </a:lnTo>
                  <a:lnTo>
                    <a:pt x="238" y="180"/>
                  </a:lnTo>
                  <a:lnTo>
                    <a:pt x="244" y="180"/>
                  </a:lnTo>
                  <a:lnTo>
                    <a:pt x="253" y="177"/>
                  </a:lnTo>
                  <a:lnTo>
                    <a:pt x="258" y="174"/>
                  </a:lnTo>
                  <a:lnTo>
                    <a:pt x="264" y="172"/>
                  </a:lnTo>
                  <a:lnTo>
                    <a:pt x="270" y="171"/>
                  </a:lnTo>
                  <a:lnTo>
                    <a:pt x="276" y="169"/>
                  </a:lnTo>
                  <a:lnTo>
                    <a:pt x="282" y="166"/>
                  </a:lnTo>
                  <a:lnTo>
                    <a:pt x="288" y="165"/>
                  </a:lnTo>
                  <a:lnTo>
                    <a:pt x="294" y="162"/>
                  </a:lnTo>
                  <a:lnTo>
                    <a:pt x="302" y="162"/>
                  </a:lnTo>
                  <a:lnTo>
                    <a:pt x="308" y="159"/>
                  </a:lnTo>
                  <a:lnTo>
                    <a:pt x="314" y="159"/>
                  </a:lnTo>
                  <a:lnTo>
                    <a:pt x="320" y="159"/>
                  </a:lnTo>
                  <a:lnTo>
                    <a:pt x="326" y="162"/>
                  </a:lnTo>
                  <a:lnTo>
                    <a:pt x="330" y="163"/>
                  </a:lnTo>
                  <a:lnTo>
                    <a:pt x="336" y="166"/>
                  </a:lnTo>
                  <a:lnTo>
                    <a:pt x="339" y="171"/>
                  </a:lnTo>
                  <a:lnTo>
                    <a:pt x="344" y="177"/>
                  </a:lnTo>
                  <a:lnTo>
                    <a:pt x="351" y="186"/>
                  </a:lnTo>
                  <a:lnTo>
                    <a:pt x="359" y="195"/>
                  </a:lnTo>
                  <a:lnTo>
                    <a:pt x="365" y="203"/>
                  </a:lnTo>
                  <a:lnTo>
                    <a:pt x="371" y="213"/>
                  </a:lnTo>
                  <a:lnTo>
                    <a:pt x="376" y="222"/>
                  </a:lnTo>
                  <a:lnTo>
                    <a:pt x="380" y="233"/>
                  </a:lnTo>
                  <a:lnTo>
                    <a:pt x="385" y="242"/>
                  </a:lnTo>
                  <a:lnTo>
                    <a:pt x="389" y="253"/>
                  </a:lnTo>
                  <a:lnTo>
                    <a:pt x="385" y="257"/>
                  </a:lnTo>
                  <a:lnTo>
                    <a:pt x="379" y="262"/>
                  </a:lnTo>
                  <a:lnTo>
                    <a:pt x="369" y="251"/>
                  </a:lnTo>
                  <a:lnTo>
                    <a:pt x="362" y="242"/>
                  </a:lnTo>
                  <a:lnTo>
                    <a:pt x="359" y="236"/>
                  </a:lnTo>
                  <a:lnTo>
                    <a:pt x="356" y="231"/>
                  </a:lnTo>
                  <a:lnTo>
                    <a:pt x="353" y="225"/>
                  </a:lnTo>
                  <a:lnTo>
                    <a:pt x="350" y="221"/>
                  </a:lnTo>
                  <a:lnTo>
                    <a:pt x="347" y="215"/>
                  </a:lnTo>
                  <a:lnTo>
                    <a:pt x="344" y="209"/>
                  </a:lnTo>
                  <a:lnTo>
                    <a:pt x="341" y="203"/>
                  </a:lnTo>
                  <a:lnTo>
                    <a:pt x="338" y="198"/>
                  </a:lnTo>
                  <a:lnTo>
                    <a:pt x="333" y="192"/>
                  </a:lnTo>
                  <a:lnTo>
                    <a:pt x="329" y="188"/>
                  </a:lnTo>
                  <a:lnTo>
                    <a:pt x="324" y="183"/>
                  </a:lnTo>
                  <a:lnTo>
                    <a:pt x="320" y="180"/>
                  </a:lnTo>
                  <a:lnTo>
                    <a:pt x="312" y="178"/>
                  </a:lnTo>
                  <a:lnTo>
                    <a:pt x="306" y="180"/>
                  </a:lnTo>
                  <a:lnTo>
                    <a:pt x="298" y="180"/>
                  </a:lnTo>
                  <a:lnTo>
                    <a:pt x="292" y="182"/>
                  </a:lnTo>
                  <a:lnTo>
                    <a:pt x="285" y="185"/>
                  </a:lnTo>
                  <a:lnTo>
                    <a:pt x="277" y="188"/>
                  </a:lnTo>
                  <a:lnTo>
                    <a:pt x="270" y="189"/>
                  </a:lnTo>
                  <a:lnTo>
                    <a:pt x="265" y="192"/>
                  </a:lnTo>
                  <a:lnTo>
                    <a:pt x="256" y="195"/>
                  </a:lnTo>
                  <a:lnTo>
                    <a:pt x="250" y="197"/>
                  </a:lnTo>
                  <a:lnTo>
                    <a:pt x="244" y="197"/>
                  </a:lnTo>
                  <a:lnTo>
                    <a:pt x="237" y="198"/>
                  </a:lnTo>
                  <a:lnTo>
                    <a:pt x="231" y="195"/>
                  </a:lnTo>
                  <a:lnTo>
                    <a:pt x="225" y="194"/>
                  </a:lnTo>
                  <a:lnTo>
                    <a:pt x="218" y="189"/>
                  </a:lnTo>
                  <a:lnTo>
                    <a:pt x="214" y="185"/>
                  </a:lnTo>
                  <a:lnTo>
                    <a:pt x="208" y="177"/>
                  </a:lnTo>
                  <a:lnTo>
                    <a:pt x="203" y="172"/>
                  </a:lnTo>
                  <a:lnTo>
                    <a:pt x="196" y="169"/>
                  </a:lnTo>
                  <a:lnTo>
                    <a:pt x="188" y="168"/>
                  </a:lnTo>
                  <a:lnTo>
                    <a:pt x="181" y="165"/>
                  </a:lnTo>
                  <a:lnTo>
                    <a:pt x="178" y="160"/>
                  </a:lnTo>
                  <a:lnTo>
                    <a:pt x="175" y="154"/>
                  </a:lnTo>
                  <a:lnTo>
                    <a:pt x="178" y="147"/>
                  </a:lnTo>
                  <a:lnTo>
                    <a:pt x="176" y="139"/>
                  </a:lnTo>
                  <a:lnTo>
                    <a:pt x="175" y="132"/>
                  </a:lnTo>
                  <a:lnTo>
                    <a:pt x="172" y="124"/>
                  </a:lnTo>
                  <a:lnTo>
                    <a:pt x="170" y="118"/>
                  </a:lnTo>
                  <a:lnTo>
                    <a:pt x="166" y="112"/>
                  </a:lnTo>
                  <a:lnTo>
                    <a:pt x="163" y="106"/>
                  </a:lnTo>
                  <a:lnTo>
                    <a:pt x="160" y="100"/>
                  </a:lnTo>
                  <a:lnTo>
                    <a:pt x="157" y="95"/>
                  </a:lnTo>
                  <a:lnTo>
                    <a:pt x="152" y="89"/>
                  </a:lnTo>
                  <a:lnTo>
                    <a:pt x="147" y="85"/>
                  </a:lnTo>
                  <a:lnTo>
                    <a:pt x="143" y="79"/>
                  </a:lnTo>
                  <a:lnTo>
                    <a:pt x="138" y="74"/>
                  </a:lnTo>
                  <a:lnTo>
                    <a:pt x="128" y="65"/>
                  </a:lnTo>
                  <a:lnTo>
                    <a:pt x="119" y="59"/>
                  </a:lnTo>
                  <a:lnTo>
                    <a:pt x="111" y="55"/>
                  </a:lnTo>
                  <a:lnTo>
                    <a:pt x="107" y="50"/>
                  </a:lnTo>
                  <a:lnTo>
                    <a:pt x="101" y="47"/>
                  </a:lnTo>
                  <a:lnTo>
                    <a:pt x="95" y="44"/>
                  </a:lnTo>
                  <a:lnTo>
                    <a:pt x="89" y="41"/>
                  </a:lnTo>
                  <a:lnTo>
                    <a:pt x="83" y="40"/>
                  </a:lnTo>
                  <a:lnTo>
                    <a:pt x="77" y="37"/>
                  </a:lnTo>
                  <a:lnTo>
                    <a:pt x="70" y="35"/>
                  </a:lnTo>
                  <a:lnTo>
                    <a:pt x="63" y="32"/>
                  </a:lnTo>
                  <a:lnTo>
                    <a:pt x="57" y="32"/>
                  </a:lnTo>
                  <a:lnTo>
                    <a:pt x="49" y="30"/>
                  </a:lnTo>
                  <a:lnTo>
                    <a:pt x="43" y="30"/>
                  </a:lnTo>
                  <a:lnTo>
                    <a:pt x="37" y="29"/>
                  </a:lnTo>
                  <a:lnTo>
                    <a:pt x="30" y="29"/>
                  </a:lnTo>
                  <a:lnTo>
                    <a:pt x="24" y="30"/>
                  </a:lnTo>
                  <a:lnTo>
                    <a:pt x="18" y="32"/>
                  </a:lnTo>
                  <a:lnTo>
                    <a:pt x="15" y="27"/>
                  </a:lnTo>
                  <a:lnTo>
                    <a:pt x="10" y="21"/>
                  </a:lnTo>
                  <a:lnTo>
                    <a:pt x="3" y="15"/>
                  </a:lnTo>
                  <a:lnTo>
                    <a:pt x="0" y="14"/>
                  </a:lnTo>
                  <a:lnTo>
                    <a:pt x="0" y="14"/>
                  </a:lnTo>
                  <a:close/>
                </a:path>
              </a:pathLst>
            </a:custGeom>
            <a:solidFill>
              <a:srgbClr val="4766C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19"/>
            <p:cNvSpPr>
              <a:spLocks/>
            </p:cNvSpPr>
            <p:nvPr/>
          </p:nvSpPr>
          <p:spPr bwMode="auto">
            <a:xfrm>
              <a:off x="1760" y="1294"/>
              <a:ext cx="820" cy="524"/>
            </a:xfrm>
            <a:custGeom>
              <a:avLst/>
              <a:gdLst/>
              <a:ahLst/>
              <a:cxnLst>
                <a:cxn ang="0">
                  <a:pos x="820" y="293"/>
                </a:cxn>
                <a:cxn ang="0">
                  <a:pos x="0" y="524"/>
                </a:cxn>
                <a:cxn ang="0">
                  <a:pos x="33" y="318"/>
                </a:cxn>
                <a:cxn ang="0">
                  <a:pos x="803" y="0"/>
                </a:cxn>
                <a:cxn ang="0">
                  <a:pos x="820" y="293"/>
                </a:cxn>
                <a:cxn ang="0">
                  <a:pos x="820" y="293"/>
                </a:cxn>
              </a:cxnLst>
              <a:rect l="0" t="0" r="r" b="b"/>
              <a:pathLst>
                <a:path w="820" h="524">
                  <a:moveTo>
                    <a:pt x="820" y="293"/>
                  </a:moveTo>
                  <a:lnTo>
                    <a:pt x="0" y="524"/>
                  </a:lnTo>
                  <a:lnTo>
                    <a:pt x="33" y="318"/>
                  </a:lnTo>
                  <a:lnTo>
                    <a:pt x="803" y="0"/>
                  </a:lnTo>
                  <a:lnTo>
                    <a:pt x="820" y="293"/>
                  </a:lnTo>
                  <a:lnTo>
                    <a:pt x="820" y="293"/>
                  </a:lnTo>
                  <a:close/>
                </a:path>
              </a:pathLst>
            </a:custGeom>
            <a:solidFill>
              <a:srgbClr val="7087DB"/>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0"/>
            <p:cNvSpPr>
              <a:spLocks/>
            </p:cNvSpPr>
            <p:nvPr/>
          </p:nvSpPr>
          <p:spPr bwMode="auto">
            <a:xfrm>
              <a:off x="2531" y="1090"/>
              <a:ext cx="336" cy="284"/>
            </a:xfrm>
            <a:custGeom>
              <a:avLst/>
              <a:gdLst/>
              <a:ahLst/>
              <a:cxnLst>
                <a:cxn ang="0">
                  <a:pos x="336" y="0"/>
                </a:cxn>
                <a:cxn ang="0">
                  <a:pos x="58" y="118"/>
                </a:cxn>
                <a:cxn ang="0">
                  <a:pos x="0" y="284"/>
                </a:cxn>
                <a:cxn ang="0">
                  <a:pos x="160" y="253"/>
                </a:cxn>
                <a:cxn ang="0">
                  <a:pos x="336" y="0"/>
                </a:cxn>
                <a:cxn ang="0">
                  <a:pos x="336" y="0"/>
                </a:cxn>
              </a:cxnLst>
              <a:rect l="0" t="0" r="r" b="b"/>
              <a:pathLst>
                <a:path w="336" h="284">
                  <a:moveTo>
                    <a:pt x="336" y="0"/>
                  </a:moveTo>
                  <a:lnTo>
                    <a:pt x="58" y="118"/>
                  </a:lnTo>
                  <a:lnTo>
                    <a:pt x="0" y="284"/>
                  </a:lnTo>
                  <a:lnTo>
                    <a:pt x="160" y="253"/>
                  </a:lnTo>
                  <a:lnTo>
                    <a:pt x="336" y="0"/>
                  </a:lnTo>
                  <a:lnTo>
                    <a:pt x="336" y="0"/>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1"/>
            <p:cNvSpPr>
              <a:spLocks/>
            </p:cNvSpPr>
            <p:nvPr/>
          </p:nvSpPr>
          <p:spPr bwMode="auto">
            <a:xfrm>
              <a:off x="2522" y="1344"/>
              <a:ext cx="293" cy="274"/>
            </a:xfrm>
            <a:custGeom>
              <a:avLst/>
              <a:gdLst/>
              <a:ahLst/>
              <a:cxnLst>
                <a:cxn ang="0">
                  <a:pos x="59" y="191"/>
                </a:cxn>
                <a:cxn ang="0">
                  <a:pos x="126" y="274"/>
                </a:cxn>
                <a:cxn ang="0">
                  <a:pos x="293" y="151"/>
                </a:cxn>
                <a:cxn ang="0">
                  <a:pos x="180" y="0"/>
                </a:cxn>
                <a:cxn ang="0">
                  <a:pos x="0" y="52"/>
                </a:cxn>
                <a:cxn ang="0">
                  <a:pos x="59" y="191"/>
                </a:cxn>
                <a:cxn ang="0">
                  <a:pos x="59" y="191"/>
                </a:cxn>
              </a:cxnLst>
              <a:rect l="0" t="0" r="r" b="b"/>
              <a:pathLst>
                <a:path w="293" h="274">
                  <a:moveTo>
                    <a:pt x="59" y="191"/>
                  </a:moveTo>
                  <a:lnTo>
                    <a:pt x="126" y="274"/>
                  </a:lnTo>
                  <a:lnTo>
                    <a:pt x="293" y="151"/>
                  </a:lnTo>
                  <a:lnTo>
                    <a:pt x="180" y="0"/>
                  </a:lnTo>
                  <a:lnTo>
                    <a:pt x="0" y="52"/>
                  </a:lnTo>
                  <a:lnTo>
                    <a:pt x="59" y="191"/>
                  </a:lnTo>
                  <a:lnTo>
                    <a:pt x="59" y="191"/>
                  </a:lnTo>
                  <a:close/>
                </a:path>
              </a:pathLst>
            </a:custGeom>
            <a:solidFill>
              <a:srgbClr val="FFB3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22"/>
            <p:cNvSpPr>
              <a:spLocks/>
            </p:cNvSpPr>
            <p:nvPr/>
          </p:nvSpPr>
          <p:spPr bwMode="auto">
            <a:xfrm>
              <a:off x="2714" y="1093"/>
              <a:ext cx="76" cy="121"/>
            </a:xfrm>
            <a:custGeom>
              <a:avLst/>
              <a:gdLst/>
              <a:ahLst/>
              <a:cxnLst>
                <a:cxn ang="0">
                  <a:pos x="35" y="0"/>
                </a:cxn>
                <a:cxn ang="0">
                  <a:pos x="76" y="43"/>
                </a:cxn>
                <a:cxn ang="0">
                  <a:pos x="29" y="121"/>
                </a:cxn>
                <a:cxn ang="0">
                  <a:pos x="0" y="22"/>
                </a:cxn>
                <a:cxn ang="0">
                  <a:pos x="35" y="0"/>
                </a:cxn>
                <a:cxn ang="0">
                  <a:pos x="35" y="0"/>
                </a:cxn>
              </a:cxnLst>
              <a:rect l="0" t="0" r="r" b="b"/>
              <a:pathLst>
                <a:path w="76" h="121">
                  <a:moveTo>
                    <a:pt x="35" y="0"/>
                  </a:moveTo>
                  <a:lnTo>
                    <a:pt x="76" y="43"/>
                  </a:lnTo>
                  <a:lnTo>
                    <a:pt x="29" y="121"/>
                  </a:lnTo>
                  <a:lnTo>
                    <a:pt x="0" y="22"/>
                  </a:lnTo>
                  <a:lnTo>
                    <a:pt x="35" y="0"/>
                  </a:lnTo>
                  <a:lnTo>
                    <a:pt x="35" y="0"/>
                  </a:lnTo>
                  <a:close/>
                </a:path>
              </a:pathLst>
            </a:custGeom>
            <a:solidFill>
              <a:srgbClr val="6661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23"/>
            <p:cNvSpPr>
              <a:spLocks/>
            </p:cNvSpPr>
            <p:nvPr/>
          </p:nvSpPr>
          <p:spPr bwMode="auto">
            <a:xfrm>
              <a:off x="2627" y="1089"/>
              <a:ext cx="116" cy="124"/>
            </a:xfrm>
            <a:custGeom>
              <a:avLst/>
              <a:gdLst/>
              <a:ahLst/>
              <a:cxnLst>
                <a:cxn ang="0">
                  <a:pos x="116" y="0"/>
                </a:cxn>
                <a:cxn ang="0">
                  <a:pos x="116" y="124"/>
                </a:cxn>
                <a:cxn ang="0">
                  <a:pos x="1" y="122"/>
                </a:cxn>
                <a:cxn ang="0">
                  <a:pos x="0" y="54"/>
                </a:cxn>
                <a:cxn ang="0">
                  <a:pos x="116" y="0"/>
                </a:cxn>
                <a:cxn ang="0">
                  <a:pos x="116" y="0"/>
                </a:cxn>
              </a:cxnLst>
              <a:rect l="0" t="0" r="r" b="b"/>
              <a:pathLst>
                <a:path w="116" h="124">
                  <a:moveTo>
                    <a:pt x="116" y="0"/>
                  </a:moveTo>
                  <a:lnTo>
                    <a:pt x="116" y="124"/>
                  </a:lnTo>
                  <a:lnTo>
                    <a:pt x="1" y="122"/>
                  </a:lnTo>
                  <a:lnTo>
                    <a:pt x="0" y="54"/>
                  </a:lnTo>
                  <a:lnTo>
                    <a:pt x="116" y="0"/>
                  </a:lnTo>
                  <a:lnTo>
                    <a:pt x="11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24"/>
            <p:cNvSpPr>
              <a:spLocks/>
            </p:cNvSpPr>
            <p:nvPr/>
          </p:nvSpPr>
          <p:spPr bwMode="auto">
            <a:xfrm>
              <a:off x="2374" y="1439"/>
              <a:ext cx="195" cy="160"/>
            </a:xfrm>
            <a:custGeom>
              <a:avLst/>
              <a:gdLst/>
              <a:ahLst/>
              <a:cxnLst>
                <a:cxn ang="0">
                  <a:pos x="185" y="32"/>
                </a:cxn>
                <a:cxn ang="0">
                  <a:pos x="62" y="117"/>
                </a:cxn>
                <a:cxn ang="0">
                  <a:pos x="170" y="92"/>
                </a:cxn>
                <a:cxn ang="0">
                  <a:pos x="195" y="109"/>
                </a:cxn>
                <a:cxn ang="0">
                  <a:pos x="55" y="160"/>
                </a:cxn>
                <a:cxn ang="0">
                  <a:pos x="0" y="117"/>
                </a:cxn>
                <a:cxn ang="0">
                  <a:pos x="177" y="0"/>
                </a:cxn>
                <a:cxn ang="0">
                  <a:pos x="185" y="32"/>
                </a:cxn>
                <a:cxn ang="0">
                  <a:pos x="185" y="32"/>
                </a:cxn>
              </a:cxnLst>
              <a:rect l="0" t="0" r="r" b="b"/>
              <a:pathLst>
                <a:path w="195" h="160">
                  <a:moveTo>
                    <a:pt x="185" y="32"/>
                  </a:moveTo>
                  <a:lnTo>
                    <a:pt x="62" y="117"/>
                  </a:lnTo>
                  <a:lnTo>
                    <a:pt x="170" y="92"/>
                  </a:lnTo>
                  <a:lnTo>
                    <a:pt x="195" y="109"/>
                  </a:lnTo>
                  <a:lnTo>
                    <a:pt x="55" y="160"/>
                  </a:lnTo>
                  <a:lnTo>
                    <a:pt x="0" y="117"/>
                  </a:lnTo>
                  <a:lnTo>
                    <a:pt x="177" y="0"/>
                  </a:lnTo>
                  <a:lnTo>
                    <a:pt x="185" y="32"/>
                  </a:lnTo>
                  <a:lnTo>
                    <a:pt x="185" y="32"/>
                  </a:lnTo>
                  <a:close/>
                </a:path>
              </a:pathLst>
            </a:cu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25"/>
            <p:cNvSpPr>
              <a:spLocks/>
            </p:cNvSpPr>
            <p:nvPr/>
          </p:nvSpPr>
          <p:spPr bwMode="auto">
            <a:xfrm>
              <a:off x="2521" y="958"/>
              <a:ext cx="210" cy="184"/>
            </a:xfrm>
            <a:custGeom>
              <a:avLst/>
              <a:gdLst/>
              <a:ahLst/>
              <a:cxnLst>
                <a:cxn ang="0">
                  <a:pos x="204" y="151"/>
                </a:cxn>
                <a:cxn ang="0">
                  <a:pos x="208" y="135"/>
                </a:cxn>
                <a:cxn ang="0">
                  <a:pos x="208" y="120"/>
                </a:cxn>
                <a:cxn ang="0">
                  <a:pos x="208" y="102"/>
                </a:cxn>
                <a:cxn ang="0">
                  <a:pos x="201" y="84"/>
                </a:cxn>
                <a:cxn ang="0">
                  <a:pos x="192" y="67"/>
                </a:cxn>
                <a:cxn ang="0">
                  <a:pos x="178" y="51"/>
                </a:cxn>
                <a:cxn ang="0">
                  <a:pos x="163" y="36"/>
                </a:cxn>
                <a:cxn ang="0">
                  <a:pos x="148" y="25"/>
                </a:cxn>
                <a:cxn ang="0">
                  <a:pos x="137" y="18"/>
                </a:cxn>
                <a:cxn ang="0">
                  <a:pos x="122" y="10"/>
                </a:cxn>
                <a:cxn ang="0">
                  <a:pos x="107" y="4"/>
                </a:cxn>
                <a:cxn ang="0">
                  <a:pos x="96" y="3"/>
                </a:cxn>
                <a:cxn ang="0">
                  <a:pos x="81" y="0"/>
                </a:cxn>
                <a:cxn ang="0">
                  <a:pos x="63" y="0"/>
                </a:cxn>
                <a:cxn ang="0">
                  <a:pos x="45" y="3"/>
                </a:cxn>
                <a:cxn ang="0">
                  <a:pos x="30" y="9"/>
                </a:cxn>
                <a:cxn ang="0">
                  <a:pos x="18" y="19"/>
                </a:cxn>
                <a:cxn ang="0">
                  <a:pos x="7" y="33"/>
                </a:cxn>
                <a:cxn ang="0">
                  <a:pos x="1" y="46"/>
                </a:cxn>
                <a:cxn ang="0">
                  <a:pos x="0" y="63"/>
                </a:cxn>
                <a:cxn ang="0">
                  <a:pos x="3" y="81"/>
                </a:cxn>
                <a:cxn ang="0">
                  <a:pos x="10" y="99"/>
                </a:cxn>
                <a:cxn ang="0">
                  <a:pos x="19" y="116"/>
                </a:cxn>
                <a:cxn ang="0">
                  <a:pos x="32" y="132"/>
                </a:cxn>
                <a:cxn ang="0">
                  <a:pos x="48" y="149"/>
                </a:cxn>
                <a:cxn ang="0">
                  <a:pos x="68" y="161"/>
                </a:cxn>
                <a:cxn ang="0">
                  <a:pos x="87" y="172"/>
                </a:cxn>
                <a:cxn ang="0">
                  <a:pos x="107" y="178"/>
                </a:cxn>
                <a:cxn ang="0">
                  <a:pos x="127" y="182"/>
                </a:cxn>
                <a:cxn ang="0">
                  <a:pos x="146" y="182"/>
                </a:cxn>
                <a:cxn ang="0">
                  <a:pos x="163" y="179"/>
                </a:cxn>
                <a:cxn ang="0">
                  <a:pos x="178" y="173"/>
                </a:cxn>
                <a:cxn ang="0">
                  <a:pos x="193" y="163"/>
                </a:cxn>
                <a:cxn ang="0">
                  <a:pos x="199" y="158"/>
                </a:cxn>
              </a:cxnLst>
              <a:rect l="0" t="0" r="r" b="b"/>
              <a:pathLst>
                <a:path w="210" h="184">
                  <a:moveTo>
                    <a:pt x="199" y="158"/>
                  </a:moveTo>
                  <a:lnTo>
                    <a:pt x="204" y="151"/>
                  </a:lnTo>
                  <a:lnTo>
                    <a:pt x="205" y="143"/>
                  </a:lnTo>
                  <a:lnTo>
                    <a:pt x="208" y="135"/>
                  </a:lnTo>
                  <a:lnTo>
                    <a:pt x="210" y="128"/>
                  </a:lnTo>
                  <a:lnTo>
                    <a:pt x="208" y="120"/>
                  </a:lnTo>
                  <a:lnTo>
                    <a:pt x="208" y="111"/>
                  </a:lnTo>
                  <a:lnTo>
                    <a:pt x="208" y="102"/>
                  </a:lnTo>
                  <a:lnTo>
                    <a:pt x="205" y="95"/>
                  </a:lnTo>
                  <a:lnTo>
                    <a:pt x="201" y="84"/>
                  </a:lnTo>
                  <a:lnTo>
                    <a:pt x="198" y="77"/>
                  </a:lnTo>
                  <a:lnTo>
                    <a:pt x="192" y="67"/>
                  </a:lnTo>
                  <a:lnTo>
                    <a:pt x="186" y="60"/>
                  </a:lnTo>
                  <a:lnTo>
                    <a:pt x="178" y="51"/>
                  </a:lnTo>
                  <a:lnTo>
                    <a:pt x="170" y="43"/>
                  </a:lnTo>
                  <a:lnTo>
                    <a:pt x="163" y="36"/>
                  </a:lnTo>
                  <a:lnTo>
                    <a:pt x="154" y="28"/>
                  </a:lnTo>
                  <a:lnTo>
                    <a:pt x="148" y="25"/>
                  </a:lnTo>
                  <a:lnTo>
                    <a:pt x="143" y="21"/>
                  </a:lnTo>
                  <a:lnTo>
                    <a:pt x="137" y="18"/>
                  </a:lnTo>
                  <a:lnTo>
                    <a:pt x="133" y="16"/>
                  </a:lnTo>
                  <a:lnTo>
                    <a:pt x="122" y="10"/>
                  </a:lnTo>
                  <a:lnTo>
                    <a:pt x="113" y="7"/>
                  </a:lnTo>
                  <a:lnTo>
                    <a:pt x="107" y="4"/>
                  </a:lnTo>
                  <a:lnTo>
                    <a:pt x="103" y="4"/>
                  </a:lnTo>
                  <a:lnTo>
                    <a:pt x="96" y="3"/>
                  </a:lnTo>
                  <a:lnTo>
                    <a:pt x="92" y="3"/>
                  </a:lnTo>
                  <a:lnTo>
                    <a:pt x="81" y="0"/>
                  </a:lnTo>
                  <a:lnTo>
                    <a:pt x="74" y="0"/>
                  </a:lnTo>
                  <a:lnTo>
                    <a:pt x="63" y="0"/>
                  </a:lnTo>
                  <a:lnTo>
                    <a:pt x="54" y="1"/>
                  </a:lnTo>
                  <a:lnTo>
                    <a:pt x="45" y="3"/>
                  </a:lnTo>
                  <a:lnTo>
                    <a:pt x="38" y="6"/>
                  </a:lnTo>
                  <a:lnTo>
                    <a:pt x="30" y="9"/>
                  </a:lnTo>
                  <a:lnTo>
                    <a:pt x="24" y="15"/>
                  </a:lnTo>
                  <a:lnTo>
                    <a:pt x="18" y="19"/>
                  </a:lnTo>
                  <a:lnTo>
                    <a:pt x="12" y="27"/>
                  </a:lnTo>
                  <a:lnTo>
                    <a:pt x="7" y="33"/>
                  </a:lnTo>
                  <a:lnTo>
                    <a:pt x="4" y="40"/>
                  </a:lnTo>
                  <a:lnTo>
                    <a:pt x="1" y="46"/>
                  </a:lnTo>
                  <a:lnTo>
                    <a:pt x="1" y="55"/>
                  </a:lnTo>
                  <a:lnTo>
                    <a:pt x="0" y="63"/>
                  </a:lnTo>
                  <a:lnTo>
                    <a:pt x="1" y="72"/>
                  </a:lnTo>
                  <a:lnTo>
                    <a:pt x="3" y="81"/>
                  </a:lnTo>
                  <a:lnTo>
                    <a:pt x="7" y="90"/>
                  </a:lnTo>
                  <a:lnTo>
                    <a:pt x="10" y="99"/>
                  </a:lnTo>
                  <a:lnTo>
                    <a:pt x="13" y="107"/>
                  </a:lnTo>
                  <a:lnTo>
                    <a:pt x="19" y="116"/>
                  </a:lnTo>
                  <a:lnTo>
                    <a:pt x="26" y="125"/>
                  </a:lnTo>
                  <a:lnTo>
                    <a:pt x="32" y="132"/>
                  </a:lnTo>
                  <a:lnTo>
                    <a:pt x="41" y="141"/>
                  </a:lnTo>
                  <a:lnTo>
                    <a:pt x="48" y="149"/>
                  </a:lnTo>
                  <a:lnTo>
                    <a:pt x="59" y="157"/>
                  </a:lnTo>
                  <a:lnTo>
                    <a:pt x="68" y="161"/>
                  </a:lnTo>
                  <a:lnTo>
                    <a:pt x="78" y="167"/>
                  </a:lnTo>
                  <a:lnTo>
                    <a:pt x="87" y="172"/>
                  </a:lnTo>
                  <a:lnTo>
                    <a:pt x="98" y="176"/>
                  </a:lnTo>
                  <a:lnTo>
                    <a:pt x="107" y="178"/>
                  </a:lnTo>
                  <a:lnTo>
                    <a:pt x="118" y="181"/>
                  </a:lnTo>
                  <a:lnTo>
                    <a:pt x="127" y="182"/>
                  </a:lnTo>
                  <a:lnTo>
                    <a:pt x="137" y="184"/>
                  </a:lnTo>
                  <a:lnTo>
                    <a:pt x="146" y="182"/>
                  </a:lnTo>
                  <a:lnTo>
                    <a:pt x="155" y="181"/>
                  </a:lnTo>
                  <a:lnTo>
                    <a:pt x="163" y="179"/>
                  </a:lnTo>
                  <a:lnTo>
                    <a:pt x="172" y="178"/>
                  </a:lnTo>
                  <a:lnTo>
                    <a:pt x="178" y="173"/>
                  </a:lnTo>
                  <a:lnTo>
                    <a:pt x="186" y="169"/>
                  </a:lnTo>
                  <a:lnTo>
                    <a:pt x="193" y="163"/>
                  </a:lnTo>
                  <a:lnTo>
                    <a:pt x="199" y="158"/>
                  </a:lnTo>
                  <a:lnTo>
                    <a:pt x="199" y="158"/>
                  </a:lnTo>
                  <a:close/>
                </a:path>
              </a:pathLst>
            </a:custGeom>
            <a:solidFill>
              <a:srgbClr val="FFFFC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9" name="Freeform 26"/>
            <p:cNvSpPr>
              <a:spLocks/>
            </p:cNvSpPr>
            <p:nvPr/>
          </p:nvSpPr>
          <p:spPr bwMode="auto">
            <a:xfrm>
              <a:off x="2862" y="1408"/>
              <a:ext cx="119" cy="338"/>
            </a:xfrm>
            <a:custGeom>
              <a:avLst/>
              <a:gdLst/>
              <a:ahLst/>
              <a:cxnLst>
                <a:cxn ang="0">
                  <a:pos x="27" y="6"/>
                </a:cxn>
                <a:cxn ang="0">
                  <a:pos x="39" y="12"/>
                </a:cxn>
                <a:cxn ang="0">
                  <a:pos x="51" y="21"/>
                </a:cxn>
                <a:cxn ang="0">
                  <a:pos x="64" y="36"/>
                </a:cxn>
                <a:cxn ang="0">
                  <a:pos x="74" y="51"/>
                </a:cxn>
                <a:cxn ang="0">
                  <a:pos x="79" y="63"/>
                </a:cxn>
                <a:cxn ang="0">
                  <a:pos x="85" y="80"/>
                </a:cxn>
                <a:cxn ang="0">
                  <a:pos x="88" y="96"/>
                </a:cxn>
                <a:cxn ang="0">
                  <a:pos x="89" y="113"/>
                </a:cxn>
                <a:cxn ang="0">
                  <a:pos x="92" y="123"/>
                </a:cxn>
                <a:cxn ang="0">
                  <a:pos x="92" y="134"/>
                </a:cxn>
                <a:cxn ang="0">
                  <a:pos x="94" y="146"/>
                </a:cxn>
                <a:cxn ang="0">
                  <a:pos x="94" y="158"/>
                </a:cxn>
                <a:cxn ang="0">
                  <a:pos x="92" y="170"/>
                </a:cxn>
                <a:cxn ang="0">
                  <a:pos x="92" y="181"/>
                </a:cxn>
                <a:cxn ang="0">
                  <a:pos x="89" y="193"/>
                </a:cxn>
                <a:cxn ang="0">
                  <a:pos x="86" y="208"/>
                </a:cxn>
                <a:cxn ang="0">
                  <a:pos x="82" y="228"/>
                </a:cxn>
                <a:cxn ang="0">
                  <a:pos x="76" y="243"/>
                </a:cxn>
                <a:cxn ang="0">
                  <a:pos x="68" y="258"/>
                </a:cxn>
                <a:cxn ang="0">
                  <a:pos x="59" y="272"/>
                </a:cxn>
                <a:cxn ang="0">
                  <a:pos x="51" y="284"/>
                </a:cxn>
                <a:cxn ang="0">
                  <a:pos x="38" y="297"/>
                </a:cxn>
                <a:cxn ang="0">
                  <a:pos x="20" y="309"/>
                </a:cxn>
                <a:cxn ang="0">
                  <a:pos x="8" y="318"/>
                </a:cxn>
                <a:cxn ang="0">
                  <a:pos x="0" y="323"/>
                </a:cxn>
                <a:cxn ang="0">
                  <a:pos x="29" y="338"/>
                </a:cxn>
                <a:cxn ang="0">
                  <a:pos x="30" y="335"/>
                </a:cxn>
                <a:cxn ang="0">
                  <a:pos x="41" y="326"/>
                </a:cxn>
                <a:cxn ang="0">
                  <a:pos x="54" y="312"/>
                </a:cxn>
                <a:cxn ang="0">
                  <a:pos x="71" y="294"/>
                </a:cxn>
                <a:cxn ang="0">
                  <a:pos x="79" y="284"/>
                </a:cxn>
                <a:cxn ang="0">
                  <a:pos x="86" y="272"/>
                </a:cxn>
                <a:cxn ang="0">
                  <a:pos x="94" y="259"/>
                </a:cxn>
                <a:cxn ang="0">
                  <a:pos x="103" y="246"/>
                </a:cxn>
                <a:cxn ang="0">
                  <a:pos x="107" y="232"/>
                </a:cxn>
                <a:cxn ang="0">
                  <a:pos x="113" y="217"/>
                </a:cxn>
                <a:cxn ang="0">
                  <a:pos x="118" y="202"/>
                </a:cxn>
                <a:cxn ang="0">
                  <a:pos x="119" y="187"/>
                </a:cxn>
                <a:cxn ang="0">
                  <a:pos x="119" y="170"/>
                </a:cxn>
                <a:cxn ang="0">
                  <a:pos x="119" y="155"/>
                </a:cxn>
                <a:cxn ang="0">
                  <a:pos x="119" y="140"/>
                </a:cxn>
                <a:cxn ang="0">
                  <a:pos x="119" y="128"/>
                </a:cxn>
                <a:cxn ang="0">
                  <a:pos x="118" y="113"/>
                </a:cxn>
                <a:cxn ang="0">
                  <a:pos x="116" y="102"/>
                </a:cxn>
                <a:cxn ang="0">
                  <a:pos x="115" y="90"/>
                </a:cxn>
                <a:cxn ang="0">
                  <a:pos x="113" y="81"/>
                </a:cxn>
                <a:cxn ang="0">
                  <a:pos x="109" y="63"/>
                </a:cxn>
                <a:cxn ang="0">
                  <a:pos x="104" y="51"/>
                </a:cxn>
                <a:cxn ang="0">
                  <a:pos x="103" y="42"/>
                </a:cxn>
                <a:cxn ang="0">
                  <a:pos x="26" y="6"/>
                </a:cxn>
              </a:cxnLst>
              <a:rect l="0" t="0" r="r" b="b"/>
              <a:pathLst>
                <a:path w="119" h="338">
                  <a:moveTo>
                    <a:pt x="26" y="6"/>
                  </a:moveTo>
                  <a:lnTo>
                    <a:pt x="27" y="6"/>
                  </a:lnTo>
                  <a:lnTo>
                    <a:pt x="35" y="10"/>
                  </a:lnTo>
                  <a:lnTo>
                    <a:pt x="39" y="12"/>
                  </a:lnTo>
                  <a:lnTo>
                    <a:pt x="45" y="16"/>
                  </a:lnTo>
                  <a:lnTo>
                    <a:pt x="51" y="21"/>
                  </a:lnTo>
                  <a:lnTo>
                    <a:pt x="59" y="28"/>
                  </a:lnTo>
                  <a:lnTo>
                    <a:pt x="64" y="36"/>
                  </a:lnTo>
                  <a:lnTo>
                    <a:pt x="71" y="46"/>
                  </a:lnTo>
                  <a:lnTo>
                    <a:pt x="74" y="51"/>
                  </a:lnTo>
                  <a:lnTo>
                    <a:pt x="77" y="57"/>
                  </a:lnTo>
                  <a:lnTo>
                    <a:pt x="79" y="63"/>
                  </a:lnTo>
                  <a:lnTo>
                    <a:pt x="82" y="72"/>
                  </a:lnTo>
                  <a:lnTo>
                    <a:pt x="85" y="80"/>
                  </a:lnTo>
                  <a:lnTo>
                    <a:pt x="86" y="89"/>
                  </a:lnTo>
                  <a:lnTo>
                    <a:pt x="88" y="96"/>
                  </a:lnTo>
                  <a:lnTo>
                    <a:pt x="89" y="107"/>
                  </a:lnTo>
                  <a:lnTo>
                    <a:pt x="89" y="113"/>
                  </a:lnTo>
                  <a:lnTo>
                    <a:pt x="91" y="117"/>
                  </a:lnTo>
                  <a:lnTo>
                    <a:pt x="92" y="123"/>
                  </a:lnTo>
                  <a:lnTo>
                    <a:pt x="92" y="128"/>
                  </a:lnTo>
                  <a:lnTo>
                    <a:pt x="92" y="134"/>
                  </a:lnTo>
                  <a:lnTo>
                    <a:pt x="94" y="140"/>
                  </a:lnTo>
                  <a:lnTo>
                    <a:pt x="94" y="146"/>
                  </a:lnTo>
                  <a:lnTo>
                    <a:pt x="94" y="154"/>
                  </a:lnTo>
                  <a:lnTo>
                    <a:pt x="94" y="158"/>
                  </a:lnTo>
                  <a:lnTo>
                    <a:pt x="94" y="164"/>
                  </a:lnTo>
                  <a:lnTo>
                    <a:pt x="92" y="170"/>
                  </a:lnTo>
                  <a:lnTo>
                    <a:pt x="92" y="176"/>
                  </a:lnTo>
                  <a:lnTo>
                    <a:pt x="92" y="181"/>
                  </a:lnTo>
                  <a:lnTo>
                    <a:pt x="91" y="187"/>
                  </a:lnTo>
                  <a:lnTo>
                    <a:pt x="89" y="193"/>
                  </a:lnTo>
                  <a:lnTo>
                    <a:pt x="89" y="199"/>
                  </a:lnTo>
                  <a:lnTo>
                    <a:pt x="86" y="208"/>
                  </a:lnTo>
                  <a:lnTo>
                    <a:pt x="85" y="217"/>
                  </a:lnTo>
                  <a:lnTo>
                    <a:pt x="82" y="228"/>
                  </a:lnTo>
                  <a:lnTo>
                    <a:pt x="80" y="237"/>
                  </a:lnTo>
                  <a:lnTo>
                    <a:pt x="76" y="243"/>
                  </a:lnTo>
                  <a:lnTo>
                    <a:pt x="71" y="250"/>
                  </a:lnTo>
                  <a:lnTo>
                    <a:pt x="68" y="258"/>
                  </a:lnTo>
                  <a:lnTo>
                    <a:pt x="64" y="265"/>
                  </a:lnTo>
                  <a:lnTo>
                    <a:pt x="59" y="272"/>
                  </a:lnTo>
                  <a:lnTo>
                    <a:pt x="56" y="278"/>
                  </a:lnTo>
                  <a:lnTo>
                    <a:pt x="51" y="284"/>
                  </a:lnTo>
                  <a:lnTo>
                    <a:pt x="47" y="290"/>
                  </a:lnTo>
                  <a:lnTo>
                    <a:pt x="38" y="297"/>
                  </a:lnTo>
                  <a:lnTo>
                    <a:pt x="29" y="305"/>
                  </a:lnTo>
                  <a:lnTo>
                    <a:pt x="20" y="309"/>
                  </a:lnTo>
                  <a:lnTo>
                    <a:pt x="14" y="315"/>
                  </a:lnTo>
                  <a:lnTo>
                    <a:pt x="8" y="318"/>
                  </a:lnTo>
                  <a:lnTo>
                    <a:pt x="3" y="321"/>
                  </a:lnTo>
                  <a:lnTo>
                    <a:pt x="0" y="323"/>
                  </a:lnTo>
                  <a:lnTo>
                    <a:pt x="0" y="324"/>
                  </a:lnTo>
                  <a:lnTo>
                    <a:pt x="29" y="338"/>
                  </a:lnTo>
                  <a:lnTo>
                    <a:pt x="29" y="336"/>
                  </a:lnTo>
                  <a:lnTo>
                    <a:pt x="30" y="335"/>
                  </a:lnTo>
                  <a:lnTo>
                    <a:pt x="35" y="330"/>
                  </a:lnTo>
                  <a:lnTo>
                    <a:pt x="41" y="326"/>
                  </a:lnTo>
                  <a:lnTo>
                    <a:pt x="47" y="320"/>
                  </a:lnTo>
                  <a:lnTo>
                    <a:pt x="54" y="312"/>
                  </a:lnTo>
                  <a:lnTo>
                    <a:pt x="62" y="303"/>
                  </a:lnTo>
                  <a:lnTo>
                    <a:pt x="71" y="294"/>
                  </a:lnTo>
                  <a:lnTo>
                    <a:pt x="74" y="290"/>
                  </a:lnTo>
                  <a:lnTo>
                    <a:pt x="79" y="284"/>
                  </a:lnTo>
                  <a:lnTo>
                    <a:pt x="82" y="278"/>
                  </a:lnTo>
                  <a:lnTo>
                    <a:pt x="86" y="272"/>
                  </a:lnTo>
                  <a:lnTo>
                    <a:pt x="89" y="265"/>
                  </a:lnTo>
                  <a:lnTo>
                    <a:pt x="94" y="259"/>
                  </a:lnTo>
                  <a:lnTo>
                    <a:pt x="97" y="253"/>
                  </a:lnTo>
                  <a:lnTo>
                    <a:pt x="103" y="246"/>
                  </a:lnTo>
                  <a:lnTo>
                    <a:pt x="104" y="238"/>
                  </a:lnTo>
                  <a:lnTo>
                    <a:pt x="107" y="232"/>
                  </a:lnTo>
                  <a:lnTo>
                    <a:pt x="110" y="225"/>
                  </a:lnTo>
                  <a:lnTo>
                    <a:pt x="113" y="217"/>
                  </a:lnTo>
                  <a:lnTo>
                    <a:pt x="115" y="210"/>
                  </a:lnTo>
                  <a:lnTo>
                    <a:pt x="118" y="202"/>
                  </a:lnTo>
                  <a:lnTo>
                    <a:pt x="118" y="194"/>
                  </a:lnTo>
                  <a:lnTo>
                    <a:pt x="119" y="187"/>
                  </a:lnTo>
                  <a:lnTo>
                    <a:pt x="119" y="179"/>
                  </a:lnTo>
                  <a:lnTo>
                    <a:pt x="119" y="170"/>
                  </a:lnTo>
                  <a:lnTo>
                    <a:pt x="119" y="163"/>
                  </a:lnTo>
                  <a:lnTo>
                    <a:pt x="119" y="155"/>
                  </a:lnTo>
                  <a:lnTo>
                    <a:pt x="119" y="148"/>
                  </a:lnTo>
                  <a:lnTo>
                    <a:pt x="119" y="140"/>
                  </a:lnTo>
                  <a:lnTo>
                    <a:pt x="119" y="133"/>
                  </a:lnTo>
                  <a:lnTo>
                    <a:pt x="119" y="128"/>
                  </a:lnTo>
                  <a:lnTo>
                    <a:pt x="118" y="120"/>
                  </a:lnTo>
                  <a:lnTo>
                    <a:pt x="118" y="113"/>
                  </a:lnTo>
                  <a:lnTo>
                    <a:pt x="116" y="107"/>
                  </a:lnTo>
                  <a:lnTo>
                    <a:pt x="116" y="102"/>
                  </a:lnTo>
                  <a:lnTo>
                    <a:pt x="115" y="96"/>
                  </a:lnTo>
                  <a:lnTo>
                    <a:pt x="115" y="90"/>
                  </a:lnTo>
                  <a:lnTo>
                    <a:pt x="113" y="86"/>
                  </a:lnTo>
                  <a:lnTo>
                    <a:pt x="113" y="81"/>
                  </a:lnTo>
                  <a:lnTo>
                    <a:pt x="110" y="72"/>
                  </a:lnTo>
                  <a:lnTo>
                    <a:pt x="109" y="63"/>
                  </a:lnTo>
                  <a:lnTo>
                    <a:pt x="107" y="57"/>
                  </a:lnTo>
                  <a:lnTo>
                    <a:pt x="104" y="51"/>
                  </a:lnTo>
                  <a:lnTo>
                    <a:pt x="103" y="43"/>
                  </a:lnTo>
                  <a:lnTo>
                    <a:pt x="103" y="42"/>
                  </a:lnTo>
                  <a:lnTo>
                    <a:pt x="29" y="0"/>
                  </a:lnTo>
                  <a:lnTo>
                    <a:pt x="26" y="6"/>
                  </a:lnTo>
                  <a:lnTo>
                    <a:pt x="26" y="6"/>
                  </a:lnTo>
                  <a:close/>
                </a:path>
              </a:pathLst>
            </a:custGeom>
            <a:solidFill>
              <a:srgbClr val="94911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0" name="Freeform 27"/>
            <p:cNvSpPr>
              <a:spLocks/>
            </p:cNvSpPr>
            <p:nvPr/>
          </p:nvSpPr>
          <p:spPr bwMode="auto">
            <a:xfrm>
              <a:off x="2761" y="1436"/>
              <a:ext cx="131" cy="224"/>
            </a:xfrm>
            <a:custGeom>
              <a:avLst/>
              <a:gdLst/>
              <a:ahLst/>
              <a:cxnLst>
                <a:cxn ang="0">
                  <a:pos x="0" y="95"/>
                </a:cxn>
                <a:cxn ang="0">
                  <a:pos x="1" y="103"/>
                </a:cxn>
                <a:cxn ang="0">
                  <a:pos x="1" y="111"/>
                </a:cxn>
                <a:cxn ang="0">
                  <a:pos x="3" y="118"/>
                </a:cxn>
                <a:cxn ang="0">
                  <a:pos x="4" y="126"/>
                </a:cxn>
                <a:cxn ang="0">
                  <a:pos x="6" y="133"/>
                </a:cxn>
                <a:cxn ang="0">
                  <a:pos x="8" y="141"/>
                </a:cxn>
                <a:cxn ang="0">
                  <a:pos x="8" y="148"/>
                </a:cxn>
                <a:cxn ang="0">
                  <a:pos x="9" y="157"/>
                </a:cxn>
                <a:cxn ang="0">
                  <a:pos x="9" y="165"/>
                </a:cxn>
                <a:cxn ang="0">
                  <a:pos x="12" y="173"/>
                </a:cxn>
                <a:cxn ang="0">
                  <a:pos x="12" y="180"/>
                </a:cxn>
                <a:cxn ang="0">
                  <a:pos x="15" y="189"/>
                </a:cxn>
                <a:cxn ang="0">
                  <a:pos x="17" y="197"/>
                </a:cxn>
                <a:cxn ang="0">
                  <a:pos x="20" y="206"/>
                </a:cxn>
                <a:cxn ang="0">
                  <a:pos x="23" y="215"/>
                </a:cxn>
                <a:cxn ang="0">
                  <a:pos x="27" y="224"/>
                </a:cxn>
                <a:cxn ang="0">
                  <a:pos x="78" y="218"/>
                </a:cxn>
                <a:cxn ang="0">
                  <a:pos x="131" y="0"/>
                </a:cxn>
                <a:cxn ang="0">
                  <a:pos x="0" y="95"/>
                </a:cxn>
                <a:cxn ang="0">
                  <a:pos x="0" y="95"/>
                </a:cxn>
              </a:cxnLst>
              <a:rect l="0" t="0" r="r" b="b"/>
              <a:pathLst>
                <a:path w="131" h="224">
                  <a:moveTo>
                    <a:pt x="0" y="95"/>
                  </a:moveTo>
                  <a:lnTo>
                    <a:pt x="1" y="103"/>
                  </a:lnTo>
                  <a:lnTo>
                    <a:pt x="1" y="111"/>
                  </a:lnTo>
                  <a:lnTo>
                    <a:pt x="3" y="118"/>
                  </a:lnTo>
                  <a:lnTo>
                    <a:pt x="4" y="126"/>
                  </a:lnTo>
                  <a:lnTo>
                    <a:pt x="6" y="133"/>
                  </a:lnTo>
                  <a:lnTo>
                    <a:pt x="8" y="141"/>
                  </a:lnTo>
                  <a:lnTo>
                    <a:pt x="8" y="148"/>
                  </a:lnTo>
                  <a:lnTo>
                    <a:pt x="9" y="157"/>
                  </a:lnTo>
                  <a:lnTo>
                    <a:pt x="9" y="165"/>
                  </a:lnTo>
                  <a:lnTo>
                    <a:pt x="12" y="173"/>
                  </a:lnTo>
                  <a:lnTo>
                    <a:pt x="12" y="180"/>
                  </a:lnTo>
                  <a:lnTo>
                    <a:pt x="15" y="189"/>
                  </a:lnTo>
                  <a:lnTo>
                    <a:pt x="17" y="197"/>
                  </a:lnTo>
                  <a:lnTo>
                    <a:pt x="20" y="206"/>
                  </a:lnTo>
                  <a:lnTo>
                    <a:pt x="23" y="215"/>
                  </a:lnTo>
                  <a:lnTo>
                    <a:pt x="27" y="224"/>
                  </a:lnTo>
                  <a:lnTo>
                    <a:pt x="78" y="218"/>
                  </a:lnTo>
                  <a:lnTo>
                    <a:pt x="131" y="0"/>
                  </a:lnTo>
                  <a:lnTo>
                    <a:pt x="0" y="95"/>
                  </a:lnTo>
                  <a:lnTo>
                    <a:pt x="0" y="95"/>
                  </a:lnTo>
                  <a:close/>
                </a:path>
              </a:pathLst>
            </a:custGeom>
            <a:solidFill>
              <a:srgbClr val="F0F05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1" name="Freeform 28"/>
            <p:cNvSpPr>
              <a:spLocks/>
            </p:cNvSpPr>
            <p:nvPr/>
          </p:nvSpPr>
          <p:spPr bwMode="auto">
            <a:xfrm>
              <a:off x="2510" y="1190"/>
              <a:ext cx="114" cy="200"/>
            </a:xfrm>
            <a:custGeom>
              <a:avLst/>
              <a:gdLst/>
              <a:ahLst/>
              <a:cxnLst>
                <a:cxn ang="0">
                  <a:pos x="114" y="6"/>
                </a:cxn>
                <a:cxn ang="0">
                  <a:pos x="77" y="12"/>
                </a:cxn>
                <a:cxn ang="0">
                  <a:pos x="71" y="21"/>
                </a:cxn>
                <a:cxn ang="0">
                  <a:pos x="67" y="32"/>
                </a:cxn>
                <a:cxn ang="0">
                  <a:pos x="62" y="44"/>
                </a:cxn>
                <a:cxn ang="0">
                  <a:pos x="59" y="56"/>
                </a:cxn>
                <a:cxn ang="0">
                  <a:pos x="53" y="67"/>
                </a:cxn>
                <a:cxn ang="0">
                  <a:pos x="50" y="80"/>
                </a:cxn>
                <a:cxn ang="0">
                  <a:pos x="46" y="92"/>
                </a:cxn>
                <a:cxn ang="0">
                  <a:pos x="43" y="106"/>
                </a:cxn>
                <a:cxn ang="0">
                  <a:pos x="38" y="118"/>
                </a:cxn>
                <a:cxn ang="0">
                  <a:pos x="34" y="130"/>
                </a:cxn>
                <a:cxn ang="0">
                  <a:pos x="30" y="142"/>
                </a:cxn>
                <a:cxn ang="0">
                  <a:pos x="26" y="154"/>
                </a:cxn>
                <a:cxn ang="0">
                  <a:pos x="23" y="166"/>
                </a:cxn>
                <a:cxn ang="0">
                  <a:pos x="18" y="177"/>
                </a:cxn>
                <a:cxn ang="0">
                  <a:pos x="15" y="187"/>
                </a:cxn>
                <a:cxn ang="0">
                  <a:pos x="11" y="200"/>
                </a:cxn>
                <a:cxn ang="0">
                  <a:pos x="3" y="189"/>
                </a:cxn>
                <a:cxn ang="0">
                  <a:pos x="8" y="174"/>
                </a:cxn>
                <a:cxn ang="0">
                  <a:pos x="12" y="162"/>
                </a:cxn>
                <a:cxn ang="0">
                  <a:pos x="17" y="150"/>
                </a:cxn>
                <a:cxn ang="0">
                  <a:pos x="21" y="136"/>
                </a:cxn>
                <a:cxn ang="0">
                  <a:pos x="26" y="122"/>
                </a:cxn>
                <a:cxn ang="0">
                  <a:pos x="30" y="109"/>
                </a:cxn>
                <a:cxn ang="0">
                  <a:pos x="35" y="95"/>
                </a:cxn>
                <a:cxn ang="0">
                  <a:pos x="40" y="80"/>
                </a:cxn>
                <a:cxn ang="0">
                  <a:pos x="44" y="67"/>
                </a:cxn>
                <a:cxn ang="0">
                  <a:pos x="49" y="54"/>
                </a:cxn>
                <a:cxn ang="0">
                  <a:pos x="53" y="41"/>
                </a:cxn>
                <a:cxn ang="0">
                  <a:pos x="58" y="29"/>
                </a:cxn>
                <a:cxn ang="0">
                  <a:pos x="65" y="15"/>
                </a:cxn>
                <a:cxn ang="0">
                  <a:pos x="112" y="0"/>
                </a:cxn>
              </a:cxnLst>
              <a:rect l="0" t="0" r="r" b="b"/>
              <a:pathLst>
                <a:path w="114" h="200">
                  <a:moveTo>
                    <a:pt x="112" y="0"/>
                  </a:moveTo>
                  <a:lnTo>
                    <a:pt x="114" y="6"/>
                  </a:lnTo>
                  <a:lnTo>
                    <a:pt x="114" y="12"/>
                  </a:lnTo>
                  <a:lnTo>
                    <a:pt x="77" y="12"/>
                  </a:lnTo>
                  <a:lnTo>
                    <a:pt x="74" y="15"/>
                  </a:lnTo>
                  <a:lnTo>
                    <a:pt x="71" y="21"/>
                  </a:lnTo>
                  <a:lnTo>
                    <a:pt x="68" y="26"/>
                  </a:lnTo>
                  <a:lnTo>
                    <a:pt x="67" y="32"/>
                  </a:lnTo>
                  <a:lnTo>
                    <a:pt x="64" y="38"/>
                  </a:lnTo>
                  <a:lnTo>
                    <a:pt x="62" y="44"/>
                  </a:lnTo>
                  <a:lnTo>
                    <a:pt x="61" y="48"/>
                  </a:lnTo>
                  <a:lnTo>
                    <a:pt x="59" y="56"/>
                  </a:lnTo>
                  <a:lnTo>
                    <a:pt x="56" y="62"/>
                  </a:lnTo>
                  <a:lnTo>
                    <a:pt x="53" y="67"/>
                  </a:lnTo>
                  <a:lnTo>
                    <a:pt x="52" y="73"/>
                  </a:lnTo>
                  <a:lnTo>
                    <a:pt x="50" y="80"/>
                  </a:lnTo>
                  <a:lnTo>
                    <a:pt x="47" y="85"/>
                  </a:lnTo>
                  <a:lnTo>
                    <a:pt x="46" y="92"/>
                  </a:lnTo>
                  <a:lnTo>
                    <a:pt x="44" y="98"/>
                  </a:lnTo>
                  <a:lnTo>
                    <a:pt x="43" y="106"/>
                  </a:lnTo>
                  <a:lnTo>
                    <a:pt x="40" y="110"/>
                  </a:lnTo>
                  <a:lnTo>
                    <a:pt x="38" y="118"/>
                  </a:lnTo>
                  <a:lnTo>
                    <a:pt x="37" y="122"/>
                  </a:lnTo>
                  <a:lnTo>
                    <a:pt x="34" y="130"/>
                  </a:lnTo>
                  <a:lnTo>
                    <a:pt x="30" y="136"/>
                  </a:lnTo>
                  <a:lnTo>
                    <a:pt x="30" y="142"/>
                  </a:lnTo>
                  <a:lnTo>
                    <a:pt x="27" y="148"/>
                  </a:lnTo>
                  <a:lnTo>
                    <a:pt x="26" y="154"/>
                  </a:lnTo>
                  <a:lnTo>
                    <a:pt x="23" y="160"/>
                  </a:lnTo>
                  <a:lnTo>
                    <a:pt x="23" y="166"/>
                  </a:lnTo>
                  <a:lnTo>
                    <a:pt x="20" y="172"/>
                  </a:lnTo>
                  <a:lnTo>
                    <a:pt x="18" y="177"/>
                  </a:lnTo>
                  <a:lnTo>
                    <a:pt x="15" y="181"/>
                  </a:lnTo>
                  <a:lnTo>
                    <a:pt x="15" y="187"/>
                  </a:lnTo>
                  <a:lnTo>
                    <a:pt x="12" y="193"/>
                  </a:lnTo>
                  <a:lnTo>
                    <a:pt x="11" y="200"/>
                  </a:lnTo>
                  <a:lnTo>
                    <a:pt x="0" y="200"/>
                  </a:lnTo>
                  <a:lnTo>
                    <a:pt x="3" y="189"/>
                  </a:lnTo>
                  <a:lnTo>
                    <a:pt x="6" y="180"/>
                  </a:lnTo>
                  <a:lnTo>
                    <a:pt x="8" y="174"/>
                  </a:lnTo>
                  <a:lnTo>
                    <a:pt x="11" y="168"/>
                  </a:lnTo>
                  <a:lnTo>
                    <a:pt x="12" y="162"/>
                  </a:lnTo>
                  <a:lnTo>
                    <a:pt x="15" y="156"/>
                  </a:lnTo>
                  <a:lnTo>
                    <a:pt x="17" y="150"/>
                  </a:lnTo>
                  <a:lnTo>
                    <a:pt x="18" y="144"/>
                  </a:lnTo>
                  <a:lnTo>
                    <a:pt x="21" y="136"/>
                  </a:lnTo>
                  <a:lnTo>
                    <a:pt x="23" y="130"/>
                  </a:lnTo>
                  <a:lnTo>
                    <a:pt x="26" y="122"/>
                  </a:lnTo>
                  <a:lnTo>
                    <a:pt x="27" y="115"/>
                  </a:lnTo>
                  <a:lnTo>
                    <a:pt x="30" y="109"/>
                  </a:lnTo>
                  <a:lnTo>
                    <a:pt x="34" y="103"/>
                  </a:lnTo>
                  <a:lnTo>
                    <a:pt x="35" y="95"/>
                  </a:lnTo>
                  <a:lnTo>
                    <a:pt x="38" y="88"/>
                  </a:lnTo>
                  <a:lnTo>
                    <a:pt x="40" y="80"/>
                  </a:lnTo>
                  <a:lnTo>
                    <a:pt x="43" y="74"/>
                  </a:lnTo>
                  <a:lnTo>
                    <a:pt x="44" y="67"/>
                  </a:lnTo>
                  <a:lnTo>
                    <a:pt x="47" y="59"/>
                  </a:lnTo>
                  <a:lnTo>
                    <a:pt x="49" y="54"/>
                  </a:lnTo>
                  <a:lnTo>
                    <a:pt x="52" y="48"/>
                  </a:lnTo>
                  <a:lnTo>
                    <a:pt x="53" y="41"/>
                  </a:lnTo>
                  <a:lnTo>
                    <a:pt x="56" y="35"/>
                  </a:lnTo>
                  <a:lnTo>
                    <a:pt x="58" y="29"/>
                  </a:lnTo>
                  <a:lnTo>
                    <a:pt x="61" y="24"/>
                  </a:lnTo>
                  <a:lnTo>
                    <a:pt x="65" y="15"/>
                  </a:lnTo>
                  <a:lnTo>
                    <a:pt x="70" y="8"/>
                  </a:lnTo>
                  <a:lnTo>
                    <a:pt x="112" y="0"/>
                  </a:lnTo>
                  <a:lnTo>
                    <a:pt x="11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2" name="Freeform 29"/>
            <p:cNvSpPr>
              <a:spLocks/>
            </p:cNvSpPr>
            <p:nvPr/>
          </p:nvSpPr>
          <p:spPr bwMode="auto">
            <a:xfrm>
              <a:off x="2507" y="965"/>
              <a:ext cx="73" cy="171"/>
            </a:xfrm>
            <a:custGeom>
              <a:avLst/>
              <a:gdLst/>
              <a:ahLst/>
              <a:cxnLst>
                <a:cxn ang="0">
                  <a:pos x="27" y="0"/>
                </a:cxn>
                <a:cxn ang="0">
                  <a:pos x="35" y="3"/>
                </a:cxn>
                <a:cxn ang="0">
                  <a:pos x="33" y="8"/>
                </a:cxn>
                <a:cxn ang="0">
                  <a:pos x="24" y="17"/>
                </a:cxn>
                <a:cxn ang="0">
                  <a:pos x="17" y="27"/>
                </a:cxn>
                <a:cxn ang="0">
                  <a:pos x="12" y="38"/>
                </a:cxn>
                <a:cxn ang="0">
                  <a:pos x="9" y="50"/>
                </a:cxn>
                <a:cxn ang="0">
                  <a:pos x="8" y="62"/>
                </a:cxn>
                <a:cxn ang="0">
                  <a:pos x="9" y="73"/>
                </a:cxn>
                <a:cxn ang="0">
                  <a:pos x="11" y="85"/>
                </a:cxn>
                <a:cxn ang="0">
                  <a:pos x="15" y="97"/>
                </a:cxn>
                <a:cxn ang="0">
                  <a:pos x="20" y="107"/>
                </a:cxn>
                <a:cxn ang="0">
                  <a:pos x="26" y="118"/>
                </a:cxn>
                <a:cxn ang="0">
                  <a:pos x="32" y="130"/>
                </a:cxn>
                <a:cxn ang="0">
                  <a:pos x="44" y="144"/>
                </a:cxn>
                <a:cxn ang="0">
                  <a:pos x="62" y="159"/>
                </a:cxn>
                <a:cxn ang="0">
                  <a:pos x="70" y="171"/>
                </a:cxn>
                <a:cxn ang="0">
                  <a:pos x="56" y="163"/>
                </a:cxn>
                <a:cxn ang="0">
                  <a:pos x="47" y="157"/>
                </a:cxn>
                <a:cxn ang="0">
                  <a:pos x="29" y="139"/>
                </a:cxn>
                <a:cxn ang="0">
                  <a:pos x="20" y="128"/>
                </a:cxn>
                <a:cxn ang="0">
                  <a:pos x="14" y="118"/>
                </a:cxn>
                <a:cxn ang="0">
                  <a:pos x="8" y="106"/>
                </a:cxn>
                <a:cxn ang="0">
                  <a:pos x="6" y="95"/>
                </a:cxn>
                <a:cxn ang="0">
                  <a:pos x="2" y="82"/>
                </a:cxn>
                <a:cxn ang="0">
                  <a:pos x="0" y="70"/>
                </a:cxn>
                <a:cxn ang="0">
                  <a:pos x="0" y="56"/>
                </a:cxn>
                <a:cxn ang="0">
                  <a:pos x="3" y="44"/>
                </a:cxn>
                <a:cxn ang="0">
                  <a:pos x="6" y="32"/>
                </a:cxn>
                <a:cxn ang="0">
                  <a:pos x="11" y="20"/>
                </a:cxn>
                <a:cxn ang="0">
                  <a:pos x="17" y="9"/>
                </a:cxn>
                <a:cxn ang="0">
                  <a:pos x="26" y="0"/>
                </a:cxn>
              </a:cxnLst>
              <a:rect l="0" t="0" r="r" b="b"/>
              <a:pathLst>
                <a:path w="73" h="171">
                  <a:moveTo>
                    <a:pt x="26" y="0"/>
                  </a:moveTo>
                  <a:lnTo>
                    <a:pt x="27" y="0"/>
                  </a:lnTo>
                  <a:lnTo>
                    <a:pt x="32" y="2"/>
                  </a:lnTo>
                  <a:lnTo>
                    <a:pt x="35" y="3"/>
                  </a:lnTo>
                  <a:lnTo>
                    <a:pt x="40" y="3"/>
                  </a:lnTo>
                  <a:lnTo>
                    <a:pt x="33" y="8"/>
                  </a:lnTo>
                  <a:lnTo>
                    <a:pt x="29" y="12"/>
                  </a:lnTo>
                  <a:lnTo>
                    <a:pt x="24" y="17"/>
                  </a:lnTo>
                  <a:lnTo>
                    <a:pt x="21" y="23"/>
                  </a:lnTo>
                  <a:lnTo>
                    <a:pt x="17" y="27"/>
                  </a:lnTo>
                  <a:lnTo>
                    <a:pt x="14" y="33"/>
                  </a:lnTo>
                  <a:lnTo>
                    <a:pt x="12" y="38"/>
                  </a:lnTo>
                  <a:lnTo>
                    <a:pt x="11" y="44"/>
                  </a:lnTo>
                  <a:lnTo>
                    <a:pt x="9" y="50"/>
                  </a:lnTo>
                  <a:lnTo>
                    <a:pt x="8" y="56"/>
                  </a:lnTo>
                  <a:lnTo>
                    <a:pt x="8" y="62"/>
                  </a:lnTo>
                  <a:lnTo>
                    <a:pt x="9" y="67"/>
                  </a:lnTo>
                  <a:lnTo>
                    <a:pt x="9" y="73"/>
                  </a:lnTo>
                  <a:lnTo>
                    <a:pt x="11" y="80"/>
                  </a:lnTo>
                  <a:lnTo>
                    <a:pt x="11" y="85"/>
                  </a:lnTo>
                  <a:lnTo>
                    <a:pt x="14" y="92"/>
                  </a:lnTo>
                  <a:lnTo>
                    <a:pt x="15" y="97"/>
                  </a:lnTo>
                  <a:lnTo>
                    <a:pt x="17" y="103"/>
                  </a:lnTo>
                  <a:lnTo>
                    <a:pt x="20" y="107"/>
                  </a:lnTo>
                  <a:lnTo>
                    <a:pt x="23" y="113"/>
                  </a:lnTo>
                  <a:lnTo>
                    <a:pt x="26" y="118"/>
                  </a:lnTo>
                  <a:lnTo>
                    <a:pt x="29" y="124"/>
                  </a:lnTo>
                  <a:lnTo>
                    <a:pt x="32" y="130"/>
                  </a:lnTo>
                  <a:lnTo>
                    <a:pt x="37" y="136"/>
                  </a:lnTo>
                  <a:lnTo>
                    <a:pt x="44" y="144"/>
                  </a:lnTo>
                  <a:lnTo>
                    <a:pt x="53" y="153"/>
                  </a:lnTo>
                  <a:lnTo>
                    <a:pt x="62" y="159"/>
                  </a:lnTo>
                  <a:lnTo>
                    <a:pt x="73" y="166"/>
                  </a:lnTo>
                  <a:lnTo>
                    <a:pt x="70" y="171"/>
                  </a:lnTo>
                  <a:lnTo>
                    <a:pt x="62" y="166"/>
                  </a:lnTo>
                  <a:lnTo>
                    <a:pt x="56" y="163"/>
                  </a:lnTo>
                  <a:lnTo>
                    <a:pt x="52" y="160"/>
                  </a:lnTo>
                  <a:lnTo>
                    <a:pt x="47" y="157"/>
                  </a:lnTo>
                  <a:lnTo>
                    <a:pt x="37" y="148"/>
                  </a:lnTo>
                  <a:lnTo>
                    <a:pt x="29" y="139"/>
                  </a:lnTo>
                  <a:lnTo>
                    <a:pt x="24" y="133"/>
                  </a:lnTo>
                  <a:lnTo>
                    <a:pt x="20" y="128"/>
                  </a:lnTo>
                  <a:lnTo>
                    <a:pt x="17" y="122"/>
                  </a:lnTo>
                  <a:lnTo>
                    <a:pt x="14" y="118"/>
                  </a:lnTo>
                  <a:lnTo>
                    <a:pt x="11" y="112"/>
                  </a:lnTo>
                  <a:lnTo>
                    <a:pt x="8" y="106"/>
                  </a:lnTo>
                  <a:lnTo>
                    <a:pt x="6" y="100"/>
                  </a:lnTo>
                  <a:lnTo>
                    <a:pt x="6" y="95"/>
                  </a:lnTo>
                  <a:lnTo>
                    <a:pt x="3" y="88"/>
                  </a:lnTo>
                  <a:lnTo>
                    <a:pt x="2" y="82"/>
                  </a:lnTo>
                  <a:lnTo>
                    <a:pt x="0" y="74"/>
                  </a:lnTo>
                  <a:lnTo>
                    <a:pt x="0" y="70"/>
                  </a:lnTo>
                  <a:lnTo>
                    <a:pt x="0" y="62"/>
                  </a:lnTo>
                  <a:lnTo>
                    <a:pt x="0" y="56"/>
                  </a:lnTo>
                  <a:lnTo>
                    <a:pt x="0" y="50"/>
                  </a:lnTo>
                  <a:lnTo>
                    <a:pt x="3" y="44"/>
                  </a:lnTo>
                  <a:lnTo>
                    <a:pt x="3" y="38"/>
                  </a:lnTo>
                  <a:lnTo>
                    <a:pt x="6" y="32"/>
                  </a:lnTo>
                  <a:lnTo>
                    <a:pt x="8" y="26"/>
                  </a:lnTo>
                  <a:lnTo>
                    <a:pt x="11" y="20"/>
                  </a:lnTo>
                  <a:lnTo>
                    <a:pt x="14" y="15"/>
                  </a:lnTo>
                  <a:lnTo>
                    <a:pt x="17" y="9"/>
                  </a:lnTo>
                  <a:lnTo>
                    <a:pt x="21" y="5"/>
                  </a:lnTo>
                  <a:lnTo>
                    <a:pt x="26" y="0"/>
                  </a:lnTo>
                  <a:lnTo>
                    <a:pt x="2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3" name="Freeform 30"/>
            <p:cNvSpPr>
              <a:spLocks/>
            </p:cNvSpPr>
            <p:nvPr/>
          </p:nvSpPr>
          <p:spPr bwMode="auto">
            <a:xfrm>
              <a:off x="2528" y="945"/>
              <a:ext cx="191" cy="204"/>
            </a:xfrm>
            <a:custGeom>
              <a:avLst/>
              <a:gdLst/>
              <a:ahLst/>
              <a:cxnLst>
                <a:cxn ang="0">
                  <a:pos x="8" y="19"/>
                </a:cxn>
                <a:cxn ang="0">
                  <a:pos x="26" y="8"/>
                </a:cxn>
                <a:cxn ang="0">
                  <a:pos x="46" y="2"/>
                </a:cxn>
                <a:cxn ang="0">
                  <a:pos x="61" y="0"/>
                </a:cxn>
                <a:cxn ang="0">
                  <a:pos x="71" y="2"/>
                </a:cxn>
                <a:cxn ang="0">
                  <a:pos x="86" y="5"/>
                </a:cxn>
                <a:cxn ang="0">
                  <a:pos x="102" y="9"/>
                </a:cxn>
                <a:cxn ang="0">
                  <a:pos x="112" y="16"/>
                </a:cxn>
                <a:cxn ang="0">
                  <a:pos x="127" y="23"/>
                </a:cxn>
                <a:cxn ang="0">
                  <a:pos x="144" y="35"/>
                </a:cxn>
                <a:cxn ang="0">
                  <a:pos x="159" y="50"/>
                </a:cxn>
                <a:cxn ang="0">
                  <a:pos x="173" y="68"/>
                </a:cxn>
                <a:cxn ang="0">
                  <a:pos x="183" y="88"/>
                </a:cxn>
                <a:cxn ang="0">
                  <a:pos x="188" y="103"/>
                </a:cxn>
                <a:cxn ang="0">
                  <a:pos x="189" y="114"/>
                </a:cxn>
                <a:cxn ang="0">
                  <a:pos x="191" y="129"/>
                </a:cxn>
                <a:cxn ang="0">
                  <a:pos x="188" y="148"/>
                </a:cxn>
                <a:cxn ang="0">
                  <a:pos x="182" y="167"/>
                </a:cxn>
                <a:cxn ang="0">
                  <a:pos x="168" y="183"/>
                </a:cxn>
                <a:cxn ang="0">
                  <a:pos x="153" y="195"/>
                </a:cxn>
                <a:cxn ang="0">
                  <a:pos x="138" y="200"/>
                </a:cxn>
                <a:cxn ang="0">
                  <a:pos x="124" y="203"/>
                </a:cxn>
                <a:cxn ang="0">
                  <a:pos x="112" y="204"/>
                </a:cxn>
                <a:cxn ang="0">
                  <a:pos x="97" y="204"/>
                </a:cxn>
                <a:cxn ang="0">
                  <a:pos x="77" y="201"/>
                </a:cxn>
                <a:cxn ang="0">
                  <a:pos x="56" y="194"/>
                </a:cxn>
                <a:cxn ang="0">
                  <a:pos x="47" y="188"/>
                </a:cxn>
                <a:cxn ang="0">
                  <a:pos x="58" y="189"/>
                </a:cxn>
                <a:cxn ang="0">
                  <a:pos x="76" y="194"/>
                </a:cxn>
                <a:cxn ang="0">
                  <a:pos x="96" y="197"/>
                </a:cxn>
                <a:cxn ang="0">
                  <a:pos x="115" y="197"/>
                </a:cxn>
                <a:cxn ang="0">
                  <a:pos x="133" y="194"/>
                </a:cxn>
                <a:cxn ang="0">
                  <a:pos x="150" y="186"/>
                </a:cxn>
                <a:cxn ang="0">
                  <a:pos x="165" y="176"/>
                </a:cxn>
                <a:cxn ang="0">
                  <a:pos x="176" y="159"/>
                </a:cxn>
                <a:cxn ang="0">
                  <a:pos x="182" y="142"/>
                </a:cxn>
                <a:cxn ang="0">
                  <a:pos x="183" y="130"/>
                </a:cxn>
                <a:cxn ang="0">
                  <a:pos x="183" y="118"/>
                </a:cxn>
                <a:cxn ang="0">
                  <a:pos x="180" y="105"/>
                </a:cxn>
                <a:cxn ang="0">
                  <a:pos x="176" y="93"/>
                </a:cxn>
                <a:cxn ang="0">
                  <a:pos x="170" y="79"/>
                </a:cxn>
                <a:cxn ang="0">
                  <a:pos x="162" y="67"/>
                </a:cxn>
                <a:cxn ang="0">
                  <a:pos x="153" y="56"/>
                </a:cxn>
                <a:cxn ang="0">
                  <a:pos x="141" y="43"/>
                </a:cxn>
                <a:cxn ang="0">
                  <a:pos x="124" y="31"/>
                </a:cxn>
                <a:cxn ang="0">
                  <a:pos x="108" y="20"/>
                </a:cxn>
                <a:cxn ang="0">
                  <a:pos x="88" y="13"/>
                </a:cxn>
                <a:cxn ang="0">
                  <a:pos x="68" y="9"/>
                </a:cxn>
                <a:cxn ang="0">
                  <a:pos x="49" y="9"/>
                </a:cxn>
                <a:cxn ang="0">
                  <a:pos x="31" y="16"/>
                </a:cxn>
                <a:cxn ang="0">
                  <a:pos x="12" y="26"/>
                </a:cxn>
                <a:cxn ang="0">
                  <a:pos x="0" y="28"/>
                </a:cxn>
              </a:cxnLst>
              <a:rect l="0" t="0" r="r" b="b"/>
              <a:pathLst>
                <a:path w="191" h="204">
                  <a:moveTo>
                    <a:pt x="0" y="28"/>
                  </a:moveTo>
                  <a:lnTo>
                    <a:pt x="8" y="19"/>
                  </a:lnTo>
                  <a:lnTo>
                    <a:pt x="16" y="13"/>
                  </a:lnTo>
                  <a:lnTo>
                    <a:pt x="26" y="8"/>
                  </a:lnTo>
                  <a:lnTo>
                    <a:pt x="35" y="5"/>
                  </a:lnTo>
                  <a:lnTo>
                    <a:pt x="46" y="2"/>
                  </a:lnTo>
                  <a:lnTo>
                    <a:pt x="56" y="0"/>
                  </a:lnTo>
                  <a:lnTo>
                    <a:pt x="61" y="0"/>
                  </a:lnTo>
                  <a:lnTo>
                    <a:pt x="67" y="0"/>
                  </a:lnTo>
                  <a:lnTo>
                    <a:pt x="71" y="2"/>
                  </a:lnTo>
                  <a:lnTo>
                    <a:pt x="77" y="3"/>
                  </a:lnTo>
                  <a:lnTo>
                    <a:pt x="86" y="5"/>
                  </a:lnTo>
                  <a:lnTo>
                    <a:pt x="97" y="9"/>
                  </a:lnTo>
                  <a:lnTo>
                    <a:pt x="102" y="9"/>
                  </a:lnTo>
                  <a:lnTo>
                    <a:pt x="108" y="13"/>
                  </a:lnTo>
                  <a:lnTo>
                    <a:pt x="112" y="16"/>
                  </a:lnTo>
                  <a:lnTo>
                    <a:pt x="118" y="17"/>
                  </a:lnTo>
                  <a:lnTo>
                    <a:pt x="127" y="23"/>
                  </a:lnTo>
                  <a:lnTo>
                    <a:pt x="136" y="29"/>
                  </a:lnTo>
                  <a:lnTo>
                    <a:pt x="144" y="35"/>
                  </a:lnTo>
                  <a:lnTo>
                    <a:pt x="153" y="43"/>
                  </a:lnTo>
                  <a:lnTo>
                    <a:pt x="159" y="50"/>
                  </a:lnTo>
                  <a:lnTo>
                    <a:pt x="167" y="59"/>
                  </a:lnTo>
                  <a:lnTo>
                    <a:pt x="173" y="68"/>
                  </a:lnTo>
                  <a:lnTo>
                    <a:pt x="179" y="79"/>
                  </a:lnTo>
                  <a:lnTo>
                    <a:pt x="183" y="88"/>
                  </a:lnTo>
                  <a:lnTo>
                    <a:pt x="186" y="99"/>
                  </a:lnTo>
                  <a:lnTo>
                    <a:pt x="188" y="103"/>
                  </a:lnTo>
                  <a:lnTo>
                    <a:pt x="189" y="109"/>
                  </a:lnTo>
                  <a:lnTo>
                    <a:pt x="189" y="114"/>
                  </a:lnTo>
                  <a:lnTo>
                    <a:pt x="191" y="120"/>
                  </a:lnTo>
                  <a:lnTo>
                    <a:pt x="191" y="129"/>
                  </a:lnTo>
                  <a:lnTo>
                    <a:pt x="191" y="138"/>
                  </a:lnTo>
                  <a:lnTo>
                    <a:pt x="188" y="148"/>
                  </a:lnTo>
                  <a:lnTo>
                    <a:pt x="186" y="158"/>
                  </a:lnTo>
                  <a:lnTo>
                    <a:pt x="182" y="167"/>
                  </a:lnTo>
                  <a:lnTo>
                    <a:pt x="176" y="176"/>
                  </a:lnTo>
                  <a:lnTo>
                    <a:pt x="168" y="183"/>
                  </a:lnTo>
                  <a:lnTo>
                    <a:pt x="160" y="192"/>
                  </a:lnTo>
                  <a:lnTo>
                    <a:pt x="153" y="195"/>
                  </a:lnTo>
                  <a:lnTo>
                    <a:pt x="145" y="198"/>
                  </a:lnTo>
                  <a:lnTo>
                    <a:pt x="138" y="200"/>
                  </a:lnTo>
                  <a:lnTo>
                    <a:pt x="130" y="203"/>
                  </a:lnTo>
                  <a:lnTo>
                    <a:pt x="124" y="203"/>
                  </a:lnTo>
                  <a:lnTo>
                    <a:pt x="118" y="204"/>
                  </a:lnTo>
                  <a:lnTo>
                    <a:pt x="112" y="204"/>
                  </a:lnTo>
                  <a:lnTo>
                    <a:pt x="108" y="204"/>
                  </a:lnTo>
                  <a:lnTo>
                    <a:pt x="97" y="204"/>
                  </a:lnTo>
                  <a:lnTo>
                    <a:pt x="86" y="204"/>
                  </a:lnTo>
                  <a:lnTo>
                    <a:pt x="77" y="201"/>
                  </a:lnTo>
                  <a:lnTo>
                    <a:pt x="67" y="198"/>
                  </a:lnTo>
                  <a:lnTo>
                    <a:pt x="56" y="194"/>
                  </a:lnTo>
                  <a:lnTo>
                    <a:pt x="47" y="191"/>
                  </a:lnTo>
                  <a:lnTo>
                    <a:pt x="47" y="188"/>
                  </a:lnTo>
                  <a:lnTo>
                    <a:pt x="50" y="186"/>
                  </a:lnTo>
                  <a:lnTo>
                    <a:pt x="58" y="189"/>
                  </a:lnTo>
                  <a:lnTo>
                    <a:pt x="67" y="191"/>
                  </a:lnTo>
                  <a:lnTo>
                    <a:pt x="76" y="194"/>
                  </a:lnTo>
                  <a:lnTo>
                    <a:pt x="86" y="197"/>
                  </a:lnTo>
                  <a:lnTo>
                    <a:pt x="96" y="197"/>
                  </a:lnTo>
                  <a:lnTo>
                    <a:pt x="105" y="197"/>
                  </a:lnTo>
                  <a:lnTo>
                    <a:pt x="115" y="197"/>
                  </a:lnTo>
                  <a:lnTo>
                    <a:pt x="124" y="197"/>
                  </a:lnTo>
                  <a:lnTo>
                    <a:pt x="133" y="194"/>
                  </a:lnTo>
                  <a:lnTo>
                    <a:pt x="142" y="191"/>
                  </a:lnTo>
                  <a:lnTo>
                    <a:pt x="150" y="186"/>
                  </a:lnTo>
                  <a:lnTo>
                    <a:pt x="159" y="182"/>
                  </a:lnTo>
                  <a:lnTo>
                    <a:pt x="165" y="176"/>
                  </a:lnTo>
                  <a:lnTo>
                    <a:pt x="171" y="168"/>
                  </a:lnTo>
                  <a:lnTo>
                    <a:pt x="176" y="159"/>
                  </a:lnTo>
                  <a:lnTo>
                    <a:pt x="182" y="150"/>
                  </a:lnTo>
                  <a:lnTo>
                    <a:pt x="182" y="142"/>
                  </a:lnTo>
                  <a:lnTo>
                    <a:pt x="183" y="138"/>
                  </a:lnTo>
                  <a:lnTo>
                    <a:pt x="183" y="130"/>
                  </a:lnTo>
                  <a:lnTo>
                    <a:pt x="183" y="126"/>
                  </a:lnTo>
                  <a:lnTo>
                    <a:pt x="183" y="118"/>
                  </a:lnTo>
                  <a:lnTo>
                    <a:pt x="182" y="112"/>
                  </a:lnTo>
                  <a:lnTo>
                    <a:pt x="180" y="105"/>
                  </a:lnTo>
                  <a:lnTo>
                    <a:pt x="179" y="100"/>
                  </a:lnTo>
                  <a:lnTo>
                    <a:pt x="176" y="93"/>
                  </a:lnTo>
                  <a:lnTo>
                    <a:pt x="174" y="87"/>
                  </a:lnTo>
                  <a:lnTo>
                    <a:pt x="170" y="79"/>
                  </a:lnTo>
                  <a:lnTo>
                    <a:pt x="167" y="73"/>
                  </a:lnTo>
                  <a:lnTo>
                    <a:pt x="162" y="67"/>
                  </a:lnTo>
                  <a:lnTo>
                    <a:pt x="157" y="61"/>
                  </a:lnTo>
                  <a:lnTo>
                    <a:pt x="153" y="56"/>
                  </a:lnTo>
                  <a:lnTo>
                    <a:pt x="148" y="50"/>
                  </a:lnTo>
                  <a:lnTo>
                    <a:pt x="141" y="43"/>
                  </a:lnTo>
                  <a:lnTo>
                    <a:pt x="133" y="37"/>
                  </a:lnTo>
                  <a:lnTo>
                    <a:pt x="124" y="31"/>
                  </a:lnTo>
                  <a:lnTo>
                    <a:pt x="117" y="25"/>
                  </a:lnTo>
                  <a:lnTo>
                    <a:pt x="108" y="20"/>
                  </a:lnTo>
                  <a:lnTo>
                    <a:pt x="97" y="17"/>
                  </a:lnTo>
                  <a:lnTo>
                    <a:pt x="88" y="13"/>
                  </a:lnTo>
                  <a:lnTo>
                    <a:pt x="79" y="13"/>
                  </a:lnTo>
                  <a:lnTo>
                    <a:pt x="68" y="9"/>
                  </a:lnTo>
                  <a:lnTo>
                    <a:pt x="59" y="9"/>
                  </a:lnTo>
                  <a:lnTo>
                    <a:pt x="49" y="9"/>
                  </a:lnTo>
                  <a:lnTo>
                    <a:pt x="40" y="13"/>
                  </a:lnTo>
                  <a:lnTo>
                    <a:pt x="31" y="16"/>
                  </a:lnTo>
                  <a:lnTo>
                    <a:pt x="20" y="20"/>
                  </a:lnTo>
                  <a:lnTo>
                    <a:pt x="12" y="26"/>
                  </a:lnTo>
                  <a:lnTo>
                    <a:pt x="3" y="35"/>
                  </a:lnTo>
                  <a:lnTo>
                    <a:pt x="0" y="28"/>
                  </a:lnTo>
                  <a:lnTo>
                    <a:pt x="0" y="2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4" name="Freeform 31"/>
            <p:cNvSpPr>
              <a:spLocks/>
            </p:cNvSpPr>
            <p:nvPr/>
          </p:nvSpPr>
          <p:spPr bwMode="auto">
            <a:xfrm>
              <a:off x="2691" y="1095"/>
              <a:ext cx="315" cy="403"/>
            </a:xfrm>
            <a:custGeom>
              <a:avLst/>
              <a:gdLst/>
              <a:ahLst/>
              <a:cxnLst>
                <a:cxn ang="0">
                  <a:pos x="0" y="248"/>
                </a:cxn>
                <a:cxn ang="0">
                  <a:pos x="127" y="403"/>
                </a:cxn>
                <a:cxn ang="0">
                  <a:pos x="315" y="246"/>
                </a:cxn>
                <a:cxn ang="0">
                  <a:pos x="173" y="0"/>
                </a:cxn>
                <a:cxn ang="0">
                  <a:pos x="0" y="248"/>
                </a:cxn>
                <a:cxn ang="0">
                  <a:pos x="0" y="248"/>
                </a:cxn>
              </a:cxnLst>
              <a:rect l="0" t="0" r="r" b="b"/>
              <a:pathLst>
                <a:path w="315" h="403">
                  <a:moveTo>
                    <a:pt x="0" y="248"/>
                  </a:moveTo>
                  <a:lnTo>
                    <a:pt x="127" y="403"/>
                  </a:lnTo>
                  <a:lnTo>
                    <a:pt x="315" y="246"/>
                  </a:lnTo>
                  <a:lnTo>
                    <a:pt x="173" y="0"/>
                  </a:lnTo>
                  <a:lnTo>
                    <a:pt x="0" y="248"/>
                  </a:lnTo>
                  <a:lnTo>
                    <a:pt x="0" y="2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5" name="Freeform 32"/>
            <p:cNvSpPr>
              <a:spLocks/>
            </p:cNvSpPr>
            <p:nvPr/>
          </p:nvSpPr>
          <p:spPr bwMode="auto">
            <a:xfrm>
              <a:off x="2871" y="1095"/>
              <a:ext cx="124" cy="381"/>
            </a:xfrm>
            <a:custGeom>
              <a:avLst/>
              <a:gdLst/>
              <a:ahLst/>
              <a:cxnLst>
                <a:cxn ang="0">
                  <a:pos x="124" y="0"/>
                </a:cxn>
                <a:cxn ang="0">
                  <a:pos x="0" y="195"/>
                </a:cxn>
                <a:cxn ang="0">
                  <a:pos x="103" y="381"/>
                </a:cxn>
                <a:cxn ang="0">
                  <a:pos x="100" y="343"/>
                </a:cxn>
                <a:cxn ang="0">
                  <a:pos x="17" y="193"/>
                </a:cxn>
                <a:cxn ang="0">
                  <a:pos x="121" y="20"/>
                </a:cxn>
                <a:cxn ang="0">
                  <a:pos x="124" y="0"/>
                </a:cxn>
                <a:cxn ang="0">
                  <a:pos x="124" y="0"/>
                </a:cxn>
              </a:cxnLst>
              <a:rect l="0" t="0" r="r" b="b"/>
              <a:pathLst>
                <a:path w="124" h="381">
                  <a:moveTo>
                    <a:pt x="124" y="0"/>
                  </a:moveTo>
                  <a:lnTo>
                    <a:pt x="0" y="195"/>
                  </a:lnTo>
                  <a:lnTo>
                    <a:pt x="103" y="381"/>
                  </a:lnTo>
                  <a:lnTo>
                    <a:pt x="100" y="343"/>
                  </a:lnTo>
                  <a:lnTo>
                    <a:pt x="17" y="193"/>
                  </a:lnTo>
                  <a:lnTo>
                    <a:pt x="121" y="20"/>
                  </a:lnTo>
                  <a:lnTo>
                    <a:pt x="124" y="0"/>
                  </a:lnTo>
                  <a:lnTo>
                    <a:pt x="124" y="0"/>
                  </a:lnTo>
                  <a:close/>
                </a:path>
              </a:pathLst>
            </a:custGeom>
            <a:solidFill>
              <a:srgbClr val="B8FAF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6" name="Freeform 33"/>
            <p:cNvSpPr>
              <a:spLocks/>
            </p:cNvSpPr>
            <p:nvPr/>
          </p:nvSpPr>
          <p:spPr bwMode="auto">
            <a:xfrm>
              <a:off x="2997" y="583"/>
              <a:ext cx="1235" cy="871"/>
            </a:xfrm>
            <a:custGeom>
              <a:avLst/>
              <a:gdLst/>
              <a:ahLst/>
              <a:cxnLst>
                <a:cxn ang="0">
                  <a:pos x="22" y="500"/>
                </a:cxn>
                <a:cxn ang="0">
                  <a:pos x="0" y="871"/>
                </a:cxn>
                <a:cxn ang="0">
                  <a:pos x="1235" y="426"/>
                </a:cxn>
                <a:cxn ang="0">
                  <a:pos x="1001" y="0"/>
                </a:cxn>
                <a:cxn ang="0">
                  <a:pos x="22" y="500"/>
                </a:cxn>
                <a:cxn ang="0">
                  <a:pos x="22" y="500"/>
                </a:cxn>
              </a:cxnLst>
              <a:rect l="0" t="0" r="r" b="b"/>
              <a:pathLst>
                <a:path w="1235" h="871">
                  <a:moveTo>
                    <a:pt x="22" y="500"/>
                  </a:moveTo>
                  <a:lnTo>
                    <a:pt x="0" y="871"/>
                  </a:lnTo>
                  <a:lnTo>
                    <a:pt x="1235" y="426"/>
                  </a:lnTo>
                  <a:lnTo>
                    <a:pt x="1001" y="0"/>
                  </a:lnTo>
                  <a:lnTo>
                    <a:pt x="22" y="500"/>
                  </a:lnTo>
                  <a:lnTo>
                    <a:pt x="22" y="500"/>
                  </a:lnTo>
                  <a:close/>
                </a:path>
              </a:pathLst>
            </a:custGeom>
            <a:solidFill>
              <a:srgbClr val="7087DB"/>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7" name="Freeform 34"/>
            <p:cNvSpPr>
              <a:spLocks/>
            </p:cNvSpPr>
            <p:nvPr/>
          </p:nvSpPr>
          <p:spPr bwMode="auto">
            <a:xfrm>
              <a:off x="2569" y="1325"/>
              <a:ext cx="201" cy="196"/>
            </a:xfrm>
            <a:custGeom>
              <a:avLst/>
              <a:gdLst/>
              <a:ahLst/>
              <a:cxnLst>
                <a:cxn ang="0">
                  <a:pos x="70" y="185"/>
                </a:cxn>
                <a:cxn ang="0">
                  <a:pos x="89" y="191"/>
                </a:cxn>
                <a:cxn ang="0">
                  <a:pos x="109" y="194"/>
                </a:cxn>
                <a:cxn ang="0">
                  <a:pos x="127" y="194"/>
                </a:cxn>
                <a:cxn ang="0">
                  <a:pos x="145" y="190"/>
                </a:cxn>
                <a:cxn ang="0">
                  <a:pos x="162" y="182"/>
                </a:cxn>
                <a:cxn ang="0">
                  <a:pos x="177" y="172"/>
                </a:cxn>
                <a:cxn ang="0">
                  <a:pos x="189" y="158"/>
                </a:cxn>
                <a:cxn ang="0">
                  <a:pos x="196" y="142"/>
                </a:cxn>
                <a:cxn ang="0">
                  <a:pos x="201" y="123"/>
                </a:cxn>
                <a:cxn ang="0">
                  <a:pos x="201" y="104"/>
                </a:cxn>
                <a:cxn ang="0">
                  <a:pos x="196" y="86"/>
                </a:cxn>
                <a:cxn ang="0">
                  <a:pos x="190" y="68"/>
                </a:cxn>
                <a:cxn ang="0">
                  <a:pos x="180" y="49"/>
                </a:cxn>
                <a:cxn ang="0">
                  <a:pos x="166" y="34"/>
                </a:cxn>
                <a:cxn ang="0">
                  <a:pos x="150" y="21"/>
                </a:cxn>
                <a:cxn ang="0">
                  <a:pos x="136" y="13"/>
                </a:cxn>
                <a:cxn ang="0">
                  <a:pos x="126" y="7"/>
                </a:cxn>
                <a:cxn ang="0">
                  <a:pos x="110" y="3"/>
                </a:cxn>
                <a:cxn ang="0">
                  <a:pos x="91" y="0"/>
                </a:cxn>
                <a:cxn ang="0">
                  <a:pos x="73" y="0"/>
                </a:cxn>
                <a:cxn ang="0">
                  <a:pos x="55" y="4"/>
                </a:cxn>
                <a:cxn ang="0">
                  <a:pos x="38" y="12"/>
                </a:cxn>
                <a:cxn ang="0">
                  <a:pos x="23" y="22"/>
                </a:cxn>
                <a:cxn ang="0">
                  <a:pos x="12" y="37"/>
                </a:cxn>
                <a:cxn ang="0">
                  <a:pos x="5" y="54"/>
                </a:cxn>
                <a:cxn ang="0">
                  <a:pos x="0" y="72"/>
                </a:cxn>
                <a:cxn ang="0">
                  <a:pos x="0" y="90"/>
                </a:cxn>
                <a:cxn ang="0">
                  <a:pos x="2" y="108"/>
                </a:cxn>
                <a:cxn ang="0">
                  <a:pos x="9" y="126"/>
                </a:cxn>
                <a:cxn ang="0">
                  <a:pos x="20" y="145"/>
                </a:cxn>
                <a:cxn ang="0">
                  <a:pos x="33" y="160"/>
                </a:cxn>
                <a:cxn ang="0">
                  <a:pos x="52" y="175"/>
                </a:cxn>
                <a:cxn ang="0">
                  <a:pos x="61" y="181"/>
                </a:cxn>
              </a:cxnLst>
              <a:rect l="0" t="0" r="r" b="b"/>
              <a:pathLst>
                <a:path w="201" h="196">
                  <a:moveTo>
                    <a:pt x="61" y="181"/>
                  </a:moveTo>
                  <a:lnTo>
                    <a:pt x="70" y="185"/>
                  </a:lnTo>
                  <a:lnTo>
                    <a:pt x="79" y="188"/>
                  </a:lnTo>
                  <a:lnTo>
                    <a:pt x="89" y="191"/>
                  </a:lnTo>
                  <a:lnTo>
                    <a:pt x="100" y="194"/>
                  </a:lnTo>
                  <a:lnTo>
                    <a:pt x="109" y="194"/>
                  </a:lnTo>
                  <a:lnTo>
                    <a:pt x="118" y="196"/>
                  </a:lnTo>
                  <a:lnTo>
                    <a:pt x="127" y="194"/>
                  </a:lnTo>
                  <a:lnTo>
                    <a:pt x="138" y="193"/>
                  </a:lnTo>
                  <a:lnTo>
                    <a:pt x="145" y="190"/>
                  </a:lnTo>
                  <a:lnTo>
                    <a:pt x="154" y="187"/>
                  </a:lnTo>
                  <a:lnTo>
                    <a:pt x="162" y="182"/>
                  </a:lnTo>
                  <a:lnTo>
                    <a:pt x="171" y="178"/>
                  </a:lnTo>
                  <a:lnTo>
                    <a:pt x="177" y="172"/>
                  </a:lnTo>
                  <a:lnTo>
                    <a:pt x="183" y="166"/>
                  </a:lnTo>
                  <a:lnTo>
                    <a:pt x="189" y="158"/>
                  </a:lnTo>
                  <a:lnTo>
                    <a:pt x="193" y="151"/>
                  </a:lnTo>
                  <a:lnTo>
                    <a:pt x="196" y="142"/>
                  </a:lnTo>
                  <a:lnTo>
                    <a:pt x="200" y="132"/>
                  </a:lnTo>
                  <a:lnTo>
                    <a:pt x="201" y="123"/>
                  </a:lnTo>
                  <a:lnTo>
                    <a:pt x="201" y="113"/>
                  </a:lnTo>
                  <a:lnTo>
                    <a:pt x="201" y="104"/>
                  </a:lnTo>
                  <a:lnTo>
                    <a:pt x="200" y="95"/>
                  </a:lnTo>
                  <a:lnTo>
                    <a:pt x="196" y="86"/>
                  </a:lnTo>
                  <a:lnTo>
                    <a:pt x="195" y="77"/>
                  </a:lnTo>
                  <a:lnTo>
                    <a:pt x="190" y="68"/>
                  </a:lnTo>
                  <a:lnTo>
                    <a:pt x="186" y="57"/>
                  </a:lnTo>
                  <a:lnTo>
                    <a:pt x="180" y="49"/>
                  </a:lnTo>
                  <a:lnTo>
                    <a:pt x="174" y="42"/>
                  </a:lnTo>
                  <a:lnTo>
                    <a:pt x="166" y="34"/>
                  </a:lnTo>
                  <a:lnTo>
                    <a:pt x="159" y="27"/>
                  </a:lnTo>
                  <a:lnTo>
                    <a:pt x="150" y="21"/>
                  </a:lnTo>
                  <a:lnTo>
                    <a:pt x="142" y="16"/>
                  </a:lnTo>
                  <a:lnTo>
                    <a:pt x="136" y="13"/>
                  </a:lnTo>
                  <a:lnTo>
                    <a:pt x="132" y="10"/>
                  </a:lnTo>
                  <a:lnTo>
                    <a:pt x="126" y="7"/>
                  </a:lnTo>
                  <a:lnTo>
                    <a:pt x="121" y="6"/>
                  </a:lnTo>
                  <a:lnTo>
                    <a:pt x="110" y="3"/>
                  </a:lnTo>
                  <a:lnTo>
                    <a:pt x="101" y="1"/>
                  </a:lnTo>
                  <a:lnTo>
                    <a:pt x="91" y="0"/>
                  </a:lnTo>
                  <a:lnTo>
                    <a:pt x="82" y="0"/>
                  </a:lnTo>
                  <a:lnTo>
                    <a:pt x="73" y="0"/>
                  </a:lnTo>
                  <a:lnTo>
                    <a:pt x="64" y="3"/>
                  </a:lnTo>
                  <a:lnTo>
                    <a:pt x="55" y="4"/>
                  </a:lnTo>
                  <a:lnTo>
                    <a:pt x="45" y="9"/>
                  </a:lnTo>
                  <a:lnTo>
                    <a:pt x="38" y="12"/>
                  </a:lnTo>
                  <a:lnTo>
                    <a:pt x="30" y="16"/>
                  </a:lnTo>
                  <a:lnTo>
                    <a:pt x="23" y="22"/>
                  </a:lnTo>
                  <a:lnTo>
                    <a:pt x="18" y="28"/>
                  </a:lnTo>
                  <a:lnTo>
                    <a:pt x="12" y="37"/>
                  </a:lnTo>
                  <a:lnTo>
                    <a:pt x="9" y="46"/>
                  </a:lnTo>
                  <a:lnTo>
                    <a:pt x="5" y="54"/>
                  </a:lnTo>
                  <a:lnTo>
                    <a:pt x="2" y="63"/>
                  </a:lnTo>
                  <a:lnTo>
                    <a:pt x="0" y="72"/>
                  </a:lnTo>
                  <a:lnTo>
                    <a:pt x="0" y="81"/>
                  </a:lnTo>
                  <a:lnTo>
                    <a:pt x="0" y="90"/>
                  </a:lnTo>
                  <a:lnTo>
                    <a:pt x="0" y="101"/>
                  </a:lnTo>
                  <a:lnTo>
                    <a:pt x="2" y="108"/>
                  </a:lnTo>
                  <a:lnTo>
                    <a:pt x="6" y="119"/>
                  </a:lnTo>
                  <a:lnTo>
                    <a:pt x="9" y="126"/>
                  </a:lnTo>
                  <a:lnTo>
                    <a:pt x="15" y="135"/>
                  </a:lnTo>
                  <a:lnTo>
                    <a:pt x="20" y="145"/>
                  </a:lnTo>
                  <a:lnTo>
                    <a:pt x="27" y="152"/>
                  </a:lnTo>
                  <a:lnTo>
                    <a:pt x="33" y="160"/>
                  </a:lnTo>
                  <a:lnTo>
                    <a:pt x="42" y="167"/>
                  </a:lnTo>
                  <a:lnTo>
                    <a:pt x="52" y="175"/>
                  </a:lnTo>
                  <a:lnTo>
                    <a:pt x="61" y="181"/>
                  </a:lnTo>
                  <a:lnTo>
                    <a:pt x="61" y="181"/>
                  </a:lnTo>
                  <a:close/>
                </a:path>
              </a:pathLst>
            </a:custGeom>
            <a:solidFill>
              <a:srgbClr val="FFFFC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8" name="Freeform 35"/>
            <p:cNvSpPr>
              <a:spLocks/>
            </p:cNvSpPr>
            <p:nvPr/>
          </p:nvSpPr>
          <p:spPr bwMode="auto">
            <a:xfrm>
              <a:off x="2761" y="1411"/>
              <a:ext cx="231" cy="336"/>
            </a:xfrm>
            <a:custGeom>
              <a:avLst/>
              <a:gdLst/>
              <a:ahLst/>
              <a:cxnLst>
                <a:cxn ang="0">
                  <a:pos x="151" y="3"/>
                </a:cxn>
                <a:cxn ang="0">
                  <a:pos x="168" y="12"/>
                </a:cxn>
                <a:cxn ang="0">
                  <a:pos x="184" y="25"/>
                </a:cxn>
                <a:cxn ang="0">
                  <a:pos x="196" y="40"/>
                </a:cxn>
                <a:cxn ang="0">
                  <a:pos x="208" y="57"/>
                </a:cxn>
                <a:cxn ang="0">
                  <a:pos x="216" y="75"/>
                </a:cxn>
                <a:cxn ang="0">
                  <a:pos x="223" y="93"/>
                </a:cxn>
                <a:cxn ang="0">
                  <a:pos x="226" y="114"/>
                </a:cxn>
                <a:cxn ang="0">
                  <a:pos x="229" y="136"/>
                </a:cxn>
                <a:cxn ang="0">
                  <a:pos x="229" y="155"/>
                </a:cxn>
                <a:cxn ang="0">
                  <a:pos x="229" y="178"/>
                </a:cxn>
                <a:cxn ang="0">
                  <a:pos x="226" y="194"/>
                </a:cxn>
                <a:cxn ang="0">
                  <a:pos x="223" y="211"/>
                </a:cxn>
                <a:cxn ang="0">
                  <a:pos x="217" y="228"/>
                </a:cxn>
                <a:cxn ang="0">
                  <a:pos x="211" y="246"/>
                </a:cxn>
                <a:cxn ang="0">
                  <a:pos x="204" y="262"/>
                </a:cxn>
                <a:cxn ang="0">
                  <a:pos x="187" y="288"/>
                </a:cxn>
                <a:cxn ang="0">
                  <a:pos x="162" y="314"/>
                </a:cxn>
                <a:cxn ang="0">
                  <a:pos x="133" y="336"/>
                </a:cxn>
                <a:cxn ang="0">
                  <a:pos x="75" y="324"/>
                </a:cxn>
                <a:cxn ang="0">
                  <a:pos x="48" y="303"/>
                </a:cxn>
                <a:cxn ang="0">
                  <a:pos x="26" y="279"/>
                </a:cxn>
                <a:cxn ang="0">
                  <a:pos x="8" y="249"/>
                </a:cxn>
                <a:cxn ang="0">
                  <a:pos x="1" y="228"/>
                </a:cxn>
                <a:cxn ang="0">
                  <a:pos x="0" y="208"/>
                </a:cxn>
                <a:cxn ang="0">
                  <a:pos x="8" y="196"/>
                </a:cxn>
                <a:cxn ang="0">
                  <a:pos x="11" y="225"/>
                </a:cxn>
                <a:cxn ang="0">
                  <a:pos x="23" y="253"/>
                </a:cxn>
                <a:cxn ang="0">
                  <a:pos x="39" y="281"/>
                </a:cxn>
                <a:cxn ang="0">
                  <a:pos x="62" y="303"/>
                </a:cxn>
                <a:cxn ang="0">
                  <a:pos x="88" y="317"/>
                </a:cxn>
                <a:cxn ang="0">
                  <a:pos x="142" y="320"/>
                </a:cxn>
                <a:cxn ang="0">
                  <a:pos x="163" y="299"/>
                </a:cxn>
                <a:cxn ang="0">
                  <a:pos x="181" y="276"/>
                </a:cxn>
                <a:cxn ang="0">
                  <a:pos x="195" y="255"/>
                </a:cxn>
                <a:cxn ang="0">
                  <a:pos x="205" y="231"/>
                </a:cxn>
                <a:cxn ang="0">
                  <a:pos x="213" y="210"/>
                </a:cxn>
                <a:cxn ang="0">
                  <a:pos x="216" y="184"/>
                </a:cxn>
                <a:cxn ang="0">
                  <a:pos x="217" y="161"/>
                </a:cxn>
                <a:cxn ang="0">
                  <a:pos x="217" y="137"/>
                </a:cxn>
                <a:cxn ang="0">
                  <a:pos x="216" y="114"/>
                </a:cxn>
                <a:cxn ang="0">
                  <a:pos x="211" y="92"/>
                </a:cxn>
                <a:cxn ang="0">
                  <a:pos x="204" y="72"/>
                </a:cxn>
                <a:cxn ang="0">
                  <a:pos x="192" y="54"/>
                </a:cxn>
                <a:cxn ang="0">
                  <a:pos x="180" y="37"/>
                </a:cxn>
                <a:cxn ang="0">
                  <a:pos x="163" y="22"/>
                </a:cxn>
                <a:cxn ang="0">
                  <a:pos x="145" y="10"/>
                </a:cxn>
                <a:cxn ang="0">
                  <a:pos x="136" y="3"/>
                </a:cxn>
              </a:cxnLst>
              <a:rect l="0" t="0" r="r" b="b"/>
              <a:pathLst>
                <a:path w="231" h="336">
                  <a:moveTo>
                    <a:pt x="139" y="0"/>
                  </a:moveTo>
                  <a:lnTo>
                    <a:pt x="145" y="0"/>
                  </a:lnTo>
                  <a:lnTo>
                    <a:pt x="151" y="3"/>
                  </a:lnTo>
                  <a:lnTo>
                    <a:pt x="157" y="6"/>
                  </a:lnTo>
                  <a:lnTo>
                    <a:pt x="163" y="10"/>
                  </a:lnTo>
                  <a:lnTo>
                    <a:pt x="168" y="12"/>
                  </a:lnTo>
                  <a:lnTo>
                    <a:pt x="174" y="16"/>
                  </a:lnTo>
                  <a:lnTo>
                    <a:pt x="178" y="19"/>
                  </a:lnTo>
                  <a:lnTo>
                    <a:pt x="184" y="25"/>
                  </a:lnTo>
                  <a:lnTo>
                    <a:pt x="187" y="30"/>
                  </a:lnTo>
                  <a:lnTo>
                    <a:pt x="193" y="34"/>
                  </a:lnTo>
                  <a:lnTo>
                    <a:pt x="196" y="40"/>
                  </a:lnTo>
                  <a:lnTo>
                    <a:pt x="201" y="45"/>
                  </a:lnTo>
                  <a:lnTo>
                    <a:pt x="204" y="51"/>
                  </a:lnTo>
                  <a:lnTo>
                    <a:pt x="208" y="57"/>
                  </a:lnTo>
                  <a:lnTo>
                    <a:pt x="211" y="63"/>
                  </a:lnTo>
                  <a:lnTo>
                    <a:pt x="214" y="69"/>
                  </a:lnTo>
                  <a:lnTo>
                    <a:pt x="216" y="75"/>
                  </a:lnTo>
                  <a:lnTo>
                    <a:pt x="219" y="81"/>
                  </a:lnTo>
                  <a:lnTo>
                    <a:pt x="220" y="87"/>
                  </a:lnTo>
                  <a:lnTo>
                    <a:pt x="223" y="93"/>
                  </a:lnTo>
                  <a:lnTo>
                    <a:pt x="223" y="101"/>
                  </a:lnTo>
                  <a:lnTo>
                    <a:pt x="226" y="108"/>
                  </a:lnTo>
                  <a:lnTo>
                    <a:pt x="226" y="114"/>
                  </a:lnTo>
                  <a:lnTo>
                    <a:pt x="229" y="122"/>
                  </a:lnTo>
                  <a:lnTo>
                    <a:pt x="229" y="128"/>
                  </a:lnTo>
                  <a:lnTo>
                    <a:pt x="229" y="136"/>
                  </a:lnTo>
                  <a:lnTo>
                    <a:pt x="229" y="143"/>
                  </a:lnTo>
                  <a:lnTo>
                    <a:pt x="231" y="151"/>
                  </a:lnTo>
                  <a:lnTo>
                    <a:pt x="229" y="155"/>
                  </a:lnTo>
                  <a:lnTo>
                    <a:pt x="229" y="163"/>
                  </a:lnTo>
                  <a:lnTo>
                    <a:pt x="229" y="170"/>
                  </a:lnTo>
                  <a:lnTo>
                    <a:pt x="229" y="178"/>
                  </a:lnTo>
                  <a:lnTo>
                    <a:pt x="228" y="184"/>
                  </a:lnTo>
                  <a:lnTo>
                    <a:pt x="228" y="188"/>
                  </a:lnTo>
                  <a:lnTo>
                    <a:pt x="226" y="194"/>
                  </a:lnTo>
                  <a:lnTo>
                    <a:pt x="226" y="201"/>
                  </a:lnTo>
                  <a:lnTo>
                    <a:pt x="223" y="207"/>
                  </a:lnTo>
                  <a:lnTo>
                    <a:pt x="223" y="211"/>
                  </a:lnTo>
                  <a:lnTo>
                    <a:pt x="220" y="217"/>
                  </a:lnTo>
                  <a:lnTo>
                    <a:pt x="220" y="223"/>
                  </a:lnTo>
                  <a:lnTo>
                    <a:pt x="217" y="228"/>
                  </a:lnTo>
                  <a:lnTo>
                    <a:pt x="216" y="234"/>
                  </a:lnTo>
                  <a:lnTo>
                    <a:pt x="213" y="240"/>
                  </a:lnTo>
                  <a:lnTo>
                    <a:pt x="211" y="246"/>
                  </a:lnTo>
                  <a:lnTo>
                    <a:pt x="208" y="250"/>
                  </a:lnTo>
                  <a:lnTo>
                    <a:pt x="205" y="256"/>
                  </a:lnTo>
                  <a:lnTo>
                    <a:pt x="204" y="262"/>
                  </a:lnTo>
                  <a:lnTo>
                    <a:pt x="201" y="269"/>
                  </a:lnTo>
                  <a:lnTo>
                    <a:pt x="193" y="278"/>
                  </a:lnTo>
                  <a:lnTo>
                    <a:pt x="187" y="288"/>
                  </a:lnTo>
                  <a:lnTo>
                    <a:pt x="178" y="297"/>
                  </a:lnTo>
                  <a:lnTo>
                    <a:pt x="171" y="306"/>
                  </a:lnTo>
                  <a:lnTo>
                    <a:pt x="162" y="314"/>
                  </a:lnTo>
                  <a:lnTo>
                    <a:pt x="152" y="323"/>
                  </a:lnTo>
                  <a:lnTo>
                    <a:pt x="142" y="329"/>
                  </a:lnTo>
                  <a:lnTo>
                    <a:pt x="133" y="336"/>
                  </a:lnTo>
                  <a:lnTo>
                    <a:pt x="95" y="333"/>
                  </a:lnTo>
                  <a:lnTo>
                    <a:pt x="85" y="329"/>
                  </a:lnTo>
                  <a:lnTo>
                    <a:pt x="75" y="324"/>
                  </a:lnTo>
                  <a:lnTo>
                    <a:pt x="65" y="317"/>
                  </a:lnTo>
                  <a:lnTo>
                    <a:pt x="57" y="311"/>
                  </a:lnTo>
                  <a:lnTo>
                    <a:pt x="48" y="303"/>
                  </a:lnTo>
                  <a:lnTo>
                    <a:pt x="39" y="296"/>
                  </a:lnTo>
                  <a:lnTo>
                    <a:pt x="32" y="288"/>
                  </a:lnTo>
                  <a:lnTo>
                    <a:pt x="26" y="279"/>
                  </a:lnTo>
                  <a:lnTo>
                    <a:pt x="20" y="269"/>
                  </a:lnTo>
                  <a:lnTo>
                    <a:pt x="14" y="259"/>
                  </a:lnTo>
                  <a:lnTo>
                    <a:pt x="8" y="249"/>
                  </a:lnTo>
                  <a:lnTo>
                    <a:pt x="4" y="240"/>
                  </a:lnTo>
                  <a:lnTo>
                    <a:pt x="1" y="234"/>
                  </a:lnTo>
                  <a:lnTo>
                    <a:pt x="1" y="228"/>
                  </a:lnTo>
                  <a:lnTo>
                    <a:pt x="0" y="223"/>
                  </a:lnTo>
                  <a:lnTo>
                    <a:pt x="0" y="219"/>
                  </a:lnTo>
                  <a:lnTo>
                    <a:pt x="0" y="208"/>
                  </a:lnTo>
                  <a:lnTo>
                    <a:pt x="0" y="199"/>
                  </a:lnTo>
                  <a:lnTo>
                    <a:pt x="4" y="198"/>
                  </a:lnTo>
                  <a:lnTo>
                    <a:pt x="8" y="196"/>
                  </a:lnTo>
                  <a:lnTo>
                    <a:pt x="8" y="205"/>
                  </a:lnTo>
                  <a:lnTo>
                    <a:pt x="9" y="214"/>
                  </a:lnTo>
                  <a:lnTo>
                    <a:pt x="11" y="225"/>
                  </a:lnTo>
                  <a:lnTo>
                    <a:pt x="15" y="235"/>
                  </a:lnTo>
                  <a:lnTo>
                    <a:pt x="17" y="243"/>
                  </a:lnTo>
                  <a:lnTo>
                    <a:pt x="23" y="253"/>
                  </a:lnTo>
                  <a:lnTo>
                    <a:pt x="27" y="262"/>
                  </a:lnTo>
                  <a:lnTo>
                    <a:pt x="33" y="273"/>
                  </a:lnTo>
                  <a:lnTo>
                    <a:pt x="39" y="281"/>
                  </a:lnTo>
                  <a:lnTo>
                    <a:pt x="47" y="288"/>
                  </a:lnTo>
                  <a:lnTo>
                    <a:pt x="53" y="296"/>
                  </a:lnTo>
                  <a:lnTo>
                    <a:pt x="62" y="303"/>
                  </a:lnTo>
                  <a:lnTo>
                    <a:pt x="69" y="308"/>
                  </a:lnTo>
                  <a:lnTo>
                    <a:pt x="78" y="314"/>
                  </a:lnTo>
                  <a:lnTo>
                    <a:pt x="88" y="317"/>
                  </a:lnTo>
                  <a:lnTo>
                    <a:pt x="97" y="321"/>
                  </a:lnTo>
                  <a:lnTo>
                    <a:pt x="134" y="327"/>
                  </a:lnTo>
                  <a:lnTo>
                    <a:pt x="142" y="320"/>
                  </a:lnTo>
                  <a:lnTo>
                    <a:pt x="149" y="312"/>
                  </a:lnTo>
                  <a:lnTo>
                    <a:pt x="155" y="305"/>
                  </a:lnTo>
                  <a:lnTo>
                    <a:pt x="163" y="299"/>
                  </a:lnTo>
                  <a:lnTo>
                    <a:pt x="169" y="291"/>
                  </a:lnTo>
                  <a:lnTo>
                    <a:pt x="175" y="284"/>
                  </a:lnTo>
                  <a:lnTo>
                    <a:pt x="181" y="276"/>
                  </a:lnTo>
                  <a:lnTo>
                    <a:pt x="187" y="270"/>
                  </a:lnTo>
                  <a:lnTo>
                    <a:pt x="190" y="261"/>
                  </a:lnTo>
                  <a:lnTo>
                    <a:pt x="195" y="255"/>
                  </a:lnTo>
                  <a:lnTo>
                    <a:pt x="198" y="246"/>
                  </a:lnTo>
                  <a:lnTo>
                    <a:pt x="202" y="240"/>
                  </a:lnTo>
                  <a:lnTo>
                    <a:pt x="205" y="231"/>
                  </a:lnTo>
                  <a:lnTo>
                    <a:pt x="208" y="225"/>
                  </a:lnTo>
                  <a:lnTo>
                    <a:pt x="211" y="216"/>
                  </a:lnTo>
                  <a:lnTo>
                    <a:pt x="213" y="210"/>
                  </a:lnTo>
                  <a:lnTo>
                    <a:pt x="214" y="201"/>
                  </a:lnTo>
                  <a:lnTo>
                    <a:pt x="216" y="193"/>
                  </a:lnTo>
                  <a:lnTo>
                    <a:pt x="216" y="184"/>
                  </a:lnTo>
                  <a:lnTo>
                    <a:pt x="217" y="176"/>
                  </a:lnTo>
                  <a:lnTo>
                    <a:pt x="217" y="169"/>
                  </a:lnTo>
                  <a:lnTo>
                    <a:pt x="217" y="161"/>
                  </a:lnTo>
                  <a:lnTo>
                    <a:pt x="217" y="152"/>
                  </a:lnTo>
                  <a:lnTo>
                    <a:pt x="219" y="145"/>
                  </a:lnTo>
                  <a:lnTo>
                    <a:pt x="217" y="137"/>
                  </a:lnTo>
                  <a:lnTo>
                    <a:pt x="216" y="130"/>
                  </a:lnTo>
                  <a:lnTo>
                    <a:pt x="216" y="122"/>
                  </a:lnTo>
                  <a:lnTo>
                    <a:pt x="216" y="114"/>
                  </a:lnTo>
                  <a:lnTo>
                    <a:pt x="213" y="107"/>
                  </a:lnTo>
                  <a:lnTo>
                    <a:pt x="213" y="99"/>
                  </a:lnTo>
                  <a:lnTo>
                    <a:pt x="211" y="92"/>
                  </a:lnTo>
                  <a:lnTo>
                    <a:pt x="210" y="86"/>
                  </a:lnTo>
                  <a:lnTo>
                    <a:pt x="205" y="78"/>
                  </a:lnTo>
                  <a:lnTo>
                    <a:pt x="204" y="72"/>
                  </a:lnTo>
                  <a:lnTo>
                    <a:pt x="199" y="66"/>
                  </a:lnTo>
                  <a:lnTo>
                    <a:pt x="196" y="60"/>
                  </a:lnTo>
                  <a:lnTo>
                    <a:pt x="192" y="54"/>
                  </a:lnTo>
                  <a:lnTo>
                    <a:pt x="187" y="48"/>
                  </a:lnTo>
                  <a:lnTo>
                    <a:pt x="183" y="43"/>
                  </a:lnTo>
                  <a:lnTo>
                    <a:pt x="180" y="37"/>
                  </a:lnTo>
                  <a:lnTo>
                    <a:pt x="174" y="33"/>
                  </a:lnTo>
                  <a:lnTo>
                    <a:pt x="169" y="27"/>
                  </a:lnTo>
                  <a:lnTo>
                    <a:pt x="163" y="22"/>
                  </a:lnTo>
                  <a:lnTo>
                    <a:pt x="157" y="18"/>
                  </a:lnTo>
                  <a:lnTo>
                    <a:pt x="151" y="15"/>
                  </a:lnTo>
                  <a:lnTo>
                    <a:pt x="145" y="10"/>
                  </a:lnTo>
                  <a:lnTo>
                    <a:pt x="139" y="7"/>
                  </a:lnTo>
                  <a:lnTo>
                    <a:pt x="133" y="4"/>
                  </a:lnTo>
                  <a:lnTo>
                    <a:pt x="136" y="3"/>
                  </a:lnTo>
                  <a:lnTo>
                    <a:pt x="139" y="0"/>
                  </a:lnTo>
                  <a:lnTo>
                    <a:pt x="13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9" name="Freeform 36"/>
            <p:cNvSpPr>
              <a:spLocks/>
            </p:cNvSpPr>
            <p:nvPr/>
          </p:nvSpPr>
          <p:spPr bwMode="auto">
            <a:xfrm>
              <a:off x="2640" y="1510"/>
              <a:ext cx="145" cy="163"/>
            </a:xfrm>
            <a:custGeom>
              <a:avLst/>
              <a:gdLst/>
              <a:ahLst/>
              <a:cxnLst>
                <a:cxn ang="0">
                  <a:pos x="3" y="73"/>
                </a:cxn>
                <a:cxn ang="0">
                  <a:pos x="0" y="127"/>
                </a:cxn>
                <a:cxn ang="0">
                  <a:pos x="89" y="163"/>
                </a:cxn>
                <a:cxn ang="0">
                  <a:pos x="145" y="0"/>
                </a:cxn>
                <a:cxn ang="0">
                  <a:pos x="3" y="73"/>
                </a:cxn>
                <a:cxn ang="0">
                  <a:pos x="3" y="73"/>
                </a:cxn>
              </a:cxnLst>
              <a:rect l="0" t="0" r="r" b="b"/>
              <a:pathLst>
                <a:path w="145" h="163">
                  <a:moveTo>
                    <a:pt x="3" y="73"/>
                  </a:moveTo>
                  <a:lnTo>
                    <a:pt x="0" y="127"/>
                  </a:lnTo>
                  <a:lnTo>
                    <a:pt x="89" y="163"/>
                  </a:lnTo>
                  <a:lnTo>
                    <a:pt x="145" y="0"/>
                  </a:lnTo>
                  <a:lnTo>
                    <a:pt x="3" y="73"/>
                  </a:lnTo>
                  <a:lnTo>
                    <a:pt x="3" y="73"/>
                  </a:lnTo>
                  <a:close/>
                </a:path>
              </a:pathLst>
            </a:cu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0" name="Freeform 37"/>
            <p:cNvSpPr>
              <a:spLocks/>
            </p:cNvSpPr>
            <p:nvPr/>
          </p:nvSpPr>
          <p:spPr bwMode="auto">
            <a:xfrm>
              <a:off x="2640" y="1510"/>
              <a:ext cx="163" cy="163"/>
            </a:xfrm>
            <a:custGeom>
              <a:avLst/>
              <a:gdLst/>
              <a:ahLst/>
              <a:cxnLst>
                <a:cxn ang="0">
                  <a:pos x="115" y="23"/>
                </a:cxn>
                <a:cxn ang="0">
                  <a:pos x="92" y="133"/>
                </a:cxn>
                <a:cxn ang="0">
                  <a:pos x="0" y="123"/>
                </a:cxn>
                <a:cxn ang="0">
                  <a:pos x="8" y="163"/>
                </a:cxn>
                <a:cxn ang="0">
                  <a:pos x="89" y="163"/>
                </a:cxn>
                <a:cxn ang="0">
                  <a:pos x="163" y="0"/>
                </a:cxn>
                <a:cxn ang="0">
                  <a:pos x="115" y="23"/>
                </a:cxn>
                <a:cxn ang="0">
                  <a:pos x="115" y="23"/>
                </a:cxn>
              </a:cxnLst>
              <a:rect l="0" t="0" r="r" b="b"/>
              <a:pathLst>
                <a:path w="163" h="163">
                  <a:moveTo>
                    <a:pt x="115" y="23"/>
                  </a:moveTo>
                  <a:lnTo>
                    <a:pt x="92" y="133"/>
                  </a:lnTo>
                  <a:lnTo>
                    <a:pt x="0" y="123"/>
                  </a:lnTo>
                  <a:lnTo>
                    <a:pt x="8" y="163"/>
                  </a:lnTo>
                  <a:lnTo>
                    <a:pt x="89" y="163"/>
                  </a:lnTo>
                  <a:lnTo>
                    <a:pt x="163" y="0"/>
                  </a:lnTo>
                  <a:lnTo>
                    <a:pt x="115" y="23"/>
                  </a:lnTo>
                  <a:lnTo>
                    <a:pt x="115" y="23"/>
                  </a:lnTo>
                  <a:close/>
                </a:path>
              </a:pathLst>
            </a:custGeom>
            <a:solidFill>
              <a:srgbClr val="D48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1" name="Freeform 38"/>
            <p:cNvSpPr>
              <a:spLocks/>
            </p:cNvSpPr>
            <p:nvPr/>
          </p:nvSpPr>
          <p:spPr bwMode="auto">
            <a:xfrm>
              <a:off x="2855" y="1068"/>
              <a:ext cx="170" cy="418"/>
            </a:xfrm>
            <a:custGeom>
              <a:avLst/>
              <a:gdLst/>
              <a:ahLst/>
              <a:cxnLst>
                <a:cxn ang="0">
                  <a:pos x="137" y="12"/>
                </a:cxn>
                <a:cxn ang="0">
                  <a:pos x="117" y="418"/>
                </a:cxn>
                <a:cxn ang="0">
                  <a:pos x="122" y="406"/>
                </a:cxn>
                <a:cxn ang="0">
                  <a:pos x="114" y="396"/>
                </a:cxn>
                <a:cxn ang="0">
                  <a:pos x="108" y="385"/>
                </a:cxn>
                <a:cxn ang="0">
                  <a:pos x="101" y="371"/>
                </a:cxn>
                <a:cxn ang="0">
                  <a:pos x="92" y="358"/>
                </a:cxn>
                <a:cxn ang="0">
                  <a:pos x="81" y="341"/>
                </a:cxn>
                <a:cxn ang="0">
                  <a:pos x="71" y="325"/>
                </a:cxn>
                <a:cxn ang="0">
                  <a:pos x="61" y="306"/>
                </a:cxn>
                <a:cxn ang="0">
                  <a:pos x="51" y="290"/>
                </a:cxn>
                <a:cxn ang="0">
                  <a:pos x="40" y="273"/>
                </a:cxn>
                <a:cxn ang="0">
                  <a:pos x="31" y="258"/>
                </a:cxn>
                <a:cxn ang="0">
                  <a:pos x="24" y="244"/>
                </a:cxn>
                <a:cxn ang="0">
                  <a:pos x="18" y="232"/>
                </a:cxn>
                <a:cxn ang="0">
                  <a:pos x="12" y="222"/>
                </a:cxn>
                <a:cxn ang="0">
                  <a:pos x="13" y="217"/>
                </a:cxn>
                <a:cxn ang="0">
                  <a:pos x="19" y="204"/>
                </a:cxn>
                <a:cxn ang="0">
                  <a:pos x="27" y="192"/>
                </a:cxn>
                <a:cxn ang="0">
                  <a:pos x="36" y="178"/>
                </a:cxn>
                <a:cxn ang="0">
                  <a:pos x="48" y="163"/>
                </a:cxn>
                <a:cxn ang="0">
                  <a:pos x="58" y="145"/>
                </a:cxn>
                <a:cxn ang="0">
                  <a:pos x="71" y="128"/>
                </a:cxn>
                <a:cxn ang="0">
                  <a:pos x="84" y="110"/>
                </a:cxn>
                <a:cxn ang="0">
                  <a:pos x="95" y="92"/>
                </a:cxn>
                <a:cxn ang="0">
                  <a:pos x="107" y="74"/>
                </a:cxn>
                <a:cxn ang="0">
                  <a:pos x="117" y="59"/>
                </a:cxn>
                <a:cxn ang="0">
                  <a:pos x="126" y="45"/>
                </a:cxn>
                <a:cxn ang="0">
                  <a:pos x="132" y="33"/>
                </a:cxn>
                <a:cxn ang="0">
                  <a:pos x="142" y="25"/>
                </a:cxn>
                <a:cxn ang="0">
                  <a:pos x="151" y="27"/>
                </a:cxn>
                <a:cxn ang="0">
                  <a:pos x="163" y="0"/>
                </a:cxn>
              </a:cxnLst>
              <a:rect l="0" t="0" r="r" b="b"/>
              <a:pathLst>
                <a:path w="170" h="418">
                  <a:moveTo>
                    <a:pt x="163" y="0"/>
                  </a:moveTo>
                  <a:lnTo>
                    <a:pt x="137" y="12"/>
                  </a:lnTo>
                  <a:lnTo>
                    <a:pt x="0" y="222"/>
                  </a:lnTo>
                  <a:lnTo>
                    <a:pt x="117" y="418"/>
                  </a:lnTo>
                  <a:lnTo>
                    <a:pt x="123" y="409"/>
                  </a:lnTo>
                  <a:lnTo>
                    <a:pt x="122" y="406"/>
                  </a:lnTo>
                  <a:lnTo>
                    <a:pt x="117" y="400"/>
                  </a:lnTo>
                  <a:lnTo>
                    <a:pt x="114" y="396"/>
                  </a:lnTo>
                  <a:lnTo>
                    <a:pt x="111" y="391"/>
                  </a:lnTo>
                  <a:lnTo>
                    <a:pt x="108" y="385"/>
                  </a:lnTo>
                  <a:lnTo>
                    <a:pt x="105" y="379"/>
                  </a:lnTo>
                  <a:lnTo>
                    <a:pt x="101" y="371"/>
                  </a:lnTo>
                  <a:lnTo>
                    <a:pt x="96" y="365"/>
                  </a:lnTo>
                  <a:lnTo>
                    <a:pt x="92" y="358"/>
                  </a:lnTo>
                  <a:lnTo>
                    <a:pt x="87" y="350"/>
                  </a:lnTo>
                  <a:lnTo>
                    <a:pt x="81" y="341"/>
                  </a:lnTo>
                  <a:lnTo>
                    <a:pt x="77" y="332"/>
                  </a:lnTo>
                  <a:lnTo>
                    <a:pt x="71" y="325"/>
                  </a:lnTo>
                  <a:lnTo>
                    <a:pt x="66" y="317"/>
                  </a:lnTo>
                  <a:lnTo>
                    <a:pt x="61" y="306"/>
                  </a:lnTo>
                  <a:lnTo>
                    <a:pt x="55" y="299"/>
                  </a:lnTo>
                  <a:lnTo>
                    <a:pt x="51" y="290"/>
                  </a:lnTo>
                  <a:lnTo>
                    <a:pt x="45" y="281"/>
                  </a:lnTo>
                  <a:lnTo>
                    <a:pt x="40" y="273"/>
                  </a:lnTo>
                  <a:lnTo>
                    <a:pt x="36" y="266"/>
                  </a:lnTo>
                  <a:lnTo>
                    <a:pt x="31" y="258"/>
                  </a:lnTo>
                  <a:lnTo>
                    <a:pt x="28" y="252"/>
                  </a:lnTo>
                  <a:lnTo>
                    <a:pt x="24" y="244"/>
                  </a:lnTo>
                  <a:lnTo>
                    <a:pt x="21" y="238"/>
                  </a:lnTo>
                  <a:lnTo>
                    <a:pt x="18" y="232"/>
                  </a:lnTo>
                  <a:lnTo>
                    <a:pt x="16" y="229"/>
                  </a:lnTo>
                  <a:lnTo>
                    <a:pt x="12" y="222"/>
                  </a:lnTo>
                  <a:lnTo>
                    <a:pt x="12" y="220"/>
                  </a:lnTo>
                  <a:lnTo>
                    <a:pt x="13" y="217"/>
                  </a:lnTo>
                  <a:lnTo>
                    <a:pt x="18" y="210"/>
                  </a:lnTo>
                  <a:lnTo>
                    <a:pt x="19" y="204"/>
                  </a:lnTo>
                  <a:lnTo>
                    <a:pt x="22" y="199"/>
                  </a:lnTo>
                  <a:lnTo>
                    <a:pt x="27" y="192"/>
                  </a:lnTo>
                  <a:lnTo>
                    <a:pt x="33" y="186"/>
                  </a:lnTo>
                  <a:lnTo>
                    <a:pt x="36" y="178"/>
                  </a:lnTo>
                  <a:lnTo>
                    <a:pt x="42" y="170"/>
                  </a:lnTo>
                  <a:lnTo>
                    <a:pt x="48" y="163"/>
                  </a:lnTo>
                  <a:lnTo>
                    <a:pt x="54" y="155"/>
                  </a:lnTo>
                  <a:lnTo>
                    <a:pt x="58" y="145"/>
                  </a:lnTo>
                  <a:lnTo>
                    <a:pt x="65" y="137"/>
                  </a:lnTo>
                  <a:lnTo>
                    <a:pt x="71" y="128"/>
                  </a:lnTo>
                  <a:lnTo>
                    <a:pt x="78" y="119"/>
                  </a:lnTo>
                  <a:lnTo>
                    <a:pt x="84" y="110"/>
                  </a:lnTo>
                  <a:lnTo>
                    <a:pt x="89" y="99"/>
                  </a:lnTo>
                  <a:lnTo>
                    <a:pt x="95" y="92"/>
                  </a:lnTo>
                  <a:lnTo>
                    <a:pt x="101" y="83"/>
                  </a:lnTo>
                  <a:lnTo>
                    <a:pt x="107" y="74"/>
                  </a:lnTo>
                  <a:lnTo>
                    <a:pt x="111" y="66"/>
                  </a:lnTo>
                  <a:lnTo>
                    <a:pt x="117" y="59"/>
                  </a:lnTo>
                  <a:lnTo>
                    <a:pt x="122" y="53"/>
                  </a:lnTo>
                  <a:lnTo>
                    <a:pt x="126" y="45"/>
                  </a:lnTo>
                  <a:lnTo>
                    <a:pt x="129" y="39"/>
                  </a:lnTo>
                  <a:lnTo>
                    <a:pt x="132" y="33"/>
                  </a:lnTo>
                  <a:lnTo>
                    <a:pt x="137" y="30"/>
                  </a:lnTo>
                  <a:lnTo>
                    <a:pt x="142" y="25"/>
                  </a:lnTo>
                  <a:lnTo>
                    <a:pt x="143" y="22"/>
                  </a:lnTo>
                  <a:lnTo>
                    <a:pt x="151" y="27"/>
                  </a:lnTo>
                  <a:lnTo>
                    <a:pt x="170" y="7"/>
                  </a:lnTo>
                  <a:lnTo>
                    <a:pt x="163" y="0"/>
                  </a:lnTo>
                  <a:lnTo>
                    <a:pt x="16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2" name="Freeform 39"/>
            <p:cNvSpPr>
              <a:spLocks/>
            </p:cNvSpPr>
            <p:nvPr/>
          </p:nvSpPr>
          <p:spPr bwMode="auto">
            <a:xfrm>
              <a:off x="2892" y="1124"/>
              <a:ext cx="108" cy="332"/>
            </a:xfrm>
            <a:custGeom>
              <a:avLst/>
              <a:gdLst/>
              <a:ahLst/>
              <a:cxnLst>
                <a:cxn ang="0">
                  <a:pos x="108" y="13"/>
                </a:cxn>
                <a:cxn ang="0">
                  <a:pos x="18" y="157"/>
                </a:cxn>
                <a:cxn ang="0">
                  <a:pos x="92" y="324"/>
                </a:cxn>
                <a:cxn ang="0">
                  <a:pos x="86" y="332"/>
                </a:cxn>
                <a:cxn ang="0">
                  <a:pos x="0" y="157"/>
                </a:cxn>
                <a:cxn ang="0">
                  <a:pos x="105" y="0"/>
                </a:cxn>
                <a:cxn ang="0">
                  <a:pos x="108" y="13"/>
                </a:cxn>
                <a:cxn ang="0">
                  <a:pos x="108" y="13"/>
                </a:cxn>
              </a:cxnLst>
              <a:rect l="0" t="0" r="r" b="b"/>
              <a:pathLst>
                <a:path w="108" h="332">
                  <a:moveTo>
                    <a:pt x="108" y="13"/>
                  </a:moveTo>
                  <a:lnTo>
                    <a:pt x="18" y="157"/>
                  </a:lnTo>
                  <a:lnTo>
                    <a:pt x="92" y="324"/>
                  </a:lnTo>
                  <a:lnTo>
                    <a:pt x="86" y="332"/>
                  </a:lnTo>
                  <a:lnTo>
                    <a:pt x="0" y="157"/>
                  </a:lnTo>
                  <a:lnTo>
                    <a:pt x="105" y="0"/>
                  </a:lnTo>
                  <a:lnTo>
                    <a:pt x="108" y="13"/>
                  </a:lnTo>
                  <a:lnTo>
                    <a:pt x="108"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3" name="Freeform 40"/>
            <p:cNvSpPr>
              <a:spLocks/>
            </p:cNvSpPr>
            <p:nvPr/>
          </p:nvSpPr>
          <p:spPr bwMode="auto">
            <a:xfrm>
              <a:off x="3225" y="970"/>
              <a:ext cx="42" cy="407"/>
            </a:xfrm>
            <a:custGeom>
              <a:avLst/>
              <a:gdLst/>
              <a:ahLst/>
              <a:cxnLst>
                <a:cxn ang="0">
                  <a:pos x="31" y="407"/>
                </a:cxn>
                <a:cxn ang="0">
                  <a:pos x="42" y="400"/>
                </a:cxn>
                <a:cxn ang="0">
                  <a:pos x="40" y="397"/>
                </a:cxn>
                <a:cxn ang="0">
                  <a:pos x="40" y="394"/>
                </a:cxn>
                <a:cxn ang="0">
                  <a:pos x="40" y="388"/>
                </a:cxn>
                <a:cxn ang="0">
                  <a:pos x="40" y="380"/>
                </a:cxn>
                <a:cxn ang="0">
                  <a:pos x="39" y="374"/>
                </a:cxn>
                <a:cxn ang="0">
                  <a:pos x="39" y="370"/>
                </a:cxn>
                <a:cxn ang="0">
                  <a:pos x="37" y="364"/>
                </a:cxn>
                <a:cxn ang="0">
                  <a:pos x="37" y="359"/>
                </a:cxn>
                <a:cxn ang="0">
                  <a:pos x="37" y="353"/>
                </a:cxn>
                <a:cxn ang="0">
                  <a:pos x="37" y="347"/>
                </a:cxn>
                <a:cxn ang="0">
                  <a:pos x="37" y="341"/>
                </a:cxn>
                <a:cxn ang="0">
                  <a:pos x="37" y="333"/>
                </a:cxn>
                <a:cxn ang="0">
                  <a:pos x="36" y="326"/>
                </a:cxn>
                <a:cxn ang="0">
                  <a:pos x="34" y="318"/>
                </a:cxn>
                <a:cxn ang="0">
                  <a:pos x="34" y="309"/>
                </a:cxn>
                <a:cxn ang="0">
                  <a:pos x="34" y="302"/>
                </a:cxn>
                <a:cxn ang="0">
                  <a:pos x="33" y="291"/>
                </a:cxn>
                <a:cxn ang="0">
                  <a:pos x="33" y="284"/>
                </a:cxn>
                <a:cxn ang="0">
                  <a:pos x="33" y="274"/>
                </a:cxn>
                <a:cxn ang="0">
                  <a:pos x="33" y="265"/>
                </a:cxn>
                <a:cxn ang="0">
                  <a:pos x="31" y="256"/>
                </a:cxn>
                <a:cxn ang="0">
                  <a:pos x="30" y="247"/>
                </a:cxn>
                <a:cxn ang="0">
                  <a:pos x="30" y="238"/>
                </a:cxn>
                <a:cxn ang="0">
                  <a:pos x="30" y="229"/>
                </a:cxn>
                <a:cxn ang="0">
                  <a:pos x="30" y="219"/>
                </a:cxn>
                <a:cxn ang="0">
                  <a:pos x="28" y="210"/>
                </a:cxn>
                <a:cxn ang="0">
                  <a:pos x="28" y="200"/>
                </a:cxn>
                <a:cxn ang="0">
                  <a:pos x="28" y="191"/>
                </a:cxn>
                <a:cxn ang="0">
                  <a:pos x="27" y="181"/>
                </a:cxn>
                <a:cxn ang="0">
                  <a:pos x="27" y="172"/>
                </a:cxn>
                <a:cxn ang="0">
                  <a:pos x="25" y="161"/>
                </a:cxn>
                <a:cxn ang="0">
                  <a:pos x="25" y="151"/>
                </a:cxn>
                <a:cxn ang="0">
                  <a:pos x="25" y="142"/>
                </a:cxn>
                <a:cxn ang="0">
                  <a:pos x="24" y="133"/>
                </a:cxn>
                <a:cxn ang="0">
                  <a:pos x="22" y="123"/>
                </a:cxn>
                <a:cxn ang="0">
                  <a:pos x="22" y="116"/>
                </a:cxn>
                <a:cxn ang="0">
                  <a:pos x="22" y="105"/>
                </a:cxn>
                <a:cxn ang="0">
                  <a:pos x="21" y="96"/>
                </a:cxn>
                <a:cxn ang="0">
                  <a:pos x="19" y="87"/>
                </a:cxn>
                <a:cxn ang="0">
                  <a:pos x="19" y="80"/>
                </a:cxn>
                <a:cxn ang="0">
                  <a:pos x="19" y="72"/>
                </a:cxn>
                <a:cxn ang="0">
                  <a:pos x="18" y="65"/>
                </a:cxn>
                <a:cxn ang="0">
                  <a:pos x="18" y="57"/>
                </a:cxn>
                <a:cxn ang="0">
                  <a:pos x="18" y="51"/>
                </a:cxn>
                <a:cxn ang="0">
                  <a:pos x="16" y="43"/>
                </a:cxn>
                <a:cxn ang="0">
                  <a:pos x="15" y="36"/>
                </a:cxn>
                <a:cxn ang="0">
                  <a:pos x="15" y="31"/>
                </a:cxn>
                <a:cxn ang="0">
                  <a:pos x="15" y="25"/>
                </a:cxn>
                <a:cxn ang="0">
                  <a:pos x="13" y="19"/>
                </a:cxn>
                <a:cxn ang="0">
                  <a:pos x="13" y="15"/>
                </a:cxn>
                <a:cxn ang="0">
                  <a:pos x="12" y="10"/>
                </a:cxn>
                <a:cxn ang="0">
                  <a:pos x="12" y="7"/>
                </a:cxn>
                <a:cxn ang="0">
                  <a:pos x="12" y="0"/>
                </a:cxn>
                <a:cxn ang="0">
                  <a:pos x="3" y="1"/>
                </a:cxn>
                <a:cxn ang="0">
                  <a:pos x="0" y="3"/>
                </a:cxn>
                <a:cxn ang="0">
                  <a:pos x="31" y="407"/>
                </a:cxn>
                <a:cxn ang="0">
                  <a:pos x="31" y="407"/>
                </a:cxn>
              </a:cxnLst>
              <a:rect l="0" t="0" r="r" b="b"/>
              <a:pathLst>
                <a:path w="42" h="407">
                  <a:moveTo>
                    <a:pt x="31" y="407"/>
                  </a:moveTo>
                  <a:lnTo>
                    <a:pt x="42" y="400"/>
                  </a:lnTo>
                  <a:lnTo>
                    <a:pt x="40" y="397"/>
                  </a:lnTo>
                  <a:lnTo>
                    <a:pt x="40" y="394"/>
                  </a:lnTo>
                  <a:lnTo>
                    <a:pt x="40" y="388"/>
                  </a:lnTo>
                  <a:lnTo>
                    <a:pt x="40" y="380"/>
                  </a:lnTo>
                  <a:lnTo>
                    <a:pt x="39" y="374"/>
                  </a:lnTo>
                  <a:lnTo>
                    <a:pt x="39" y="370"/>
                  </a:lnTo>
                  <a:lnTo>
                    <a:pt x="37" y="364"/>
                  </a:lnTo>
                  <a:lnTo>
                    <a:pt x="37" y="359"/>
                  </a:lnTo>
                  <a:lnTo>
                    <a:pt x="37" y="353"/>
                  </a:lnTo>
                  <a:lnTo>
                    <a:pt x="37" y="347"/>
                  </a:lnTo>
                  <a:lnTo>
                    <a:pt x="37" y="341"/>
                  </a:lnTo>
                  <a:lnTo>
                    <a:pt x="37" y="333"/>
                  </a:lnTo>
                  <a:lnTo>
                    <a:pt x="36" y="326"/>
                  </a:lnTo>
                  <a:lnTo>
                    <a:pt x="34" y="318"/>
                  </a:lnTo>
                  <a:lnTo>
                    <a:pt x="34" y="309"/>
                  </a:lnTo>
                  <a:lnTo>
                    <a:pt x="34" y="302"/>
                  </a:lnTo>
                  <a:lnTo>
                    <a:pt x="33" y="291"/>
                  </a:lnTo>
                  <a:lnTo>
                    <a:pt x="33" y="284"/>
                  </a:lnTo>
                  <a:lnTo>
                    <a:pt x="33" y="274"/>
                  </a:lnTo>
                  <a:lnTo>
                    <a:pt x="33" y="265"/>
                  </a:lnTo>
                  <a:lnTo>
                    <a:pt x="31" y="256"/>
                  </a:lnTo>
                  <a:lnTo>
                    <a:pt x="30" y="247"/>
                  </a:lnTo>
                  <a:lnTo>
                    <a:pt x="30" y="238"/>
                  </a:lnTo>
                  <a:lnTo>
                    <a:pt x="30" y="229"/>
                  </a:lnTo>
                  <a:lnTo>
                    <a:pt x="30" y="219"/>
                  </a:lnTo>
                  <a:lnTo>
                    <a:pt x="28" y="210"/>
                  </a:lnTo>
                  <a:lnTo>
                    <a:pt x="28" y="200"/>
                  </a:lnTo>
                  <a:lnTo>
                    <a:pt x="28" y="191"/>
                  </a:lnTo>
                  <a:lnTo>
                    <a:pt x="27" y="181"/>
                  </a:lnTo>
                  <a:lnTo>
                    <a:pt x="27" y="172"/>
                  </a:lnTo>
                  <a:lnTo>
                    <a:pt x="25" y="161"/>
                  </a:lnTo>
                  <a:lnTo>
                    <a:pt x="25" y="151"/>
                  </a:lnTo>
                  <a:lnTo>
                    <a:pt x="25" y="142"/>
                  </a:lnTo>
                  <a:lnTo>
                    <a:pt x="24" y="133"/>
                  </a:lnTo>
                  <a:lnTo>
                    <a:pt x="22" y="123"/>
                  </a:lnTo>
                  <a:lnTo>
                    <a:pt x="22" y="116"/>
                  </a:lnTo>
                  <a:lnTo>
                    <a:pt x="22" y="105"/>
                  </a:lnTo>
                  <a:lnTo>
                    <a:pt x="21" y="96"/>
                  </a:lnTo>
                  <a:lnTo>
                    <a:pt x="19" y="87"/>
                  </a:lnTo>
                  <a:lnTo>
                    <a:pt x="19" y="80"/>
                  </a:lnTo>
                  <a:lnTo>
                    <a:pt x="19" y="72"/>
                  </a:lnTo>
                  <a:lnTo>
                    <a:pt x="18" y="65"/>
                  </a:lnTo>
                  <a:lnTo>
                    <a:pt x="18" y="57"/>
                  </a:lnTo>
                  <a:lnTo>
                    <a:pt x="18" y="51"/>
                  </a:lnTo>
                  <a:lnTo>
                    <a:pt x="16" y="43"/>
                  </a:lnTo>
                  <a:lnTo>
                    <a:pt x="15" y="36"/>
                  </a:lnTo>
                  <a:lnTo>
                    <a:pt x="15" y="31"/>
                  </a:lnTo>
                  <a:lnTo>
                    <a:pt x="15" y="25"/>
                  </a:lnTo>
                  <a:lnTo>
                    <a:pt x="13" y="19"/>
                  </a:lnTo>
                  <a:lnTo>
                    <a:pt x="13" y="15"/>
                  </a:lnTo>
                  <a:lnTo>
                    <a:pt x="12" y="10"/>
                  </a:lnTo>
                  <a:lnTo>
                    <a:pt x="12" y="7"/>
                  </a:lnTo>
                  <a:lnTo>
                    <a:pt x="12" y="0"/>
                  </a:lnTo>
                  <a:lnTo>
                    <a:pt x="3" y="1"/>
                  </a:lnTo>
                  <a:lnTo>
                    <a:pt x="0" y="3"/>
                  </a:lnTo>
                  <a:lnTo>
                    <a:pt x="31" y="407"/>
                  </a:lnTo>
                  <a:lnTo>
                    <a:pt x="31" y="40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4" name="Freeform 41"/>
            <p:cNvSpPr>
              <a:spLocks/>
            </p:cNvSpPr>
            <p:nvPr/>
          </p:nvSpPr>
          <p:spPr bwMode="auto">
            <a:xfrm>
              <a:off x="3576" y="785"/>
              <a:ext cx="129" cy="443"/>
            </a:xfrm>
            <a:custGeom>
              <a:avLst/>
              <a:gdLst/>
              <a:ahLst/>
              <a:cxnLst>
                <a:cxn ang="0">
                  <a:pos x="0" y="9"/>
                </a:cxn>
                <a:cxn ang="0">
                  <a:pos x="115" y="443"/>
                </a:cxn>
                <a:cxn ang="0">
                  <a:pos x="129" y="434"/>
                </a:cxn>
                <a:cxn ang="0">
                  <a:pos x="127" y="431"/>
                </a:cxn>
                <a:cxn ang="0">
                  <a:pos x="127" y="428"/>
                </a:cxn>
                <a:cxn ang="0">
                  <a:pos x="126" y="420"/>
                </a:cxn>
                <a:cxn ang="0">
                  <a:pos x="123" y="413"/>
                </a:cxn>
                <a:cxn ang="0">
                  <a:pos x="121" y="408"/>
                </a:cxn>
                <a:cxn ang="0">
                  <a:pos x="120" y="402"/>
                </a:cxn>
                <a:cxn ang="0">
                  <a:pos x="118" y="396"/>
                </a:cxn>
                <a:cxn ang="0">
                  <a:pos x="118" y="390"/>
                </a:cxn>
                <a:cxn ang="0">
                  <a:pos x="115" y="384"/>
                </a:cxn>
                <a:cxn ang="0">
                  <a:pos x="114" y="376"/>
                </a:cxn>
                <a:cxn ang="0">
                  <a:pos x="112" y="369"/>
                </a:cxn>
                <a:cxn ang="0">
                  <a:pos x="111" y="363"/>
                </a:cxn>
                <a:cxn ang="0">
                  <a:pos x="108" y="354"/>
                </a:cxn>
                <a:cxn ang="0">
                  <a:pos x="106" y="346"/>
                </a:cxn>
                <a:cxn ang="0">
                  <a:pos x="103" y="337"/>
                </a:cxn>
                <a:cxn ang="0">
                  <a:pos x="102" y="328"/>
                </a:cxn>
                <a:cxn ang="0">
                  <a:pos x="99" y="319"/>
                </a:cxn>
                <a:cxn ang="0">
                  <a:pos x="97" y="310"/>
                </a:cxn>
                <a:cxn ang="0">
                  <a:pos x="94" y="301"/>
                </a:cxn>
                <a:cxn ang="0">
                  <a:pos x="92" y="292"/>
                </a:cxn>
                <a:cxn ang="0">
                  <a:pos x="89" y="281"/>
                </a:cxn>
                <a:cxn ang="0">
                  <a:pos x="86" y="272"/>
                </a:cxn>
                <a:cxn ang="0">
                  <a:pos x="83" y="262"/>
                </a:cxn>
                <a:cxn ang="0">
                  <a:pos x="82" y="251"/>
                </a:cxn>
                <a:cxn ang="0">
                  <a:pos x="79" y="242"/>
                </a:cxn>
                <a:cxn ang="0">
                  <a:pos x="76" y="231"/>
                </a:cxn>
                <a:cxn ang="0">
                  <a:pos x="73" y="221"/>
                </a:cxn>
                <a:cxn ang="0">
                  <a:pos x="71" y="210"/>
                </a:cxn>
                <a:cxn ang="0">
                  <a:pos x="68" y="200"/>
                </a:cxn>
                <a:cxn ang="0">
                  <a:pos x="65" y="191"/>
                </a:cxn>
                <a:cxn ang="0">
                  <a:pos x="62" y="179"/>
                </a:cxn>
                <a:cxn ang="0">
                  <a:pos x="59" y="169"/>
                </a:cxn>
                <a:cxn ang="0">
                  <a:pos x="56" y="159"/>
                </a:cxn>
                <a:cxn ang="0">
                  <a:pos x="53" y="150"/>
                </a:cxn>
                <a:cxn ang="0">
                  <a:pos x="52" y="139"/>
                </a:cxn>
                <a:cxn ang="0">
                  <a:pos x="49" y="130"/>
                </a:cxn>
                <a:cxn ang="0">
                  <a:pos x="46" y="120"/>
                </a:cxn>
                <a:cxn ang="0">
                  <a:pos x="44" y="111"/>
                </a:cxn>
                <a:cxn ang="0">
                  <a:pos x="41" y="102"/>
                </a:cxn>
                <a:cxn ang="0">
                  <a:pos x="38" y="92"/>
                </a:cxn>
                <a:cxn ang="0">
                  <a:pos x="37" y="85"/>
                </a:cxn>
                <a:cxn ang="0">
                  <a:pos x="34" y="76"/>
                </a:cxn>
                <a:cxn ang="0">
                  <a:pos x="32" y="68"/>
                </a:cxn>
                <a:cxn ang="0">
                  <a:pos x="31" y="62"/>
                </a:cxn>
                <a:cxn ang="0">
                  <a:pos x="28" y="53"/>
                </a:cxn>
                <a:cxn ang="0">
                  <a:pos x="26" y="47"/>
                </a:cxn>
                <a:cxn ang="0">
                  <a:pos x="23" y="40"/>
                </a:cxn>
                <a:cxn ang="0">
                  <a:pos x="22" y="34"/>
                </a:cxn>
                <a:cxn ang="0">
                  <a:pos x="18" y="29"/>
                </a:cxn>
                <a:cxn ang="0">
                  <a:pos x="18" y="23"/>
                </a:cxn>
                <a:cxn ang="0">
                  <a:pos x="15" y="18"/>
                </a:cxn>
                <a:cxn ang="0">
                  <a:pos x="15" y="14"/>
                </a:cxn>
                <a:cxn ang="0">
                  <a:pos x="12" y="6"/>
                </a:cxn>
                <a:cxn ang="0">
                  <a:pos x="11" y="3"/>
                </a:cxn>
                <a:cxn ang="0">
                  <a:pos x="8" y="0"/>
                </a:cxn>
                <a:cxn ang="0">
                  <a:pos x="8" y="2"/>
                </a:cxn>
                <a:cxn ang="0">
                  <a:pos x="0" y="9"/>
                </a:cxn>
                <a:cxn ang="0">
                  <a:pos x="0" y="9"/>
                </a:cxn>
              </a:cxnLst>
              <a:rect l="0" t="0" r="r" b="b"/>
              <a:pathLst>
                <a:path w="129" h="443">
                  <a:moveTo>
                    <a:pt x="0" y="9"/>
                  </a:moveTo>
                  <a:lnTo>
                    <a:pt x="115" y="443"/>
                  </a:lnTo>
                  <a:lnTo>
                    <a:pt x="129" y="434"/>
                  </a:lnTo>
                  <a:lnTo>
                    <a:pt x="127" y="431"/>
                  </a:lnTo>
                  <a:lnTo>
                    <a:pt x="127" y="428"/>
                  </a:lnTo>
                  <a:lnTo>
                    <a:pt x="126" y="420"/>
                  </a:lnTo>
                  <a:lnTo>
                    <a:pt x="123" y="413"/>
                  </a:lnTo>
                  <a:lnTo>
                    <a:pt x="121" y="408"/>
                  </a:lnTo>
                  <a:lnTo>
                    <a:pt x="120" y="402"/>
                  </a:lnTo>
                  <a:lnTo>
                    <a:pt x="118" y="396"/>
                  </a:lnTo>
                  <a:lnTo>
                    <a:pt x="118" y="390"/>
                  </a:lnTo>
                  <a:lnTo>
                    <a:pt x="115" y="384"/>
                  </a:lnTo>
                  <a:lnTo>
                    <a:pt x="114" y="376"/>
                  </a:lnTo>
                  <a:lnTo>
                    <a:pt x="112" y="369"/>
                  </a:lnTo>
                  <a:lnTo>
                    <a:pt x="111" y="363"/>
                  </a:lnTo>
                  <a:lnTo>
                    <a:pt x="108" y="354"/>
                  </a:lnTo>
                  <a:lnTo>
                    <a:pt x="106" y="346"/>
                  </a:lnTo>
                  <a:lnTo>
                    <a:pt x="103" y="337"/>
                  </a:lnTo>
                  <a:lnTo>
                    <a:pt x="102" y="328"/>
                  </a:lnTo>
                  <a:lnTo>
                    <a:pt x="99" y="319"/>
                  </a:lnTo>
                  <a:lnTo>
                    <a:pt x="97" y="310"/>
                  </a:lnTo>
                  <a:lnTo>
                    <a:pt x="94" y="301"/>
                  </a:lnTo>
                  <a:lnTo>
                    <a:pt x="92" y="292"/>
                  </a:lnTo>
                  <a:lnTo>
                    <a:pt x="89" y="281"/>
                  </a:lnTo>
                  <a:lnTo>
                    <a:pt x="86" y="272"/>
                  </a:lnTo>
                  <a:lnTo>
                    <a:pt x="83" y="262"/>
                  </a:lnTo>
                  <a:lnTo>
                    <a:pt x="82" y="251"/>
                  </a:lnTo>
                  <a:lnTo>
                    <a:pt x="79" y="242"/>
                  </a:lnTo>
                  <a:lnTo>
                    <a:pt x="76" y="231"/>
                  </a:lnTo>
                  <a:lnTo>
                    <a:pt x="73" y="221"/>
                  </a:lnTo>
                  <a:lnTo>
                    <a:pt x="71" y="210"/>
                  </a:lnTo>
                  <a:lnTo>
                    <a:pt x="68" y="200"/>
                  </a:lnTo>
                  <a:lnTo>
                    <a:pt x="65" y="191"/>
                  </a:lnTo>
                  <a:lnTo>
                    <a:pt x="62" y="179"/>
                  </a:lnTo>
                  <a:lnTo>
                    <a:pt x="59" y="169"/>
                  </a:lnTo>
                  <a:lnTo>
                    <a:pt x="56" y="159"/>
                  </a:lnTo>
                  <a:lnTo>
                    <a:pt x="53" y="150"/>
                  </a:lnTo>
                  <a:lnTo>
                    <a:pt x="52" y="139"/>
                  </a:lnTo>
                  <a:lnTo>
                    <a:pt x="49" y="130"/>
                  </a:lnTo>
                  <a:lnTo>
                    <a:pt x="46" y="120"/>
                  </a:lnTo>
                  <a:lnTo>
                    <a:pt x="44" y="111"/>
                  </a:lnTo>
                  <a:lnTo>
                    <a:pt x="41" y="102"/>
                  </a:lnTo>
                  <a:lnTo>
                    <a:pt x="38" y="92"/>
                  </a:lnTo>
                  <a:lnTo>
                    <a:pt x="37" y="85"/>
                  </a:lnTo>
                  <a:lnTo>
                    <a:pt x="34" y="76"/>
                  </a:lnTo>
                  <a:lnTo>
                    <a:pt x="32" y="68"/>
                  </a:lnTo>
                  <a:lnTo>
                    <a:pt x="31" y="62"/>
                  </a:lnTo>
                  <a:lnTo>
                    <a:pt x="28" y="53"/>
                  </a:lnTo>
                  <a:lnTo>
                    <a:pt x="26" y="47"/>
                  </a:lnTo>
                  <a:lnTo>
                    <a:pt x="23" y="40"/>
                  </a:lnTo>
                  <a:lnTo>
                    <a:pt x="22" y="34"/>
                  </a:lnTo>
                  <a:lnTo>
                    <a:pt x="18" y="29"/>
                  </a:lnTo>
                  <a:lnTo>
                    <a:pt x="18" y="23"/>
                  </a:lnTo>
                  <a:lnTo>
                    <a:pt x="15" y="18"/>
                  </a:lnTo>
                  <a:lnTo>
                    <a:pt x="15" y="14"/>
                  </a:lnTo>
                  <a:lnTo>
                    <a:pt x="12" y="6"/>
                  </a:lnTo>
                  <a:lnTo>
                    <a:pt x="11" y="3"/>
                  </a:lnTo>
                  <a:lnTo>
                    <a:pt x="8" y="0"/>
                  </a:lnTo>
                  <a:lnTo>
                    <a:pt x="8" y="2"/>
                  </a:lnTo>
                  <a:lnTo>
                    <a:pt x="0" y="9"/>
                  </a:lnTo>
                  <a:lnTo>
                    <a:pt x="0"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5" name="Freeform 42"/>
            <p:cNvSpPr>
              <a:spLocks/>
            </p:cNvSpPr>
            <p:nvPr/>
          </p:nvSpPr>
          <p:spPr bwMode="auto">
            <a:xfrm>
              <a:off x="2614" y="1083"/>
              <a:ext cx="251" cy="140"/>
            </a:xfrm>
            <a:custGeom>
              <a:avLst/>
              <a:gdLst/>
              <a:ahLst/>
              <a:cxnLst>
                <a:cxn ang="0">
                  <a:pos x="136" y="0"/>
                </a:cxn>
                <a:cxn ang="0">
                  <a:pos x="250" y="13"/>
                </a:cxn>
                <a:cxn ang="0">
                  <a:pos x="250" y="20"/>
                </a:cxn>
                <a:cxn ang="0">
                  <a:pos x="244" y="21"/>
                </a:cxn>
                <a:cxn ang="0">
                  <a:pos x="232" y="24"/>
                </a:cxn>
                <a:cxn ang="0">
                  <a:pos x="218" y="29"/>
                </a:cxn>
                <a:cxn ang="0">
                  <a:pos x="203" y="33"/>
                </a:cxn>
                <a:cxn ang="0">
                  <a:pos x="189" y="38"/>
                </a:cxn>
                <a:cxn ang="0">
                  <a:pos x="176" y="44"/>
                </a:cxn>
                <a:cxn ang="0">
                  <a:pos x="174" y="50"/>
                </a:cxn>
                <a:cxn ang="0">
                  <a:pos x="177" y="53"/>
                </a:cxn>
                <a:cxn ang="0">
                  <a:pos x="171" y="59"/>
                </a:cxn>
                <a:cxn ang="0">
                  <a:pos x="167" y="71"/>
                </a:cxn>
                <a:cxn ang="0">
                  <a:pos x="159" y="84"/>
                </a:cxn>
                <a:cxn ang="0">
                  <a:pos x="150" y="101"/>
                </a:cxn>
                <a:cxn ang="0">
                  <a:pos x="141" y="115"/>
                </a:cxn>
                <a:cxn ang="0">
                  <a:pos x="133" y="127"/>
                </a:cxn>
                <a:cxn ang="0">
                  <a:pos x="129" y="133"/>
                </a:cxn>
                <a:cxn ang="0">
                  <a:pos x="124" y="136"/>
                </a:cxn>
                <a:cxn ang="0">
                  <a:pos x="111" y="136"/>
                </a:cxn>
                <a:cxn ang="0">
                  <a:pos x="97" y="136"/>
                </a:cxn>
                <a:cxn ang="0">
                  <a:pos x="88" y="136"/>
                </a:cxn>
                <a:cxn ang="0">
                  <a:pos x="77" y="136"/>
                </a:cxn>
                <a:cxn ang="0">
                  <a:pos x="67" y="137"/>
                </a:cxn>
                <a:cxn ang="0">
                  <a:pos x="55" y="137"/>
                </a:cxn>
                <a:cxn ang="0">
                  <a:pos x="43" y="137"/>
                </a:cxn>
                <a:cxn ang="0">
                  <a:pos x="26" y="139"/>
                </a:cxn>
                <a:cxn ang="0">
                  <a:pos x="10" y="139"/>
                </a:cxn>
                <a:cxn ang="0">
                  <a:pos x="0" y="139"/>
                </a:cxn>
                <a:cxn ang="0">
                  <a:pos x="0" y="136"/>
                </a:cxn>
                <a:cxn ang="0">
                  <a:pos x="0" y="130"/>
                </a:cxn>
                <a:cxn ang="0">
                  <a:pos x="0" y="118"/>
                </a:cxn>
                <a:cxn ang="0">
                  <a:pos x="3" y="106"/>
                </a:cxn>
                <a:cxn ang="0">
                  <a:pos x="5" y="92"/>
                </a:cxn>
                <a:cxn ang="0">
                  <a:pos x="7" y="80"/>
                </a:cxn>
                <a:cxn ang="0">
                  <a:pos x="8" y="66"/>
                </a:cxn>
                <a:cxn ang="0">
                  <a:pos x="13" y="62"/>
                </a:cxn>
                <a:cxn ang="0">
                  <a:pos x="14" y="69"/>
                </a:cxn>
                <a:cxn ang="0">
                  <a:pos x="11" y="84"/>
                </a:cxn>
                <a:cxn ang="0">
                  <a:pos x="11" y="97"/>
                </a:cxn>
                <a:cxn ang="0">
                  <a:pos x="11" y="109"/>
                </a:cxn>
                <a:cxn ang="0">
                  <a:pos x="10" y="119"/>
                </a:cxn>
                <a:cxn ang="0">
                  <a:pos x="10" y="131"/>
                </a:cxn>
                <a:cxn ang="0">
                  <a:pos x="127" y="128"/>
                </a:cxn>
                <a:cxn ang="0">
                  <a:pos x="170" y="51"/>
                </a:cxn>
                <a:cxn ang="0">
                  <a:pos x="159" y="39"/>
                </a:cxn>
                <a:cxn ang="0">
                  <a:pos x="147" y="23"/>
                </a:cxn>
                <a:cxn ang="0">
                  <a:pos x="138" y="10"/>
                </a:cxn>
                <a:cxn ang="0">
                  <a:pos x="133" y="7"/>
                </a:cxn>
                <a:cxn ang="0">
                  <a:pos x="123" y="12"/>
                </a:cxn>
                <a:cxn ang="0">
                  <a:pos x="109" y="16"/>
                </a:cxn>
                <a:cxn ang="0">
                  <a:pos x="100" y="21"/>
                </a:cxn>
                <a:cxn ang="0">
                  <a:pos x="103" y="12"/>
                </a:cxn>
              </a:cxnLst>
              <a:rect l="0" t="0" r="r" b="b"/>
              <a:pathLst>
                <a:path w="251" h="140">
                  <a:moveTo>
                    <a:pt x="103" y="12"/>
                  </a:moveTo>
                  <a:lnTo>
                    <a:pt x="136" y="0"/>
                  </a:lnTo>
                  <a:lnTo>
                    <a:pt x="165" y="38"/>
                  </a:lnTo>
                  <a:lnTo>
                    <a:pt x="250" y="13"/>
                  </a:lnTo>
                  <a:lnTo>
                    <a:pt x="251" y="20"/>
                  </a:lnTo>
                  <a:lnTo>
                    <a:pt x="250" y="20"/>
                  </a:lnTo>
                  <a:lnTo>
                    <a:pt x="248" y="20"/>
                  </a:lnTo>
                  <a:lnTo>
                    <a:pt x="244" y="21"/>
                  </a:lnTo>
                  <a:lnTo>
                    <a:pt x="238" y="23"/>
                  </a:lnTo>
                  <a:lnTo>
                    <a:pt x="232" y="24"/>
                  </a:lnTo>
                  <a:lnTo>
                    <a:pt x="225" y="26"/>
                  </a:lnTo>
                  <a:lnTo>
                    <a:pt x="218" y="29"/>
                  </a:lnTo>
                  <a:lnTo>
                    <a:pt x="212" y="32"/>
                  </a:lnTo>
                  <a:lnTo>
                    <a:pt x="203" y="33"/>
                  </a:lnTo>
                  <a:lnTo>
                    <a:pt x="197" y="36"/>
                  </a:lnTo>
                  <a:lnTo>
                    <a:pt x="189" y="38"/>
                  </a:lnTo>
                  <a:lnTo>
                    <a:pt x="185" y="41"/>
                  </a:lnTo>
                  <a:lnTo>
                    <a:pt x="176" y="44"/>
                  </a:lnTo>
                  <a:lnTo>
                    <a:pt x="173" y="45"/>
                  </a:lnTo>
                  <a:lnTo>
                    <a:pt x="174" y="50"/>
                  </a:lnTo>
                  <a:lnTo>
                    <a:pt x="177" y="53"/>
                  </a:lnTo>
                  <a:lnTo>
                    <a:pt x="177" y="53"/>
                  </a:lnTo>
                  <a:lnTo>
                    <a:pt x="174" y="56"/>
                  </a:lnTo>
                  <a:lnTo>
                    <a:pt x="171" y="59"/>
                  </a:lnTo>
                  <a:lnTo>
                    <a:pt x="170" y="65"/>
                  </a:lnTo>
                  <a:lnTo>
                    <a:pt x="167" y="71"/>
                  </a:lnTo>
                  <a:lnTo>
                    <a:pt x="162" y="77"/>
                  </a:lnTo>
                  <a:lnTo>
                    <a:pt x="159" y="84"/>
                  </a:lnTo>
                  <a:lnTo>
                    <a:pt x="155" y="94"/>
                  </a:lnTo>
                  <a:lnTo>
                    <a:pt x="150" y="101"/>
                  </a:lnTo>
                  <a:lnTo>
                    <a:pt x="145" y="109"/>
                  </a:lnTo>
                  <a:lnTo>
                    <a:pt x="141" y="115"/>
                  </a:lnTo>
                  <a:lnTo>
                    <a:pt x="138" y="122"/>
                  </a:lnTo>
                  <a:lnTo>
                    <a:pt x="133" y="127"/>
                  </a:lnTo>
                  <a:lnTo>
                    <a:pt x="130" y="131"/>
                  </a:lnTo>
                  <a:lnTo>
                    <a:pt x="129" y="133"/>
                  </a:lnTo>
                  <a:lnTo>
                    <a:pt x="127" y="136"/>
                  </a:lnTo>
                  <a:lnTo>
                    <a:pt x="124" y="136"/>
                  </a:lnTo>
                  <a:lnTo>
                    <a:pt x="118" y="136"/>
                  </a:lnTo>
                  <a:lnTo>
                    <a:pt x="111" y="136"/>
                  </a:lnTo>
                  <a:lnTo>
                    <a:pt x="103" y="136"/>
                  </a:lnTo>
                  <a:lnTo>
                    <a:pt x="97" y="136"/>
                  </a:lnTo>
                  <a:lnTo>
                    <a:pt x="93" y="136"/>
                  </a:lnTo>
                  <a:lnTo>
                    <a:pt x="88" y="136"/>
                  </a:lnTo>
                  <a:lnTo>
                    <a:pt x="84" y="136"/>
                  </a:lnTo>
                  <a:lnTo>
                    <a:pt x="77" y="136"/>
                  </a:lnTo>
                  <a:lnTo>
                    <a:pt x="73" y="137"/>
                  </a:lnTo>
                  <a:lnTo>
                    <a:pt x="67" y="137"/>
                  </a:lnTo>
                  <a:lnTo>
                    <a:pt x="61" y="137"/>
                  </a:lnTo>
                  <a:lnTo>
                    <a:pt x="55" y="137"/>
                  </a:lnTo>
                  <a:lnTo>
                    <a:pt x="49" y="137"/>
                  </a:lnTo>
                  <a:lnTo>
                    <a:pt x="43" y="137"/>
                  </a:lnTo>
                  <a:lnTo>
                    <a:pt x="37" y="139"/>
                  </a:lnTo>
                  <a:lnTo>
                    <a:pt x="26" y="139"/>
                  </a:lnTo>
                  <a:lnTo>
                    <a:pt x="19" y="140"/>
                  </a:lnTo>
                  <a:lnTo>
                    <a:pt x="10" y="139"/>
                  </a:lnTo>
                  <a:lnTo>
                    <a:pt x="5" y="139"/>
                  </a:lnTo>
                  <a:lnTo>
                    <a:pt x="0" y="139"/>
                  </a:lnTo>
                  <a:lnTo>
                    <a:pt x="0" y="139"/>
                  </a:lnTo>
                  <a:lnTo>
                    <a:pt x="0" y="136"/>
                  </a:lnTo>
                  <a:lnTo>
                    <a:pt x="0" y="134"/>
                  </a:lnTo>
                  <a:lnTo>
                    <a:pt x="0" y="130"/>
                  </a:lnTo>
                  <a:lnTo>
                    <a:pt x="0" y="125"/>
                  </a:lnTo>
                  <a:lnTo>
                    <a:pt x="0" y="118"/>
                  </a:lnTo>
                  <a:lnTo>
                    <a:pt x="2" y="113"/>
                  </a:lnTo>
                  <a:lnTo>
                    <a:pt x="3" y="106"/>
                  </a:lnTo>
                  <a:lnTo>
                    <a:pt x="5" y="100"/>
                  </a:lnTo>
                  <a:lnTo>
                    <a:pt x="5" y="92"/>
                  </a:lnTo>
                  <a:lnTo>
                    <a:pt x="7" y="86"/>
                  </a:lnTo>
                  <a:lnTo>
                    <a:pt x="7" y="80"/>
                  </a:lnTo>
                  <a:lnTo>
                    <a:pt x="8" y="75"/>
                  </a:lnTo>
                  <a:lnTo>
                    <a:pt x="8" y="66"/>
                  </a:lnTo>
                  <a:lnTo>
                    <a:pt x="10" y="65"/>
                  </a:lnTo>
                  <a:lnTo>
                    <a:pt x="13" y="62"/>
                  </a:lnTo>
                  <a:lnTo>
                    <a:pt x="14" y="65"/>
                  </a:lnTo>
                  <a:lnTo>
                    <a:pt x="14" y="69"/>
                  </a:lnTo>
                  <a:lnTo>
                    <a:pt x="13" y="78"/>
                  </a:lnTo>
                  <a:lnTo>
                    <a:pt x="11" y="84"/>
                  </a:lnTo>
                  <a:lnTo>
                    <a:pt x="11" y="89"/>
                  </a:lnTo>
                  <a:lnTo>
                    <a:pt x="11" y="97"/>
                  </a:lnTo>
                  <a:lnTo>
                    <a:pt x="11" y="103"/>
                  </a:lnTo>
                  <a:lnTo>
                    <a:pt x="11" y="109"/>
                  </a:lnTo>
                  <a:lnTo>
                    <a:pt x="11" y="115"/>
                  </a:lnTo>
                  <a:lnTo>
                    <a:pt x="10" y="119"/>
                  </a:lnTo>
                  <a:lnTo>
                    <a:pt x="10" y="125"/>
                  </a:lnTo>
                  <a:lnTo>
                    <a:pt x="10" y="131"/>
                  </a:lnTo>
                  <a:lnTo>
                    <a:pt x="10" y="136"/>
                  </a:lnTo>
                  <a:lnTo>
                    <a:pt x="127" y="128"/>
                  </a:lnTo>
                  <a:lnTo>
                    <a:pt x="171" y="54"/>
                  </a:lnTo>
                  <a:lnTo>
                    <a:pt x="170" y="51"/>
                  </a:lnTo>
                  <a:lnTo>
                    <a:pt x="165" y="47"/>
                  </a:lnTo>
                  <a:lnTo>
                    <a:pt x="159" y="39"/>
                  </a:lnTo>
                  <a:lnTo>
                    <a:pt x="155" y="32"/>
                  </a:lnTo>
                  <a:lnTo>
                    <a:pt x="147" y="23"/>
                  </a:lnTo>
                  <a:lnTo>
                    <a:pt x="142" y="15"/>
                  </a:lnTo>
                  <a:lnTo>
                    <a:pt x="138" y="10"/>
                  </a:lnTo>
                  <a:lnTo>
                    <a:pt x="136" y="7"/>
                  </a:lnTo>
                  <a:lnTo>
                    <a:pt x="133" y="7"/>
                  </a:lnTo>
                  <a:lnTo>
                    <a:pt x="129" y="10"/>
                  </a:lnTo>
                  <a:lnTo>
                    <a:pt x="123" y="12"/>
                  </a:lnTo>
                  <a:lnTo>
                    <a:pt x="115" y="15"/>
                  </a:lnTo>
                  <a:lnTo>
                    <a:pt x="109" y="16"/>
                  </a:lnTo>
                  <a:lnTo>
                    <a:pt x="103" y="20"/>
                  </a:lnTo>
                  <a:lnTo>
                    <a:pt x="100" y="21"/>
                  </a:lnTo>
                  <a:lnTo>
                    <a:pt x="99" y="23"/>
                  </a:lnTo>
                  <a:lnTo>
                    <a:pt x="103" y="12"/>
                  </a:lnTo>
                  <a:lnTo>
                    <a:pt x="103"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6" name="Freeform 43"/>
            <p:cNvSpPr>
              <a:spLocks/>
            </p:cNvSpPr>
            <p:nvPr/>
          </p:nvSpPr>
          <p:spPr bwMode="auto">
            <a:xfrm>
              <a:off x="2974" y="568"/>
              <a:ext cx="1326" cy="912"/>
            </a:xfrm>
            <a:custGeom>
              <a:avLst/>
              <a:gdLst/>
              <a:ahLst/>
              <a:cxnLst>
                <a:cxn ang="0">
                  <a:pos x="1326" y="459"/>
                </a:cxn>
                <a:cxn ang="0">
                  <a:pos x="35" y="522"/>
                </a:cxn>
                <a:cxn ang="0">
                  <a:pos x="77" y="498"/>
                </a:cxn>
                <a:cxn ang="0">
                  <a:pos x="122" y="474"/>
                </a:cxn>
                <a:cxn ang="0">
                  <a:pos x="167" y="450"/>
                </a:cxn>
                <a:cxn ang="0">
                  <a:pos x="213" y="427"/>
                </a:cxn>
                <a:cxn ang="0">
                  <a:pos x="258" y="405"/>
                </a:cxn>
                <a:cxn ang="0">
                  <a:pos x="305" y="380"/>
                </a:cxn>
                <a:cxn ang="0">
                  <a:pos x="352" y="356"/>
                </a:cxn>
                <a:cxn ang="0">
                  <a:pos x="399" y="334"/>
                </a:cxn>
                <a:cxn ang="0">
                  <a:pos x="445" y="309"/>
                </a:cxn>
                <a:cxn ang="0">
                  <a:pos x="494" y="285"/>
                </a:cxn>
                <a:cxn ang="0">
                  <a:pos x="542" y="261"/>
                </a:cxn>
                <a:cxn ang="0">
                  <a:pos x="589" y="238"/>
                </a:cxn>
                <a:cxn ang="0">
                  <a:pos x="636" y="214"/>
                </a:cxn>
                <a:cxn ang="0">
                  <a:pos x="684" y="190"/>
                </a:cxn>
                <a:cxn ang="0">
                  <a:pos x="731" y="166"/>
                </a:cxn>
                <a:cxn ang="0">
                  <a:pos x="779" y="143"/>
                </a:cxn>
                <a:cxn ang="0">
                  <a:pos x="826" y="121"/>
                </a:cxn>
                <a:cxn ang="0">
                  <a:pos x="873" y="96"/>
                </a:cxn>
                <a:cxn ang="0">
                  <a:pos x="919" y="72"/>
                </a:cxn>
                <a:cxn ang="0">
                  <a:pos x="966" y="51"/>
                </a:cxn>
                <a:cxn ang="0">
                  <a:pos x="1013" y="27"/>
                </a:cxn>
                <a:cxn ang="0">
                  <a:pos x="1274" y="456"/>
                </a:cxn>
                <a:cxn ang="0">
                  <a:pos x="1214" y="479"/>
                </a:cxn>
                <a:cxn ang="0">
                  <a:pos x="1155" y="498"/>
                </a:cxn>
                <a:cxn ang="0">
                  <a:pos x="1095" y="519"/>
                </a:cxn>
                <a:cxn ang="0">
                  <a:pos x="1034" y="541"/>
                </a:cxn>
                <a:cxn ang="0">
                  <a:pos x="975" y="562"/>
                </a:cxn>
                <a:cxn ang="0">
                  <a:pos x="913" y="581"/>
                </a:cxn>
                <a:cxn ang="0">
                  <a:pos x="855" y="602"/>
                </a:cxn>
                <a:cxn ang="0">
                  <a:pos x="794" y="622"/>
                </a:cxn>
                <a:cxn ang="0">
                  <a:pos x="734" y="643"/>
                </a:cxn>
                <a:cxn ang="0">
                  <a:pos x="673" y="663"/>
                </a:cxn>
                <a:cxn ang="0">
                  <a:pos x="613" y="684"/>
                </a:cxn>
                <a:cxn ang="0">
                  <a:pos x="553" y="704"/>
                </a:cxn>
                <a:cxn ang="0">
                  <a:pos x="492" y="725"/>
                </a:cxn>
                <a:cxn ang="0">
                  <a:pos x="433" y="744"/>
                </a:cxn>
                <a:cxn ang="0">
                  <a:pos x="373" y="766"/>
                </a:cxn>
                <a:cxn ang="0">
                  <a:pos x="312" y="785"/>
                </a:cxn>
                <a:cxn ang="0">
                  <a:pos x="254" y="808"/>
                </a:cxn>
                <a:cxn ang="0">
                  <a:pos x="192" y="828"/>
                </a:cxn>
                <a:cxn ang="0">
                  <a:pos x="133" y="850"/>
                </a:cxn>
                <a:cxn ang="0">
                  <a:pos x="72" y="870"/>
                </a:cxn>
                <a:cxn ang="0">
                  <a:pos x="13" y="892"/>
                </a:cxn>
                <a:cxn ang="0">
                  <a:pos x="23" y="512"/>
                </a:cxn>
              </a:cxnLst>
              <a:rect l="0" t="0" r="r" b="b"/>
              <a:pathLst>
                <a:path w="1326" h="912">
                  <a:moveTo>
                    <a:pt x="23" y="512"/>
                  </a:moveTo>
                  <a:lnTo>
                    <a:pt x="0" y="912"/>
                  </a:lnTo>
                  <a:lnTo>
                    <a:pt x="1326" y="459"/>
                  </a:lnTo>
                  <a:lnTo>
                    <a:pt x="1031" y="0"/>
                  </a:lnTo>
                  <a:lnTo>
                    <a:pt x="42" y="503"/>
                  </a:lnTo>
                  <a:lnTo>
                    <a:pt x="35" y="522"/>
                  </a:lnTo>
                  <a:lnTo>
                    <a:pt x="48" y="515"/>
                  </a:lnTo>
                  <a:lnTo>
                    <a:pt x="63" y="507"/>
                  </a:lnTo>
                  <a:lnTo>
                    <a:pt x="77" y="498"/>
                  </a:lnTo>
                  <a:lnTo>
                    <a:pt x="92" y="491"/>
                  </a:lnTo>
                  <a:lnTo>
                    <a:pt x="107" y="482"/>
                  </a:lnTo>
                  <a:lnTo>
                    <a:pt x="122" y="474"/>
                  </a:lnTo>
                  <a:lnTo>
                    <a:pt x="137" y="467"/>
                  </a:lnTo>
                  <a:lnTo>
                    <a:pt x="154" y="459"/>
                  </a:lnTo>
                  <a:lnTo>
                    <a:pt x="167" y="450"/>
                  </a:lnTo>
                  <a:lnTo>
                    <a:pt x="183" y="442"/>
                  </a:lnTo>
                  <a:lnTo>
                    <a:pt x="198" y="435"/>
                  </a:lnTo>
                  <a:lnTo>
                    <a:pt x="213" y="427"/>
                  </a:lnTo>
                  <a:lnTo>
                    <a:pt x="228" y="420"/>
                  </a:lnTo>
                  <a:lnTo>
                    <a:pt x="243" y="412"/>
                  </a:lnTo>
                  <a:lnTo>
                    <a:pt x="258" y="405"/>
                  </a:lnTo>
                  <a:lnTo>
                    <a:pt x="275" y="397"/>
                  </a:lnTo>
                  <a:lnTo>
                    <a:pt x="288" y="388"/>
                  </a:lnTo>
                  <a:lnTo>
                    <a:pt x="305" y="380"/>
                  </a:lnTo>
                  <a:lnTo>
                    <a:pt x="320" y="371"/>
                  </a:lnTo>
                  <a:lnTo>
                    <a:pt x="337" y="364"/>
                  </a:lnTo>
                  <a:lnTo>
                    <a:pt x="352" y="356"/>
                  </a:lnTo>
                  <a:lnTo>
                    <a:pt x="368" y="349"/>
                  </a:lnTo>
                  <a:lnTo>
                    <a:pt x="383" y="341"/>
                  </a:lnTo>
                  <a:lnTo>
                    <a:pt x="399" y="334"/>
                  </a:lnTo>
                  <a:lnTo>
                    <a:pt x="414" y="325"/>
                  </a:lnTo>
                  <a:lnTo>
                    <a:pt x="430" y="317"/>
                  </a:lnTo>
                  <a:lnTo>
                    <a:pt x="445" y="309"/>
                  </a:lnTo>
                  <a:lnTo>
                    <a:pt x="462" y="302"/>
                  </a:lnTo>
                  <a:lnTo>
                    <a:pt x="477" y="293"/>
                  </a:lnTo>
                  <a:lnTo>
                    <a:pt x="494" y="285"/>
                  </a:lnTo>
                  <a:lnTo>
                    <a:pt x="509" y="278"/>
                  </a:lnTo>
                  <a:lnTo>
                    <a:pt x="525" y="270"/>
                  </a:lnTo>
                  <a:lnTo>
                    <a:pt x="542" y="261"/>
                  </a:lnTo>
                  <a:lnTo>
                    <a:pt x="557" y="254"/>
                  </a:lnTo>
                  <a:lnTo>
                    <a:pt x="572" y="246"/>
                  </a:lnTo>
                  <a:lnTo>
                    <a:pt x="589" y="238"/>
                  </a:lnTo>
                  <a:lnTo>
                    <a:pt x="604" y="229"/>
                  </a:lnTo>
                  <a:lnTo>
                    <a:pt x="620" y="222"/>
                  </a:lnTo>
                  <a:lnTo>
                    <a:pt x="636" y="214"/>
                  </a:lnTo>
                  <a:lnTo>
                    <a:pt x="652" y="207"/>
                  </a:lnTo>
                  <a:lnTo>
                    <a:pt x="667" y="198"/>
                  </a:lnTo>
                  <a:lnTo>
                    <a:pt x="684" y="190"/>
                  </a:lnTo>
                  <a:lnTo>
                    <a:pt x="699" y="183"/>
                  </a:lnTo>
                  <a:lnTo>
                    <a:pt x="716" y="175"/>
                  </a:lnTo>
                  <a:lnTo>
                    <a:pt x="731" y="166"/>
                  </a:lnTo>
                  <a:lnTo>
                    <a:pt x="747" y="158"/>
                  </a:lnTo>
                  <a:lnTo>
                    <a:pt x="762" y="151"/>
                  </a:lnTo>
                  <a:lnTo>
                    <a:pt x="779" y="143"/>
                  </a:lnTo>
                  <a:lnTo>
                    <a:pt x="794" y="136"/>
                  </a:lnTo>
                  <a:lnTo>
                    <a:pt x="811" y="128"/>
                  </a:lnTo>
                  <a:lnTo>
                    <a:pt x="826" y="121"/>
                  </a:lnTo>
                  <a:lnTo>
                    <a:pt x="842" y="113"/>
                  </a:lnTo>
                  <a:lnTo>
                    <a:pt x="858" y="104"/>
                  </a:lnTo>
                  <a:lnTo>
                    <a:pt x="873" y="96"/>
                  </a:lnTo>
                  <a:lnTo>
                    <a:pt x="888" y="89"/>
                  </a:lnTo>
                  <a:lnTo>
                    <a:pt x="904" y="81"/>
                  </a:lnTo>
                  <a:lnTo>
                    <a:pt x="919" y="72"/>
                  </a:lnTo>
                  <a:lnTo>
                    <a:pt x="936" y="65"/>
                  </a:lnTo>
                  <a:lnTo>
                    <a:pt x="951" y="57"/>
                  </a:lnTo>
                  <a:lnTo>
                    <a:pt x="966" y="51"/>
                  </a:lnTo>
                  <a:lnTo>
                    <a:pt x="983" y="42"/>
                  </a:lnTo>
                  <a:lnTo>
                    <a:pt x="998" y="35"/>
                  </a:lnTo>
                  <a:lnTo>
                    <a:pt x="1013" y="27"/>
                  </a:lnTo>
                  <a:lnTo>
                    <a:pt x="1030" y="21"/>
                  </a:lnTo>
                  <a:lnTo>
                    <a:pt x="1295" y="450"/>
                  </a:lnTo>
                  <a:lnTo>
                    <a:pt x="1274" y="456"/>
                  </a:lnTo>
                  <a:lnTo>
                    <a:pt x="1255" y="464"/>
                  </a:lnTo>
                  <a:lnTo>
                    <a:pt x="1235" y="471"/>
                  </a:lnTo>
                  <a:lnTo>
                    <a:pt x="1214" y="479"/>
                  </a:lnTo>
                  <a:lnTo>
                    <a:pt x="1194" y="485"/>
                  </a:lnTo>
                  <a:lnTo>
                    <a:pt x="1175" y="492"/>
                  </a:lnTo>
                  <a:lnTo>
                    <a:pt x="1155" y="498"/>
                  </a:lnTo>
                  <a:lnTo>
                    <a:pt x="1135" y="506"/>
                  </a:lnTo>
                  <a:lnTo>
                    <a:pt x="1114" y="512"/>
                  </a:lnTo>
                  <a:lnTo>
                    <a:pt x="1095" y="519"/>
                  </a:lnTo>
                  <a:lnTo>
                    <a:pt x="1074" y="525"/>
                  </a:lnTo>
                  <a:lnTo>
                    <a:pt x="1054" y="533"/>
                  </a:lnTo>
                  <a:lnTo>
                    <a:pt x="1034" y="541"/>
                  </a:lnTo>
                  <a:lnTo>
                    <a:pt x="1015" y="548"/>
                  </a:lnTo>
                  <a:lnTo>
                    <a:pt x="995" y="554"/>
                  </a:lnTo>
                  <a:lnTo>
                    <a:pt x="975" y="562"/>
                  </a:lnTo>
                  <a:lnTo>
                    <a:pt x="954" y="568"/>
                  </a:lnTo>
                  <a:lnTo>
                    <a:pt x="935" y="575"/>
                  </a:lnTo>
                  <a:lnTo>
                    <a:pt x="913" y="581"/>
                  </a:lnTo>
                  <a:lnTo>
                    <a:pt x="894" y="589"/>
                  </a:lnTo>
                  <a:lnTo>
                    <a:pt x="874" y="595"/>
                  </a:lnTo>
                  <a:lnTo>
                    <a:pt x="855" y="602"/>
                  </a:lnTo>
                  <a:lnTo>
                    <a:pt x="835" y="609"/>
                  </a:lnTo>
                  <a:lnTo>
                    <a:pt x="814" y="616"/>
                  </a:lnTo>
                  <a:lnTo>
                    <a:pt x="794" y="622"/>
                  </a:lnTo>
                  <a:lnTo>
                    <a:pt x="773" y="630"/>
                  </a:lnTo>
                  <a:lnTo>
                    <a:pt x="753" y="636"/>
                  </a:lnTo>
                  <a:lnTo>
                    <a:pt x="734" y="643"/>
                  </a:lnTo>
                  <a:lnTo>
                    <a:pt x="714" y="649"/>
                  </a:lnTo>
                  <a:lnTo>
                    <a:pt x="694" y="657"/>
                  </a:lnTo>
                  <a:lnTo>
                    <a:pt x="673" y="663"/>
                  </a:lnTo>
                  <a:lnTo>
                    <a:pt x="654" y="670"/>
                  </a:lnTo>
                  <a:lnTo>
                    <a:pt x="633" y="676"/>
                  </a:lnTo>
                  <a:lnTo>
                    <a:pt x="613" y="684"/>
                  </a:lnTo>
                  <a:lnTo>
                    <a:pt x="593" y="690"/>
                  </a:lnTo>
                  <a:lnTo>
                    <a:pt x="574" y="698"/>
                  </a:lnTo>
                  <a:lnTo>
                    <a:pt x="553" y="704"/>
                  </a:lnTo>
                  <a:lnTo>
                    <a:pt x="533" y="711"/>
                  </a:lnTo>
                  <a:lnTo>
                    <a:pt x="513" y="717"/>
                  </a:lnTo>
                  <a:lnTo>
                    <a:pt x="492" y="725"/>
                  </a:lnTo>
                  <a:lnTo>
                    <a:pt x="473" y="731"/>
                  </a:lnTo>
                  <a:lnTo>
                    <a:pt x="453" y="738"/>
                  </a:lnTo>
                  <a:lnTo>
                    <a:pt x="433" y="744"/>
                  </a:lnTo>
                  <a:lnTo>
                    <a:pt x="414" y="754"/>
                  </a:lnTo>
                  <a:lnTo>
                    <a:pt x="394" y="758"/>
                  </a:lnTo>
                  <a:lnTo>
                    <a:pt x="373" y="766"/>
                  </a:lnTo>
                  <a:lnTo>
                    <a:pt x="353" y="773"/>
                  </a:lnTo>
                  <a:lnTo>
                    <a:pt x="334" y="781"/>
                  </a:lnTo>
                  <a:lnTo>
                    <a:pt x="312" y="785"/>
                  </a:lnTo>
                  <a:lnTo>
                    <a:pt x="293" y="794"/>
                  </a:lnTo>
                  <a:lnTo>
                    <a:pt x="273" y="800"/>
                  </a:lnTo>
                  <a:lnTo>
                    <a:pt x="254" y="808"/>
                  </a:lnTo>
                  <a:lnTo>
                    <a:pt x="232" y="814"/>
                  </a:lnTo>
                  <a:lnTo>
                    <a:pt x="211" y="822"/>
                  </a:lnTo>
                  <a:lnTo>
                    <a:pt x="192" y="828"/>
                  </a:lnTo>
                  <a:lnTo>
                    <a:pt x="172" y="835"/>
                  </a:lnTo>
                  <a:lnTo>
                    <a:pt x="152" y="843"/>
                  </a:lnTo>
                  <a:lnTo>
                    <a:pt x="133" y="850"/>
                  </a:lnTo>
                  <a:lnTo>
                    <a:pt x="113" y="856"/>
                  </a:lnTo>
                  <a:lnTo>
                    <a:pt x="92" y="864"/>
                  </a:lnTo>
                  <a:lnTo>
                    <a:pt x="72" y="870"/>
                  </a:lnTo>
                  <a:lnTo>
                    <a:pt x="53" y="879"/>
                  </a:lnTo>
                  <a:lnTo>
                    <a:pt x="33" y="885"/>
                  </a:lnTo>
                  <a:lnTo>
                    <a:pt x="13" y="892"/>
                  </a:lnTo>
                  <a:lnTo>
                    <a:pt x="33" y="527"/>
                  </a:lnTo>
                  <a:lnTo>
                    <a:pt x="23" y="512"/>
                  </a:lnTo>
                  <a:lnTo>
                    <a:pt x="23" y="5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7" name="Freeform 44"/>
            <p:cNvSpPr>
              <a:spLocks/>
            </p:cNvSpPr>
            <p:nvPr/>
          </p:nvSpPr>
          <p:spPr bwMode="auto">
            <a:xfrm>
              <a:off x="4096" y="902"/>
              <a:ext cx="130" cy="131"/>
            </a:xfrm>
            <a:custGeom>
              <a:avLst/>
              <a:gdLst/>
              <a:ahLst/>
              <a:cxnLst>
                <a:cxn ang="0">
                  <a:pos x="59" y="0"/>
                </a:cxn>
                <a:cxn ang="0">
                  <a:pos x="0" y="18"/>
                </a:cxn>
                <a:cxn ang="0">
                  <a:pos x="51" y="131"/>
                </a:cxn>
                <a:cxn ang="0">
                  <a:pos x="130" y="107"/>
                </a:cxn>
                <a:cxn ang="0">
                  <a:pos x="59" y="0"/>
                </a:cxn>
                <a:cxn ang="0">
                  <a:pos x="59" y="0"/>
                </a:cxn>
              </a:cxnLst>
              <a:rect l="0" t="0" r="r" b="b"/>
              <a:pathLst>
                <a:path w="130" h="131">
                  <a:moveTo>
                    <a:pt x="59" y="0"/>
                  </a:moveTo>
                  <a:lnTo>
                    <a:pt x="0" y="18"/>
                  </a:lnTo>
                  <a:lnTo>
                    <a:pt x="51" y="131"/>
                  </a:lnTo>
                  <a:lnTo>
                    <a:pt x="130" y="107"/>
                  </a:lnTo>
                  <a:lnTo>
                    <a:pt x="59" y="0"/>
                  </a:lnTo>
                  <a:lnTo>
                    <a:pt x="59" y="0"/>
                  </a:lnTo>
                  <a:close/>
                </a:path>
              </a:pathLst>
            </a:custGeom>
            <a:solidFill>
              <a:srgbClr val="788FE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8" name="Freeform 45"/>
            <p:cNvSpPr>
              <a:spLocks/>
            </p:cNvSpPr>
            <p:nvPr/>
          </p:nvSpPr>
          <p:spPr bwMode="auto">
            <a:xfrm>
              <a:off x="3983" y="828"/>
              <a:ext cx="114" cy="119"/>
            </a:xfrm>
            <a:custGeom>
              <a:avLst/>
              <a:gdLst/>
              <a:ahLst/>
              <a:cxnLst>
                <a:cxn ang="0">
                  <a:pos x="55" y="0"/>
                </a:cxn>
                <a:cxn ang="0">
                  <a:pos x="0" y="15"/>
                </a:cxn>
                <a:cxn ang="0">
                  <a:pos x="37" y="119"/>
                </a:cxn>
                <a:cxn ang="0">
                  <a:pos x="114" y="92"/>
                </a:cxn>
                <a:cxn ang="0">
                  <a:pos x="55" y="0"/>
                </a:cxn>
                <a:cxn ang="0">
                  <a:pos x="55" y="0"/>
                </a:cxn>
              </a:cxnLst>
              <a:rect l="0" t="0" r="r" b="b"/>
              <a:pathLst>
                <a:path w="114" h="119">
                  <a:moveTo>
                    <a:pt x="55" y="0"/>
                  </a:moveTo>
                  <a:lnTo>
                    <a:pt x="0" y="15"/>
                  </a:lnTo>
                  <a:lnTo>
                    <a:pt x="37" y="119"/>
                  </a:lnTo>
                  <a:lnTo>
                    <a:pt x="114" y="92"/>
                  </a:lnTo>
                  <a:lnTo>
                    <a:pt x="55" y="0"/>
                  </a:lnTo>
                  <a:lnTo>
                    <a:pt x="55" y="0"/>
                  </a:lnTo>
                  <a:close/>
                </a:path>
              </a:pathLst>
            </a:custGeom>
            <a:solidFill>
              <a:srgbClr val="788FE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9" name="Freeform 46"/>
            <p:cNvSpPr>
              <a:spLocks/>
            </p:cNvSpPr>
            <p:nvPr/>
          </p:nvSpPr>
          <p:spPr bwMode="auto">
            <a:xfrm>
              <a:off x="3958" y="944"/>
              <a:ext cx="114" cy="143"/>
            </a:xfrm>
            <a:custGeom>
              <a:avLst/>
              <a:gdLst/>
              <a:ahLst/>
              <a:cxnLst>
                <a:cxn ang="0">
                  <a:pos x="62" y="0"/>
                </a:cxn>
                <a:cxn ang="0">
                  <a:pos x="0" y="24"/>
                </a:cxn>
                <a:cxn ang="0">
                  <a:pos x="37" y="143"/>
                </a:cxn>
                <a:cxn ang="0">
                  <a:pos x="114" y="116"/>
                </a:cxn>
                <a:cxn ang="0">
                  <a:pos x="62" y="0"/>
                </a:cxn>
                <a:cxn ang="0">
                  <a:pos x="62" y="0"/>
                </a:cxn>
              </a:cxnLst>
              <a:rect l="0" t="0" r="r" b="b"/>
              <a:pathLst>
                <a:path w="114" h="143">
                  <a:moveTo>
                    <a:pt x="62" y="0"/>
                  </a:moveTo>
                  <a:lnTo>
                    <a:pt x="0" y="24"/>
                  </a:lnTo>
                  <a:lnTo>
                    <a:pt x="37" y="143"/>
                  </a:lnTo>
                  <a:lnTo>
                    <a:pt x="114" y="116"/>
                  </a:lnTo>
                  <a:lnTo>
                    <a:pt x="62" y="0"/>
                  </a:lnTo>
                  <a:lnTo>
                    <a:pt x="62" y="0"/>
                  </a:lnTo>
                  <a:close/>
                </a:path>
              </a:pathLst>
            </a:custGeom>
            <a:solidFill>
              <a:srgbClr val="788FE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40" name="Freeform 47"/>
            <p:cNvSpPr>
              <a:spLocks/>
            </p:cNvSpPr>
            <p:nvPr/>
          </p:nvSpPr>
          <p:spPr bwMode="auto">
            <a:xfrm>
              <a:off x="3892" y="773"/>
              <a:ext cx="92" cy="98"/>
            </a:xfrm>
            <a:custGeom>
              <a:avLst/>
              <a:gdLst/>
              <a:ahLst/>
              <a:cxnLst>
                <a:cxn ang="0">
                  <a:pos x="60" y="0"/>
                </a:cxn>
                <a:cxn ang="0">
                  <a:pos x="0" y="26"/>
                </a:cxn>
                <a:cxn ang="0">
                  <a:pos x="32" y="98"/>
                </a:cxn>
                <a:cxn ang="0">
                  <a:pos x="92" y="71"/>
                </a:cxn>
                <a:cxn ang="0">
                  <a:pos x="60" y="0"/>
                </a:cxn>
                <a:cxn ang="0">
                  <a:pos x="60" y="0"/>
                </a:cxn>
              </a:cxnLst>
              <a:rect l="0" t="0" r="r" b="b"/>
              <a:pathLst>
                <a:path w="92" h="98">
                  <a:moveTo>
                    <a:pt x="60" y="0"/>
                  </a:moveTo>
                  <a:lnTo>
                    <a:pt x="0" y="26"/>
                  </a:lnTo>
                  <a:lnTo>
                    <a:pt x="32" y="98"/>
                  </a:lnTo>
                  <a:lnTo>
                    <a:pt x="92" y="71"/>
                  </a:lnTo>
                  <a:lnTo>
                    <a:pt x="60" y="0"/>
                  </a:lnTo>
                  <a:lnTo>
                    <a:pt x="60" y="0"/>
                  </a:lnTo>
                  <a:close/>
                </a:path>
              </a:pathLst>
            </a:custGeom>
            <a:solidFill>
              <a:srgbClr val="788FE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41" name="Freeform 48"/>
            <p:cNvSpPr>
              <a:spLocks/>
            </p:cNvSpPr>
            <p:nvPr/>
          </p:nvSpPr>
          <p:spPr bwMode="auto">
            <a:xfrm>
              <a:off x="3887" y="965"/>
              <a:ext cx="105" cy="160"/>
            </a:xfrm>
            <a:custGeom>
              <a:avLst/>
              <a:gdLst/>
              <a:ahLst/>
              <a:cxnLst>
                <a:cxn ang="0">
                  <a:pos x="68" y="0"/>
                </a:cxn>
                <a:cxn ang="0">
                  <a:pos x="0" y="33"/>
                </a:cxn>
                <a:cxn ang="0">
                  <a:pos x="20" y="160"/>
                </a:cxn>
                <a:cxn ang="0">
                  <a:pos x="105" y="124"/>
                </a:cxn>
                <a:cxn ang="0">
                  <a:pos x="68" y="0"/>
                </a:cxn>
                <a:cxn ang="0">
                  <a:pos x="68" y="0"/>
                </a:cxn>
              </a:cxnLst>
              <a:rect l="0" t="0" r="r" b="b"/>
              <a:pathLst>
                <a:path w="105" h="160">
                  <a:moveTo>
                    <a:pt x="68" y="0"/>
                  </a:moveTo>
                  <a:lnTo>
                    <a:pt x="0" y="33"/>
                  </a:lnTo>
                  <a:lnTo>
                    <a:pt x="20" y="160"/>
                  </a:lnTo>
                  <a:lnTo>
                    <a:pt x="105" y="124"/>
                  </a:lnTo>
                  <a:lnTo>
                    <a:pt x="68" y="0"/>
                  </a:lnTo>
                  <a:lnTo>
                    <a:pt x="68" y="0"/>
                  </a:lnTo>
                  <a:close/>
                </a:path>
              </a:pathLst>
            </a:custGeom>
            <a:solidFill>
              <a:srgbClr val="637AC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42" name="Freeform 49"/>
            <p:cNvSpPr>
              <a:spLocks/>
            </p:cNvSpPr>
            <p:nvPr/>
          </p:nvSpPr>
          <p:spPr bwMode="auto">
            <a:xfrm>
              <a:off x="3854" y="867"/>
              <a:ext cx="101" cy="133"/>
            </a:xfrm>
            <a:custGeom>
              <a:avLst/>
              <a:gdLst/>
              <a:ahLst/>
              <a:cxnLst>
                <a:cxn ang="0">
                  <a:pos x="67" y="0"/>
                </a:cxn>
                <a:cxn ang="0">
                  <a:pos x="0" y="26"/>
                </a:cxn>
                <a:cxn ang="0">
                  <a:pos x="30" y="133"/>
                </a:cxn>
                <a:cxn ang="0">
                  <a:pos x="101" y="101"/>
                </a:cxn>
                <a:cxn ang="0">
                  <a:pos x="67" y="0"/>
                </a:cxn>
                <a:cxn ang="0">
                  <a:pos x="67" y="0"/>
                </a:cxn>
              </a:cxnLst>
              <a:rect l="0" t="0" r="r" b="b"/>
              <a:pathLst>
                <a:path w="101" h="133">
                  <a:moveTo>
                    <a:pt x="67" y="0"/>
                  </a:moveTo>
                  <a:lnTo>
                    <a:pt x="0" y="26"/>
                  </a:lnTo>
                  <a:lnTo>
                    <a:pt x="30" y="133"/>
                  </a:lnTo>
                  <a:lnTo>
                    <a:pt x="101" y="101"/>
                  </a:lnTo>
                  <a:lnTo>
                    <a:pt x="67" y="0"/>
                  </a:lnTo>
                  <a:lnTo>
                    <a:pt x="67" y="0"/>
                  </a:lnTo>
                  <a:close/>
                </a:path>
              </a:pathLst>
            </a:custGeom>
            <a:solidFill>
              <a:srgbClr val="788FE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43" name="Freeform 50"/>
            <p:cNvSpPr>
              <a:spLocks/>
            </p:cNvSpPr>
            <p:nvPr/>
          </p:nvSpPr>
          <p:spPr bwMode="auto">
            <a:xfrm>
              <a:off x="3771" y="802"/>
              <a:ext cx="86" cy="127"/>
            </a:xfrm>
            <a:custGeom>
              <a:avLst/>
              <a:gdLst/>
              <a:ahLst/>
              <a:cxnLst>
                <a:cxn ang="0">
                  <a:pos x="64" y="0"/>
                </a:cxn>
                <a:cxn ang="0">
                  <a:pos x="2" y="23"/>
                </a:cxn>
                <a:cxn ang="0">
                  <a:pos x="0" y="127"/>
                </a:cxn>
                <a:cxn ang="0">
                  <a:pos x="86" y="91"/>
                </a:cxn>
                <a:cxn ang="0">
                  <a:pos x="64" y="0"/>
                </a:cxn>
                <a:cxn ang="0">
                  <a:pos x="64" y="0"/>
                </a:cxn>
              </a:cxnLst>
              <a:rect l="0" t="0" r="r" b="b"/>
              <a:pathLst>
                <a:path w="86" h="127">
                  <a:moveTo>
                    <a:pt x="64" y="0"/>
                  </a:moveTo>
                  <a:lnTo>
                    <a:pt x="2" y="23"/>
                  </a:lnTo>
                  <a:lnTo>
                    <a:pt x="0" y="127"/>
                  </a:lnTo>
                  <a:lnTo>
                    <a:pt x="86" y="91"/>
                  </a:lnTo>
                  <a:lnTo>
                    <a:pt x="64" y="0"/>
                  </a:lnTo>
                  <a:lnTo>
                    <a:pt x="64" y="0"/>
                  </a:lnTo>
                  <a:close/>
                </a:path>
              </a:pathLst>
            </a:custGeom>
            <a:solidFill>
              <a:srgbClr val="8096EB"/>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44" name="Freeform 51"/>
            <p:cNvSpPr>
              <a:spLocks/>
            </p:cNvSpPr>
            <p:nvPr/>
          </p:nvSpPr>
          <p:spPr bwMode="auto">
            <a:xfrm>
              <a:off x="3694" y="927"/>
              <a:ext cx="86" cy="153"/>
            </a:xfrm>
            <a:custGeom>
              <a:avLst/>
              <a:gdLst/>
              <a:ahLst/>
              <a:cxnLst>
                <a:cxn ang="0">
                  <a:pos x="77" y="0"/>
                </a:cxn>
                <a:cxn ang="0">
                  <a:pos x="9" y="31"/>
                </a:cxn>
                <a:cxn ang="0">
                  <a:pos x="0" y="153"/>
                </a:cxn>
                <a:cxn ang="0">
                  <a:pos x="86" y="115"/>
                </a:cxn>
                <a:cxn ang="0">
                  <a:pos x="77" y="0"/>
                </a:cxn>
                <a:cxn ang="0">
                  <a:pos x="77" y="0"/>
                </a:cxn>
              </a:cxnLst>
              <a:rect l="0" t="0" r="r" b="b"/>
              <a:pathLst>
                <a:path w="86" h="153">
                  <a:moveTo>
                    <a:pt x="77" y="0"/>
                  </a:moveTo>
                  <a:lnTo>
                    <a:pt x="9" y="31"/>
                  </a:lnTo>
                  <a:lnTo>
                    <a:pt x="0" y="153"/>
                  </a:lnTo>
                  <a:lnTo>
                    <a:pt x="86" y="115"/>
                  </a:lnTo>
                  <a:lnTo>
                    <a:pt x="77" y="0"/>
                  </a:lnTo>
                  <a:lnTo>
                    <a:pt x="77" y="0"/>
                  </a:lnTo>
                  <a:close/>
                </a:path>
              </a:pathLst>
            </a:custGeom>
            <a:solidFill>
              <a:srgbClr val="7A91E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45" name="Freeform 52"/>
            <p:cNvSpPr>
              <a:spLocks/>
            </p:cNvSpPr>
            <p:nvPr/>
          </p:nvSpPr>
          <p:spPr bwMode="auto">
            <a:xfrm>
              <a:off x="3699" y="755"/>
              <a:ext cx="74" cy="107"/>
            </a:xfrm>
            <a:custGeom>
              <a:avLst/>
              <a:gdLst/>
              <a:ahLst/>
              <a:cxnLst>
                <a:cxn ang="0">
                  <a:pos x="69" y="0"/>
                </a:cxn>
                <a:cxn ang="0">
                  <a:pos x="0" y="32"/>
                </a:cxn>
                <a:cxn ang="0">
                  <a:pos x="3" y="107"/>
                </a:cxn>
                <a:cxn ang="0">
                  <a:pos x="74" y="73"/>
                </a:cxn>
                <a:cxn ang="0">
                  <a:pos x="69" y="0"/>
                </a:cxn>
                <a:cxn ang="0">
                  <a:pos x="69" y="0"/>
                </a:cxn>
              </a:cxnLst>
              <a:rect l="0" t="0" r="r" b="b"/>
              <a:pathLst>
                <a:path w="74" h="107">
                  <a:moveTo>
                    <a:pt x="69" y="0"/>
                  </a:moveTo>
                  <a:lnTo>
                    <a:pt x="0" y="32"/>
                  </a:lnTo>
                  <a:lnTo>
                    <a:pt x="3" y="107"/>
                  </a:lnTo>
                  <a:lnTo>
                    <a:pt x="74" y="73"/>
                  </a:lnTo>
                  <a:lnTo>
                    <a:pt x="69" y="0"/>
                  </a:lnTo>
                  <a:lnTo>
                    <a:pt x="69" y="0"/>
                  </a:lnTo>
                  <a:close/>
                </a:path>
              </a:pathLst>
            </a:custGeom>
            <a:solidFill>
              <a:srgbClr val="788FE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46" name="Freeform 53"/>
            <p:cNvSpPr>
              <a:spLocks/>
            </p:cNvSpPr>
            <p:nvPr/>
          </p:nvSpPr>
          <p:spPr bwMode="auto">
            <a:xfrm>
              <a:off x="2006" y="1521"/>
              <a:ext cx="27" cy="236"/>
            </a:xfrm>
            <a:custGeom>
              <a:avLst/>
              <a:gdLst/>
              <a:ahLst/>
              <a:cxnLst>
                <a:cxn ang="0">
                  <a:pos x="15" y="1"/>
                </a:cxn>
                <a:cxn ang="0">
                  <a:pos x="0" y="236"/>
                </a:cxn>
                <a:cxn ang="0">
                  <a:pos x="17" y="231"/>
                </a:cxn>
                <a:cxn ang="0">
                  <a:pos x="17" y="228"/>
                </a:cxn>
                <a:cxn ang="0">
                  <a:pos x="17" y="220"/>
                </a:cxn>
                <a:cxn ang="0">
                  <a:pos x="17" y="214"/>
                </a:cxn>
                <a:cxn ang="0">
                  <a:pos x="17" y="208"/>
                </a:cxn>
                <a:cxn ang="0">
                  <a:pos x="17" y="201"/>
                </a:cxn>
                <a:cxn ang="0">
                  <a:pos x="18" y="193"/>
                </a:cxn>
                <a:cxn ang="0">
                  <a:pos x="18" y="184"/>
                </a:cxn>
                <a:cxn ang="0">
                  <a:pos x="18" y="175"/>
                </a:cxn>
                <a:cxn ang="0">
                  <a:pos x="20" y="165"/>
                </a:cxn>
                <a:cxn ang="0">
                  <a:pos x="20" y="155"/>
                </a:cxn>
                <a:cxn ang="0">
                  <a:pos x="20" y="149"/>
                </a:cxn>
                <a:cxn ang="0">
                  <a:pos x="20" y="143"/>
                </a:cxn>
                <a:cxn ang="0">
                  <a:pos x="20" y="137"/>
                </a:cxn>
                <a:cxn ang="0">
                  <a:pos x="21" y="133"/>
                </a:cxn>
                <a:cxn ang="0">
                  <a:pos x="21" y="127"/>
                </a:cxn>
                <a:cxn ang="0">
                  <a:pos x="23" y="122"/>
                </a:cxn>
                <a:cxn ang="0">
                  <a:pos x="23" y="118"/>
                </a:cxn>
                <a:cxn ang="0">
                  <a:pos x="23" y="112"/>
                </a:cxn>
                <a:cxn ang="0">
                  <a:pos x="23" y="107"/>
                </a:cxn>
                <a:cxn ang="0">
                  <a:pos x="23" y="101"/>
                </a:cxn>
                <a:cxn ang="0">
                  <a:pos x="23" y="95"/>
                </a:cxn>
                <a:cxn ang="0">
                  <a:pos x="24" y="89"/>
                </a:cxn>
                <a:cxn ang="0">
                  <a:pos x="24" y="84"/>
                </a:cxn>
                <a:cxn ang="0">
                  <a:pos x="24" y="78"/>
                </a:cxn>
                <a:cxn ang="0">
                  <a:pos x="24" y="74"/>
                </a:cxn>
                <a:cxn ang="0">
                  <a:pos x="24" y="68"/>
                </a:cxn>
                <a:cxn ang="0">
                  <a:pos x="24" y="59"/>
                </a:cxn>
                <a:cxn ang="0">
                  <a:pos x="26" y="48"/>
                </a:cxn>
                <a:cxn ang="0">
                  <a:pos x="26" y="39"/>
                </a:cxn>
                <a:cxn ang="0">
                  <a:pos x="27" y="32"/>
                </a:cxn>
                <a:cxn ang="0">
                  <a:pos x="26" y="23"/>
                </a:cxn>
                <a:cxn ang="0">
                  <a:pos x="26" y="18"/>
                </a:cxn>
                <a:cxn ang="0">
                  <a:pos x="26" y="10"/>
                </a:cxn>
                <a:cxn ang="0">
                  <a:pos x="26" y="7"/>
                </a:cxn>
                <a:cxn ang="0">
                  <a:pos x="26" y="0"/>
                </a:cxn>
                <a:cxn ang="0">
                  <a:pos x="26" y="0"/>
                </a:cxn>
                <a:cxn ang="0">
                  <a:pos x="20" y="1"/>
                </a:cxn>
                <a:cxn ang="0">
                  <a:pos x="17" y="3"/>
                </a:cxn>
                <a:cxn ang="0">
                  <a:pos x="15" y="1"/>
                </a:cxn>
                <a:cxn ang="0">
                  <a:pos x="15" y="1"/>
                </a:cxn>
              </a:cxnLst>
              <a:rect l="0" t="0" r="r" b="b"/>
              <a:pathLst>
                <a:path w="27" h="236">
                  <a:moveTo>
                    <a:pt x="15" y="1"/>
                  </a:moveTo>
                  <a:lnTo>
                    <a:pt x="0" y="236"/>
                  </a:lnTo>
                  <a:lnTo>
                    <a:pt x="17" y="231"/>
                  </a:lnTo>
                  <a:lnTo>
                    <a:pt x="17" y="228"/>
                  </a:lnTo>
                  <a:lnTo>
                    <a:pt x="17" y="220"/>
                  </a:lnTo>
                  <a:lnTo>
                    <a:pt x="17" y="214"/>
                  </a:lnTo>
                  <a:lnTo>
                    <a:pt x="17" y="208"/>
                  </a:lnTo>
                  <a:lnTo>
                    <a:pt x="17" y="201"/>
                  </a:lnTo>
                  <a:lnTo>
                    <a:pt x="18" y="193"/>
                  </a:lnTo>
                  <a:lnTo>
                    <a:pt x="18" y="184"/>
                  </a:lnTo>
                  <a:lnTo>
                    <a:pt x="18" y="175"/>
                  </a:lnTo>
                  <a:lnTo>
                    <a:pt x="20" y="165"/>
                  </a:lnTo>
                  <a:lnTo>
                    <a:pt x="20" y="155"/>
                  </a:lnTo>
                  <a:lnTo>
                    <a:pt x="20" y="149"/>
                  </a:lnTo>
                  <a:lnTo>
                    <a:pt x="20" y="143"/>
                  </a:lnTo>
                  <a:lnTo>
                    <a:pt x="20" y="137"/>
                  </a:lnTo>
                  <a:lnTo>
                    <a:pt x="21" y="133"/>
                  </a:lnTo>
                  <a:lnTo>
                    <a:pt x="21" y="127"/>
                  </a:lnTo>
                  <a:lnTo>
                    <a:pt x="23" y="122"/>
                  </a:lnTo>
                  <a:lnTo>
                    <a:pt x="23" y="118"/>
                  </a:lnTo>
                  <a:lnTo>
                    <a:pt x="23" y="112"/>
                  </a:lnTo>
                  <a:lnTo>
                    <a:pt x="23" y="107"/>
                  </a:lnTo>
                  <a:lnTo>
                    <a:pt x="23" y="101"/>
                  </a:lnTo>
                  <a:lnTo>
                    <a:pt x="23" y="95"/>
                  </a:lnTo>
                  <a:lnTo>
                    <a:pt x="24" y="89"/>
                  </a:lnTo>
                  <a:lnTo>
                    <a:pt x="24" y="84"/>
                  </a:lnTo>
                  <a:lnTo>
                    <a:pt x="24" y="78"/>
                  </a:lnTo>
                  <a:lnTo>
                    <a:pt x="24" y="74"/>
                  </a:lnTo>
                  <a:lnTo>
                    <a:pt x="24" y="68"/>
                  </a:lnTo>
                  <a:lnTo>
                    <a:pt x="24" y="59"/>
                  </a:lnTo>
                  <a:lnTo>
                    <a:pt x="26" y="48"/>
                  </a:lnTo>
                  <a:lnTo>
                    <a:pt x="26" y="39"/>
                  </a:lnTo>
                  <a:lnTo>
                    <a:pt x="27" y="32"/>
                  </a:lnTo>
                  <a:lnTo>
                    <a:pt x="26" y="23"/>
                  </a:lnTo>
                  <a:lnTo>
                    <a:pt x="26" y="18"/>
                  </a:lnTo>
                  <a:lnTo>
                    <a:pt x="26" y="10"/>
                  </a:lnTo>
                  <a:lnTo>
                    <a:pt x="26" y="7"/>
                  </a:lnTo>
                  <a:lnTo>
                    <a:pt x="26" y="0"/>
                  </a:lnTo>
                  <a:lnTo>
                    <a:pt x="26" y="0"/>
                  </a:lnTo>
                  <a:lnTo>
                    <a:pt x="20" y="1"/>
                  </a:lnTo>
                  <a:lnTo>
                    <a:pt x="17" y="3"/>
                  </a:lnTo>
                  <a:lnTo>
                    <a:pt x="15" y="1"/>
                  </a:lnTo>
                  <a:lnTo>
                    <a:pt x="15"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47" name="Freeform 54"/>
            <p:cNvSpPr>
              <a:spLocks/>
            </p:cNvSpPr>
            <p:nvPr/>
          </p:nvSpPr>
          <p:spPr bwMode="auto">
            <a:xfrm>
              <a:off x="2832" y="1418"/>
              <a:ext cx="128" cy="314"/>
            </a:xfrm>
            <a:custGeom>
              <a:avLst/>
              <a:gdLst/>
              <a:ahLst/>
              <a:cxnLst>
                <a:cxn ang="0">
                  <a:pos x="68" y="6"/>
                </a:cxn>
                <a:cxn ang="0">
                  <a:pos x="78" y="14"/>
                </a:cxn>
                <a:cxn ang="0">
                  <a:pos x="91" y="26"/>
                </a:cxn>
                <a:cxn ang="0">
                  <a:pos x="100" y="38"/>
                </a:cxn>
                <a:cxn ang="0">
                  <a:pos x="104" y="49"/>
                </a:cxn>
                <a:cxn ang="0">
                  <a:pos x="109" y="59"/>
                </a:cxn>
                <a:cxn ang="0">
                  <a:pos x="115" y="71"/>
                </a:cxn>
                <a:cxn ang="0">
                  <a:pos x="119" y="86"/>
                </a:cxn>
                <a:cxn ang="0">
                  <a:pos x="122" y="104"/>
                </a:cxn>
                <a:cxn ang="0">
                  <a:pos x="124" y="118"/>
                </a:cxn>
                <a:cxn ang="0">
                  <a:pos x="125" y="129"/>
                </a:cxn>
                <a:cxn ang="0">
                  <a:pos x="127" y="139"/>
                </a:cxn>
                <a:cxn ang="0">
                  <a:pos x="127" y="151"/>
                </a:cxn>
                <a:cxn ang="0">
                  <a:pos x="127" y="162"/>
                </a:cxn>
                <a:cxn ang="0">
                  <a:pos x="125" y="174"/>
                </a:cxn>
                <a:cxn ang="0">
                  <a:pos x="124" y="189"/>
                </a:cxn>
                <a:cxn ang="0">
                  <a:pos x="119" y="207"/>
                </a:cxn>
                <a:cxn ang="0">
                  <a:pos x="112" y="225"/>
                </a:cxn>
                <a:cxn ang="0">
                  <a:pos x="104" y="240"/>
                </a:cxn>
                <a:cxn ang="0">
                  <a:pos x="94" y="254"/>
                </a:cxn>
                <a:cxn ang="0">
                  <a:pos x="83" y="266"/>
                </a:cxn>
                <a:cxn ang="0">
                  <a:pos x="71" y="277"/>
                </a:cxn>
                <a:cxn ang="0">
                  <a:pos x="60" y="287"/>
                </a:cxn>
                <a:cxn ang="0">
                  <a:pos x="50" y="293"/>
                </a:cxn>
                <a:cxn ang="0">
                  <a:pos x="33" y="302"/>
                </a:cxn>
                <a:cxn ang="0">
                  <a:pos x="17" y="310"/>
                </a:cxn>
                <a:cxn ang="0">
                  <a:pos x="7" y="313"/>
                </a:cxn>
                <a:cxn ang="0">
                  <a:pos x="0" y="307"/>
                </a:cxn>
                <a:cxn ang="0">
                  <a:pos x="3" y="304"/>
                </a:cxn>
                <a:cxn ang="0">
                  <a:pos x="17" y="299"/>
                </a:cxn>
                <a:cxn ang="0">
                  <a:pos x="35" y="290"/>
                </a:cxn>
                <a:cxn ang="0">
                  <a:pos x="44" y="284"/>
                </a:cxn>
                <a:cxn ang="0">
                  <a:pos x="56" y="277"/>
                </a:cxn>
                <a:cxn ang="0">
                  <a:pos x="66" y="268"/>
                </a:cxn>
                <a:cxn ang="0">
                  <a:pos x="77" y="258"/>
                </a:cxn>
                <a:cxn ang="0">
                  <a:pos x="86" y="246"/>
                </a:cxn>
                <a:cxn ang="0">
                  <a:pos x="97" y="233"/>
                </a:cxn>
                <a:cxn ang="0">
                  <a:pos x="104" y="218"/>
                </a:cxn>
                <a:cxn ang="0">
                  <a:pos x="112" y="201"/>
                </a:cxn>
                <a:cxn ang="0">
                  <a:pos x="116" y="183"/>
                </a:cxn>
                <a:cxn ang="0">
                  <a:pos x="119" y="163"/>
                </a:cxn>
                <a:cxn ang="0">
                  <a:pos x="119" y="151"/>
                </a:cxn>
                <a:cxn ang="0">
                  <a:pos x="119" y="141"/>
                </a:cxn>
                <a:cxn ang="0">
                  <a:pos x="118" y="123"/>
                </a:cxn>
                <a:cxn ang="0">
                  <a:pos x="115" y="104"/>
                </a:cxn>
                <a:cxn ang="0">
                  <a:pos x="110" y="88"/>
                </a:cxn>
                <a:cxn ang="0">
                  <a:pos x="104" y="73"/>
                </a:cxn>
                <a:cxn ang="0">
                  <a:pos x="98" y="59"/>
                </a:cxn>
                <a:cxn ang="0">
                  <a:pos x="92" y="47"/>
                </a:cxn>
                <a:cxn ang="0">
                  <a:pos x="84" y="38"/>
                </a:cxn>
                <a:cxn ang="0">
                  <a:pos x="69" y="20"/>
                </a:cxn>
                <a:cxn ang="0">
                  <a:pos x="59" y="8"/>
                </a:cxn>
                <a:cxn ang="0">
                  <a:pos x="48" y="2"/>
                </a:cxn>
                <a:cxn ang="0">
                  <a:pos x="66" y="5"/>
                </a:cxn>
              </a:cxnLst>
              <a:rect l="0" t="0" r="r" b="b"/>
              <a:pathLst>
                <a:path w="128" h="314">
                  <a:moveTo>
                    <a:pt x="66" y="5"/>
                  </a:moveTo>
                  <a:lnTo>
                    <a:pt x="68" y="6"/>
                  </a:lnTo>
                  <a:lnTo>
                    <a:pt x="75" y="11"/>
                  </a:lnTo>
                  <a:lnTo>
                    <a:pt x="78" y="14"/>
                  </a:lnTo>
                  <a:lnTo>
                    <a:pt x="84" y="20"/>
                  </a:lnTo>
                  <a:lnTo>
                    <a:pt x="91" y="26"/>
                  </a:lnTo>
                  <a:lnTo>
                    <a:pt x="97" y="33"/>
                  </a:lnTo>
                  <a:lnTo>
                    <a:pt x="100" y="38"/>
                  </a:lnTo>
                  <a:lnTo>
                    <a:pt x="101" y="42"/>
                  </a:lnTo>
                  <a:lnTo>
                    <a:pt x="104" y="49"/>
                  </a:lnTo>
                  <a:lnTo>
                    <a:pt x="107" y="53"/>
                  </a:lnTo>
                  <a:lnTo>
                    <a:pt x="109" y="59"/>
                  </a:lnTo>
                  <a:lnTo>
                    <a:pt x="112" y="65"/>
                  </a:lnTo>
                  <a:lnTo>
                    <a:pt x="115" y="71"/>
                  </a:lnTo>
                  <a:lnTo>
                    <a:pt x="118" y="80"/>
                  </a:lnTo>
                  <a:lnTo>
                    <a:pt x="119" y="86"/>
                  </a:lnTo>
                  <a:lnTo>
                    <a:pt x="121" y="95"/>
                  </a:lnTo>
                  <a:lnTo>
                    <a:pt x="122" y="104"/>
                  </a:lnTo>
                  <a:lnTo>
                    <a:pt x="124" y="115"/>
                  </a:lnTo>
                  <a:lnTo>
                    <a:pt x="124" y="118"/>
                  </a:lnTo>
                  <a:lnTo>
                    <a:pt x="125" y="123"/>
                  </a:lnTo>
                  <a:lnTo>
                    <a:pt x="125" y="129"/>
                  </a:lnTo>
                  <a:lnTo>
                    <a:pt x="127" y="135"/>
                  </a:lnTo>
                  <a:lnTo>
                    <a:pt x="127" y="139"/>
                  </a:lnTo>
                  <a:lnTo>
                    <a:pt x="127" y="145"/>
                  </a:lnTo>
                  <a:lnTo>
                    <a:pt x="127" y="151"/>
                  </a:lnTo>
                  <a:lnTo>
                    <a:pt x="128" y="157"/>
                  </a:lnTo>
                  <a:lnTo>
                    <a:pt x="127" y="162"/>
                  </a:lnTo>
                  <a:lnTo>
                    <a:pt x="127" y="168"/>
                  </a:lnTo>
                  <a:lnTo>
                    <a:pt x="125" y="174"/>
                  </a:lnTo>
                  <a:lnTo>
                    <a:pt x="125" y="178"/>
                  </a:lnTo>
                  <a:lnTo>
                    <a:pt x="124" y="189"/>
                  </a:lnTo>
                  <a:lnTo>
                    <a:pt x="122" y="200"/>
                  </a:lnTo>
                  <a:lnTo>
                    <a:pt x="119" y="207"/>
                  </a:lnTo>
                  <a:lnTo>
                    <a:pt x="116" y="218"/>
                  </a:lnTo>
                  <a:lnTo>
                    <a:pt x="112" y="225"/>
                  </a:lnTo>
                  <a:lnTo>
                    <a:pt x="109" y="234"/>
                  </a:lnTo>
                  <a:lnTo>
                    <a:pt x="104" y="240"/>
                  </a:lnTo>
                  <a:lnTo>
                    <a:pt x="100" y="248"/>
                  </a:lnTo>
                  <a:lnTo>
                    <a:pt x="94" y="254"/>
                  </a:lnTo>
                  <a:lnTo>
                    <a:pt x="89" y="262"/>
                  </a:lnTo>
                  <a:lnTo>
                    <a:pt x="83" y="266"/>
                  </a:lnTo>
                  <a:lnTo>
                    <a:pt x="77" y="272"/>
                  </a:lnTo>
                  <a:lnTo>
                    <a:pt x="71" y="277"/>
                  </a:lnTo>
                  <a:lnTo>
                    <a:pt x="66" y="283"/>
                  </a:lnTo>
                  <a:lnTo>
                    <a:pt x="60" y="287"/>
                  </a:lnTo>
                  <a:lnTo>
                    <a:pt x="56" y="290"/>
                  </a:lnTo>
                  <a:lnTo>
                    <a:pt x="50" y="293"/>
                  </a:lnTo>
                  <a:lnTo>
                    <a:pt x="44" y="296"/>
                  </a:lnTo>
                  <a:lnTo>
                    <a:pt x="33" y="302"/>
                  </a:lnTo>
                  <a:lnTo>
                    <a:pt x="26" y="307"/>
                  </a:lnTo>
                  <a:lnTo>
                    <a:pt x="17" y="310"/>
                  </a:lnTo>
                  <a:lnTo>
                    <a:pt x="12" y="313"/>
                  </a:lnTo>
                  <a:lnTo>
                    <a:pt x="7" y="313"/>
                  </a:lnTo>
                  <a:lnTo>
                    <a:pt x="7" y="314"/>
                  </a:lnTo>
                  <a:lnTo>
                    <a:pt x="0" y="307"/>
                  </a:lnTo>
                  <a:lnTo>
                    <a:pt x="0" y="305"/>
                  </a:lnTo>
                  <a:lnTo>
                    <a:pt x="3" y="304"/>
                  </a:lnTo>
                  <a:lnTo>
                    <a:pt x="9" y="302"/>
                  </a:lnTo>
                  <a:lnTo>
                    <a:pt x="17" y="299"/>
                  </a:lnTo>
                  <a:lnTo>
                    <a:pt x="24" y="295"/>
                  </a:lnTo>
                  <a:lnTo>
                    <a:pt x="35" y="290"/>
                  </a:lnTo>
                  <a:lnTo>
                    <a:pt x="39" y="287"/>
                  </a:lnTo>
                  <a:lnTo>
                    <a:pt x="44" y="284"/>
                  </a:lnTo>
                  <a:lnTo>
                    <a:pt x="50" y="280"/>
                  </a:lnTo>
                  <a:lnTo>
                    <a:pt x="56" y="277"/>
                  </a:lnTo>
                  <a:lnTo>
                    <a:pt x="60" y="272"/>
                  </a:lnTo>
                  <a:lnTo>
                    <a:pt x="66" y="268"/>
                  </a:lnTo>
                  <a:lnTo>
                    <a:pt x="71" y="263"/>
                  </a:lnTo>
                  <a:lnTo>
                    <a:pt x="77" y="258"/>
                  </a:lnTo>
                  <a:lnTo>
                    <a:pt x="81" y="251"/>
                  </a:lnTo>
                  <a:lnTo>
                    <a:pt x="86" y="246"/>
                  </a:lnTo>
                  <a:lnTo>
                    <a:pt x="92" y="239"/>
                  </a:lnTo>
                  <a:lnTo>
                    <a:pt x="97" y="233"/>
                  </a:lnTo>
                  <a:lnTo>
                    <a:pt x="100" y="225"/>
                  </a:lnTo>
                  <a:lnTo>
                    <a:pt x="104" y="218"/>
                  </a:lnTo>
                  <a:lnTo>
                    <a:pt x="107" y="210"/>
                  </a:lnTo>
                  <a:lnTo>
                    <a:pt x="112" y="201"/>
                  </a:lnTo>
                  <a:lnTo>
                    <a:pt x="113" y="192"/>
                  </a:lnTo>
                  <a:lnTo>
                    <a:pt x="116" y="183"/>
                  </a:lnTo>
                  <a:lnTo>
                    <a:pt x="118" y="172"/>
                  </a:lnTo>
                  <a:lnTo>
                    <a:pt x="119" y="163"/>
                  </a:lnTo>
                  <a:lnTo>
                    <a:pt x="119" y="157"/>
                  </a:lnTo>
                  <a:lnTo>
                    <a:pt x="119" y="151"/>
                  </a:lnTo>
                  <a:lnTo>
                    <a:pt x="119" y="145"/>
                  </a:lnTo>
                  <a:lnTo>
                    <a:pt x="119" y="141"/>
                  </a:lnTo>
                  <a:lnTo>
                    <a:pt x="118" y="130"/>
                  </a:lnTo>
                  <a:lnTo>
                    <a:pt x="118" y="123"/>
                  </a:lnTo>
                  <a:lnTo>
                    <a:pt x="116" y="113"/>
                  </a:lnTo>
                  <a:lnTo>
                    <a:pt x="115" y="104"/>
                  </a:lnTo>
                  <a:lnTo>
                    <a:pt x="112" y="95"/>
                  </a:lnTo>
                  <a:lnTo>
                    <a:pt x="110" y="88"/>
                  </a:lnTo>
                  <a:lnTo>
                    <a:pt x="107" y="79"/>
                  </a:lnTo>
                  <a:lnTo>
                    <a:pt x="104" y="73"/>
                  </a:lnTo>
                  <a:lnTo>
                    <a:pt x="101" y="65"/>
                  </a:lnTo>
                  <a:lnTo>
                    <a:pt x="98" y="59"/>
                  </a:lnTo>
                  <a:lnTo>
                    <a:pt x="94" y="53"/>
                  </a:lnTo>
                  <a:lnTo>
                    <a:pt x="92" y="47"/>
                  </a:lnTo>
                  <a:lnTo>
                    <a:pt x="88" y="42"/>
                  </a:lnTo>
                  <a:lnTo>
                    <a:pt x="84" y="38"/>
                  </a:lnTo>
                  <a:lnTo>
                    <a:pt x="77" y="29"/>
                  </a:lnTo>
                  <a:lnTo>
                    <a:pt x="69" y="20"/>
                  </a:lnTo>
                  <a:lnTo>
                    <a:pt x="63" y="12"/>
                  </a:lnTo>
                  <a:lnTo>
                    <a:pt x="59" y="8"/>
                  </a:lnTo>
                  <a:lnTo>
                    <a:pt x="53" y="3"/>
                  </a:lnTo>
                  <a:lnTo>
                    <a:pt x="48" y="2"/>
                  </a:lnTo>
                  <a:lnTo>
                    <a:pt x="45" y="0"/>
                  </a:lnTo>
                  <a:lnTo>
                    <a:pt x="66" y="5"/>
                  </a:lnTo>
                  <a:lnTo>
                    <a:pt x="66"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48" name="Freeform 55"/>
            <p:cNvSpPr>
              <a:spLocks/>
            </p:cNvSpPr>
            <p:nvPr/>
          </p:nvSpPr>
          <p:spPr bwMode="auto">
            <a:xfrm>
              <a:off x="2300" y="1583"/>
              <a:ext cx="68" cy="86"/>
            </a:xfrm>
            <a:custGeom>
              <a:avLst/>
              <a:gdLst/>
              <a:ahLst/>
              <a:cxnLst>
                <a:cxn ang="0">
                  <a:pos x="41" y="0"/>
                </a:cxn>
                <a:cxn ang="0">
                  <a:pos x="0" y="10"/>
                </a:cxn>
                <a:cxn ang="0">
                  <a:pos x="14" y="86"/>
                </a:cxn>
                <a:cxn ang="0">
                  <a:pos x="68" y="72"/>
                </a:cxn>
                <a:cxn ang="0">
                  <a:pos x="41" y="0"/>
                </a:cxn>
                <a:cxn ang="0">
                  <a:pos x="41" y="0"/>
                </a:cxn>
              </a:cxnLst>
              <a:rect l="0" t="0" r="r" b="b"/>
              <a:pathLst>
                <a:path w="68" h="86">
                  <a:moveTo>
                    <a:pt x="41" y="0"/>
                  </a:moveTo>
                  <a:lnTo>
                    <a:pt x="0" y="10"/>
                  </a:lnTo>
                  <a:lnTo>
                    <a:pt x="14" y="86"/>
                  </a:lnTo>
                  <a:lnTo>
                    <a:pt x="68" y="72"/>
                  </a:lnTo>
                  <a:lnTo>
                    <a:pt x="41" y="0"/>
                  </a:lnTo>
                  <a:lnTo>
                    <a:pt x="41" y="0"/>
                  </a:lnTo>
                  <a:close/>
                </a:path>
              </a:pathLst>
            </a:custGeom>
            <a:solidFill>
              <a:srgbClr val="788FE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49" name="Freeform 56"/>
            <p:cNvSpPr>
              <a:spLocks/>
            </p:cNvSpPr>
            <p:nvPr/>
          </p:nvSpPr>
          <p:spPr bwMode="auto">
            <a:xfrm>
              <a:off x="2243" y="1531"/>
              <a:ext cx="59" cy="76"/>
            </a:xfrm>
            <a:custGeom>
              <a:avLst/>
              <a:gdLst/>
              <a:ahLst/>
              <a:cxnLst>
                <a:cxn ang="0">
                  <a:pos x="38" y="0"/>
                </a:cxn>
                <a:cxn ang="0">
                  <a:pos x="0" y="10"/>
                </a:cxn>
                <a:cxn ang="0">
                  <a:pos x="5" y="76"/>
                </a:cxn>
                <a:cxn ang="0">
                  <a:pos x="59" y="62"/>
                </a:cxn>
                <a:cxn ang="0">
                  <a:pos x="38" y="0"/>
                </a:cxn>
                <a:cxn ang="0">
                  <a:pos x="38" y="0"/>
                </a:cxn>
              </a:cxnLst>
              <a:rect l="0" t="0" r="r" b="b"/>
              <a:pathLst>
                <a:path w="59" h="76">
                  <a:moveTo>
                    <a:pt x="38" y="0"/>
                  </a:moveTo>
                  <a:lnTo>
                    <a:pt x="0" y="10"/>
                  </a:lnTo>
                  <a:lnTo>
                    <a:pt x="5" y="76"/>
                  </a:lnTo>
                  <a:lnTo>
                    <a:pt x="59" y="62"/>
                  </a:lnTo>
                  <a:lnTo>
                    <a:pt x="38" y="0"/>
                  </a:lnTo>
                  <a:lnTo>
                    <a:pt x="38" y="0"/>
                  </a:lnTo>
                  <a:close/>
                </a:path>
              </a:pathLst>
            </a:custGeom>
            <a:solidFill>
              <a:srgbClr val="788FE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50" name="Freeform 57"/>
            <p:cNvSpPr>
              <a:spLocks/>
            </p:cNvSpPr>
            <p:nvPr/>
          </p:nvSpPr>
          <p:spPr bwMode="auto">
            <a:xfrm>
              <a:off x="2207" y="1607"/>
              <a:ext cx="56" cy="91"/>
            </a:xfrm>
            <a:custGeom>
              <a:avLst/>
              <a:gdLst/>
              <a:ahLst/>
              <a:cxnLst>
                <a:cxn ang="0">
                  <a:pos x="41" y="0"/>
                </a:cxn>
                <a:cxn ang="0">
                  <a:pos x="0" y="12"/>
                </a:cxn>
                <a:cxn ang="0">
                  <a:pos x="3" y="91"/>
                </a:cxn>
                <a:cxn ang="0">
                  <a:pos x="56" y="74"/>
                </a:cxn>
                <a:cxn ang="0">
                  <a:pos x="41" y="0"/>
                </a:cxn>
                <a:cxn ang="0">
                  <a:pos x="41" y="0"/>
                </a:cxn>
              </a:cxnLst>
              <a:rect l="0" t="0" r="r" b="b"/>
              <a:pathLst>
                <a:path w="56" h="91">
                  <a:moveTo>
                    <a:pt x="41" y="0"/>
                  </a:moveTo>
                  <a:lnTo>
                    <a:pt x="0" y="12"/>
                  </a:lnTo>
                  <a:lnTo>
                    <a:pt x="3" y="91"/>
                  </a:lnTo>
                  <a:lnTo>
                    <a:pt x="56" y="74"/>
                  </a:lnTo>
                  <a:lnTo>
                    <a:pt x="41" y="0"/>
                  </a:lnTo>
                  <a:lnTo>
                    <a:pt x="41" y="0"/>
                  </a:lnTo>
                  <a:close/>
                </a:path>
              </a:pathLst>
            </a:custGeom>
            <a:solidFill>
              <a:srgbClr val="788FE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51" name="Freeform 58"/>
            <p:cNvSpPr>
              <a:spLocks/>
            </p:cNvSpPr>
            <p:nvPr/>
          </p:nvSpPr>
          <p:spPr bwMode="auto">
            <a:xfrm>
              <a:off x="2193" y="1495"/>
              <a:ext cx="50" cy="61"/>
            </a:xfrm>
            <a:custGeom>
              <a:avLst/>
              <a:gdLst/>
              <a:ahLst/>
              <a:cxnLst>
                <a:cxn ang="0">
                  <a:pos x="41" y="0"/>
                </a:cxn>
                <a:cxn ang="0">
                  <a:pos x="0" y="12"/>
                </a:cxn>
                <a:cxn ang="0">
                  <a:pos x="6" y="61"/>
                </a:cxn>
                <a:cxn ang="0">
                  <a:pos x="50" y="47"/>
                </a:cxn>
                <a:cxn ang="0">
                  <a:pos x="41" y="0"/>
                </a:cxn>
                <a:cxn ang="0">
                  <a:pos x="41" y="0"/>
                </a:cxn>
              </a:cxnLst>
              <a:rect l="0" t="0" r="r" b="b"/>
              <a:pathLst>
                <a:path w="50" h="61">
                  <a:moveTo>
                    <a:pt x="41" y="0"/>
                  </a:moveTo>
                  <a:lnTo>
                    <a:pt x="0" y="12"/>
                  </a:lnTo>
                  <a:lnTo>
                    <a:pt x="6" y="61"/>
                  </a:lnTo>
                  <a:lnTo>
                    <a:pt x="50" y="47"/>
                  </a:lnTo>
                  <a:lnTo>
                    <a:pt x="41" y="0"/>
                  </a:lnTo>
                  <a:lnTo>
                    <a:pt x="41" y="0"/>
                  </a:lnTo>
                  <a:close/>
                </a:path>
              </a:pathLst>
            </a:custGeom>
            <a:solidFill>
              <a:srgbClr val="788FE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52" name="Freeform 59"/>
            <p:cNvSpPr>
              <a:spLocks/>
            </p:cNvSpPr>
            <p:nvPr/>
          </p:nvSpPr>
          <p:spPr bwMode="auto">
            <a:xfrm>
              <a:off x="2155" y="1619"/>
              <a:ext cx="55" cy="95"/>
            </a:xfrm>
            <a:custGeom>
              <a:avLst/>
              <a:gdLst/>
              <a:ahLst/>
              <a:cxnLst>
                <a:cxn ang="0">
                  <a:pos x="52" y="0"/>
                </a:cxn>
                <a:cxn ang="0">
                  <a:pos x="9" y="14"/>
                </a:cxn>
                <a:cxn ang="0">
                  <a:pos x="0" y="95"/>
                </a:cxn>
                <a:cxn ang="0">
                  <a:pos x="55" y="80"/>
                </a:cxn>
                <a:cxn ang="0">
                  <a:pos x="52" y="0"/>
                </a:cxn>
                <a:cxn ang="0">
                  <a:pos x="52" y="0"/>
                </a:cxn>
              </a:cxnLst>
              <a:rect l="0" t="0" r="r" b="b"/>
              <a:pathLst>
                <a:path w="55" h="95">
                  <a:moveTo>
                    <a:pt x="52" y="0"/>
                  </a:moveTo>
                  <a:lnTo>
                    <a:pt x="9" y="14"/>
                  </a:lnTo>
                  <a:lnTo>
                    <a:pt x="0" y="95"/>
                  </a:lnTo>
                  <a:lnTo>
                    <a:pt x="55" y="80"/>
                  </a:lnTo>
                  <a:lnTo>
                    <a:pt x="52" y="0"/>
                  </a:lnTo>
                  <a:lnTo>
                    <a:pt x="52" y="0"/>
                  </a:lnTo>
                  <a:close/>
                </a:path>
              </a:pathLst>
            </a:custGeom>
            <a:solidFill>
              <a:srgbClr val="637AC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53" name="Freeform 60"/>
            <p:cNvSpPr>
              <a:spLocks/>
            </p:cNvSpPr>
            <p:nvPr/>
          </p:nvSpPr>
          <p:spPr bwMode="auto">
            <a:xfrm>
              <a:off x="2139" y="1553"/>
              <a:ext cx="65" cy="89"/>
            </a:xfrm>
            <a:custGeom>
              <a:avLst/>
              <a:gdLst/>
              <a:ahLst/>
              <a:cxnLst>
                <a:cxn ang="0">
                  <a:pos x="60" y="0"/>
                </a:cxn>
                <a:cxn ang="0">
                  <a:pos x="15" y="13"/>
                </a:cxn>
                <a:cxn ang="0">
                  <a:pos x="0" y="89"/>
                </a:cxn>
                <a:cxn ang="0">
                  <a:pos x="65" y="66"/>
                </a:cxn>
                <a:cxn ang="0">
                  <a:pos x="60" y="0"/>
                </a:cxn>
                <a:cxn ang="0">
                  <a:pos x="60" y="0"/>
                </a:cxn>
              </a:cxnLst>
              <a:rect l="0" t="0" r="r" b="b"/>
              <a:pathLst>
                <a:path w="65" h="89">
                  <a:moveTo>
                    <a:pt x="60" y="0"/>
                  </a:moveTo>
                  <a:lnTo>
                    <a:pt x="15" y="13"/>
                  </a:lnTo>
                  <a:lnTo>
                    <a:pt x="0" y="89"/>
                  </a:lnTo>
                  <a:lnTo>
                    <a:pt x="65" y="66"/>
                  </a:lnTo>
                  <a:lnTo>
                    <a:pt x="60" y="0"/>
                  </a:lnTo>
                  <a:lnTo>
                    <a:pt x="60" y="0"/>
                  </a:lnTo>
                  <a:close/>
                </a:path>
              </a:pathLst>
            </a:custGeom>
            <a:solidFill>
              <a:srgbClr val="788FE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54" name="Freeform 61"/>
            <p:cNvSpPr>
              <a:spLocks/>
            </p:cNvSpPr>
            <p:nvPr/>
          </p:nvSpPr>
          <p:spPr bwMode="auto">
            <a:xfrm>
              <a:off x="2092" y="1507"/>
              <a:ext cx="63" cy="82"/>
            </a:xfrm>
            <a:custGeom>
              <a:avLst/>
              <a:gdLst/>
              <a:ahLst/>
              <a:cxnLst>
                <a:cxn ang="0">
                  <a:pos x="63" y="0"/>
                </a:cxn>
                <a:cxn ang="0">
                  <a:pos x="20" y="15"/>
                </a:cxn>
                <a:cxn ang="0">
                  <a:pos x="0" y="82"/>
                </a:cxn>
                <a:cxn ang="0">
                  <a:pos x="62" y="62"/>
                </a:cxn>
                <a:cxn ang="0">
                  <a:pos x="63" y="0"/>
                </a:cxn>
                <a:cxn ang="0">
                  <a:pos x="63" y="0"/>
                </a:cxn>
              </a:cxnLst>
              <a:rect l="0" t="0" r="r" b="b"/>
              <a:pathLst>
                <a:path w="63" h="82">
                  <a:moveTo>
                    <a:pt x="63" y="0"/>
                  </a:moveTo>
                  <a:lnTo>
                    <a:pt x="20" y="15"/>
                  </a:lnTo>
                  <a:lnTo>
                    <a:pt x="0" y="82"/>
                  </a:lnTo>
                  <a:lnTo>
                    <a:pt x="62" y="62"/>
                  </a:lnTo>
                  <a:lnTo>
                    <a:pt x="63" y="0"/>
                  </a:lnTo>
                  <a:lnTo>
                    <a:pt x="63" y="0"/>
                  </a:lnTo>
                  <a:close/>
                </a:path>
              </a:pathLst>
            </a:custGeom>
            <a:solidFill>
              <a:srgbClr val="8096EB"/>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55" name="Freeform 62"/>
            <p:cNvSpPr>
              <a:spLocks/>
            </p:cNvSpPr>
            <p:nvPr/>
          </p:nvSpPr>
          <p:spPr bwMode="auto">
            <a:xfrm>
              <a:off x="2036" y="1587"/>
              <a:ext cx="59" cy="86"/>
            </a:xfrm>
            <a:custGeom>
              <a:avLst/>
              <a:gdLst/>
              <a:ahLst/>
              <a:cxnLst>
                <a:cxn ang="0">
                  <a:pos x="59" y="0"/>
                </a:cxn>
                <a:cxn ang="0">
                  <a:pos x="9" y="18"/>
                </a:cxn>
                <a:cxn ang="0">
                  <a:pos x="0" y="86"/>
                </a:cxn>
                <a:cxn ang="0">
                  <a:pos x="48" y="67"/>
                </a:cxn>
                <a:cxn ang="0">
                  <a:pos x="59" y="0"/>
                </a:cxn>
                <a:cxn ang="0">
                  <a:pos x="59" y="0"/>
                </a:cxn>
              </a:cxnLst>
              <a:rect l="0" t="0" r="r" b="b"/>
              <a:pathLst>
                <a:path w="59" h="86">
                  <a:moveTo>
                    <a:pt x="59" y="0"/>
                  </a:moveTo>
                  <a:lnTo>
                    <a:pt x="9" y="18"/>
                  </a:lnTo>
                  <a:lnTo>
                    <a:pt x="0" y="86"/>
                  </a:lnTo>
                  <a:lnTo>
                    <a:pt x="48" y="67"/>
                  </a:lnTo>
                  <a:lnTo>
                    <a:pt x="59" y="0"/>
                  </a:lnTo>
                  <a:lnTo>
                    <a:pt x="59" y="0"/>
                  </a:lnTo>
                  <a:close/>
                </a:path>
              </a:pathLst>
            </a:custGeom>
            <a:solidFill>
              <a:srgbClr val="7A91E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56" name="Freeform 63"/>
            <p:cNvSpPr>
              <a:spLocks/>
            </p:cNvSpPr>
            <p:nvPr/>
          </p:nvSpPr>
          <p:spPr bwMode="auto">
            <a:xfrm>
              <a:off x="2068" y="1477"/>
              <a:ext cx="53" cy="64"/>
            </a:xfrm>
            <a:custGeom>
              <a:avLst/>
              <a:gdLst/>
              <a:ahLst/>
              <a:cxnLst>
                <a:cxn ang="0">
                  <a:pos x="53" y="0"/>
                </a:cxn>
                <a:cxn ang="0">
                  <a:pos x="4" y="18"/>
                </a:cxn>
                <a:cxn ang="0">
                  <a:pos x="0" y="64"/>
                </a:cxn>
                <a:cxn ang="0">
                  <a:pos x="44" y="45"/>
                </a:cxn>
                <a:cxn ang="0">
                  <a:pos x="53" y="0"/>
                </a:cxn>
                <a:cxn ang="0">
                  <a:pos x="53" y="0"/>
                </a:cxn>
              </a:cxnLst>
              <a:rect l="0" t="0" r="r" b="b"/>
              <a:pathLst>
                <a:path w="53" h="64">
                  <a:moveTo>
                    <a:pt x="53" y="0"/>
                  </a:moveTo>
                  <a:lnTo>
                    <a:pt x="4" y="18"/>
                  </a:lnTo>
                  <a:lnTo>
                    <a:pt x="0" y="64"/>
                  </a:lnTo>
                  <a:lnTo>
                    <a:pt x="44" y="45"/>
                  </a:lnTo>
                  <a:lnTo>
                    <a:pt x="53" y="0"/>
                  </a:lnTo>
                  <a:lnTo>
                    <a:pt x="53" y="0"/>
                  </a:lnTo>
                  <a:close/>
                </a:path>
              </a:pathLst>
            </a:custGeom>
            <a:solidFill>
              <a:srgbClr val="788FE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57" name="Freeform 64"/>
            <p:cNvSpPr>
              <a:spLocks/>
            </p:cNvSpPr>
            <p:nvPr/>
          </p:nvSpPr>
          <p:spPr bwMode="auto">
            <a:xfrm>
              <a:off x="2266" y="1415"/>
              <a:ext cx="54" cy="263"/>
            </a:xfrm>
            <a:custGeom>
              <a:avLst/>
              <a:gdLst/>
              <a:ahLst/>
              <a:cxnLst>
                <a:cxn ang="0">
                  <a:pos x="0" y="8"/>
                </a:cxn>
                <a:cxn ang="0">
                  <a:pos x="42" y="263"/>
                </a:cxn>
                <a:cxn ang="0">
                  <a:pos x="54" y="258"/>
                </a:cxn>
                <a:cxn ang="0">
                  <a:pos x="53" y="257"/>
                </a:cxn>
                <a:cxn ang="0">
                  <a:pos x="53" y="254"/>
                </a:cxn>
                <a:cxn ang="0">
                  <a:pos x="53" y="251"/>
                </a:cxn>
                <a:cxn ang="0">
                  <a:pos x="53" y="246"/>
                </a:cxn>
                <a:cxn ang="0">
                  <a:pos x="51" y="239"/>
                </a:cxn>
                <a:cxn ang="0">
                  <a:pos x="49" y="233"/>
                </a:cxn>
                <a:cxn ang="0">
                  <a:pos x="48" y="224"/>
                </a:cxn>
                <a:cxn ang="0">
                  <a:pos x="48" y="216"/>
                </a:cxn>
                <a:cxn ang="0">
                  <a:pos x="45" y="210"/>
                </a:cxn>
                <a:cxn ang="0">
                  <a:pos x="45" y="206"/>
                </a:cxn>
                <a:cxn ang="0">
                  <a:pos x="43" y="200"/>
                </a:cxn>
                <a:cxn ang="0">
                  <a:pos x="43" y="195"/>
                </a:cxn>
                <a:cxn ang="0">
                  <a:pos x="43" y="190"/>
                </a:cxn>
                <a:cxn ang="0">
                  <a:pos x="42" y="184"/>
                </a:cxn>
                <a:cxn ang="0">
                  <a:pos x="40" y="178"/>
                </a:cxn>
                <a:cxn ang="0">
                  <a:pos x="40" y="174"/>
                </a:cxn>
                <a:cxn ang="0">
                  <a:pos x="39" y="166"/>
                </a:cxn>
                <a:cxn ang="0">
                  <a:pos x="39" y="162"/>
                </a:cxn>
                <a:cxn ang="0">
                  <a:pos x="37" y="156"/>
                </a:cxn>
                <a:cxn ang="0">
                  <a:pos x="37" y="150"/>
                </a:cxn>
                <a:cxn ang="0">
                  <a:pos x="36" y="144"/>
                </a:cxn>
                <a:cxn ang="0">
                  <a:pos x="36" y="138"/>
                </a:cxn>
                <a:cxn ang="0">
                  <a:pos x="34" y="132"/>
                </a:cxn>
                <a:cxn ang="0">
                  <a:pos x="34" y="126"/>
                </a:cxn>
                <a:cxn ang="0">
                  <a:pos x="33" y="120"/>
                </a:cxn>
                <a:cxn ang="0">
                  <a:pos x="31" y="113"/>
                </a:cxn>
                <a:cxn ang="0">
                  <a:pos x="30" y="107"/>
                </a:cxn>
                <a:cxn ang="0">
                  <a:pos x="30" y="101"/>
                </a:cxn>
                <a:cxn ang="0">
                  <a:pos x="27" y="95"/>
                </a:cxn>
                <a:cxn ang="0">
                  <a:pos x="27" y="89"/>
                </a:cxn>
                <a:cxn ang="0">
                  <a:pos x="25" y="85"/>
                </a:cxn>
                <a:cxn ang="0">
                  <a:pos x="25" y="79"/>
                </a:cxn>
                <a:cxn ang="0">
                  <a:pos x="24" y="73"/>
                </a:cxn>
                <a:cxn ang="0">
                  <a:pos x="22" y="67"/>
                </a:cxn>
                <a:cxn ang="0">
                  <a:pos x="22" y="62"/>
                </a:cxn>
                <a:cxn ang="0">
                  <a:pos x="22" y="56"/>
                </a:cxn>
                <a:cxn ang="0">
                  <a:pos x="21" y="52"/>
                </a:cxn>
                <a:cxn ang="0">
                  <a:pos x="19" y="47"/>
                </a:cxn>
                <a:cxn ang="0">
                  <a:pos x="19" y="41"/>
                </a:cxn>
                <a:cxn ang="0">
                  <a:pos x="19" y="38"/>
                </a:cxn>
                <a:cxn ang="0">
                  <a:pos x="16" y="29"/>
                </a:cxn>
                <a:cxn ang="0">
                  <a:pos x="15" y="21"/>
                </a:cxn>
                <a:cxn ang="0">
                  <a:pos x="13" y="14"/>
                </a:cxn>
                <a:cxn ang="0">
                  <a:pos x="12" y="9"/>
                </a:cxn>
                <a:cxn ang="0">
                  <a:pos x="9" y="2"/>
                </a:cxn>
                <a:cxn ang="0">
                  <a:pos x="9" y="0"/>
                </a:cxn>
                <a:cxn ang="0">
                  <a:pos x="0" y="8"/>
                </a:cxn>
                <a:cxn ang="0">
                  <a:pos x="0" y="8"/>
                </a:cxn>
              </a:cxnLst>
              <a:rect l="0" t="0" r="r" b="b"/>
              <a:pathLst>
                <a:path w="54" h="263">
                  <a:moveTo>
                    <a:pt x="0" y="8"/>
                  </a:moveTo>
                  <a:lnTo>
                    <a:pt x="42" y="263"/>
                  </a:lnTo>
                  <a:lnTo>
                    <a:pt x="54" y="258"/>
                  </a:lnTo>
                  <a:lnTo>
                    <a:pt x="53" y="257"/>
                  </a:lnTo>
                  <a:lnTo>
                    <a:pt x="53" y="254"/>
                  </a:lnTo>
                  <a:lnTo>
                    <a:pt x="53" y="251"/>
                  </a:lnTo>
                  <a:lnTo>
                    <a:pt x="53" y="246"/>
                  </a:lnTo>
                  <a:lnTo>
                    <a:pt x="51" y="239"/>
                  </a:lnTo>
                  <a:lnTo>
                    <a:pt x="49" y="233"/>
                  </a:lnTo>
                  <a:lnTo>
                    <a:pt x="48" y="224"/>
                  </a:lnTo>
                  <a:lnTo>
                    <a:pt x="48" y="216"/>
                  </a:lnTo>
                  <a:lnTo>
                    <a:pt x="45" y="210"/>
                  </a:lnTo>
                  <a:lnTo>
                    <a:pt x="45" y="206"/>
                  </a:lnTo>
                  <a:lnTo>
                    <a:pt x="43" y="200"/>
                  </a:lnTo>
                  <a:lnTo>
                    <a:pt x="43" y="195"/>
                  </a:lnTo>
                  <a:lnTo>
                    <a:pt x="43" y="190"/>
                  </a:lnTo>
                  <a:lnTo>
                    <a:pt x="42" y="184"/>
                  </a:lnTo>
                  <a:lnTo>
                    <a:pt x="40" y="178"/>
                  </a:lnTo>
                  <a:lnTo>
                    <a:pt x="40" y="174"/>
                  </a:lnTo>
                  <a:lnTo>
                    <a:pt x="39" y="166"/>
                  </a:lnTo>
                  <a:lnTo>
                    <a:pt x="39" y="162"/>
                  </a:lnTo>
                  <a:lnTo>
                    <a:pt x="37" y="156"/>
                  </a:lnTo>
                  <a:lnTo>
                    <a:pt x="37" y="150"/>
                  </a:lnTo>
                  <a:lnTo>
                    <a:pt x="36" y="144"/>
                  </a:lnTo>
                  <a:lnTo>
                    <a:pt x="36" y="138"/>
                  </a:lnTo>
                  <a:lnTo>
                    <a:pt x="34" y="132"/>
                  </a:lnTo>
                  <a:lnTo>
                    <a:pt x="34" y="126"/>
                  </a:lnTo>
                  <a:lnTo>
                    <a:pt x="33" y="120"/>
                  </a:lnTo>
                  <a:lnTo>
                    <a:pt x="31" y="113"/>
                  </a:lnTo>
                  <a:lnTo>
                    <a:pt x="30" y="107"/>
                  </a:lnTo>
                  <a:lnTo>
                    <a:pt x="30" y="101"/>
                  </a:lnTo>
                  <a:lnTo>
                    <a:pt x="27" y="95"/>
                  </a:lnTo>
                  <a:lnTo>
                    <a:pt x="27" y="89"/>
                  </a:lnTo>
                  <a:lnTo>
                    <a:pt x="25" y="85"/>
                  </a:lnTo>
                  <a:lnTo>
                    <a:pt x="25" y="79"/>
                  </a:lnTo>
                  <a:lnTo>
                    <a:pt x="24" y="73"/>
                  </a:lnTo>
                  <a:lnTo>
                    <a:pt x="22" y="67"/>
                  </a:lnTo>
                  <a:lnTo>
                    <a:pt x="22" y="62"/>
                  </a:lnTo>
                  <a:lnTo>
                    <a:pt x="22" y="56"/>
                  </a:lnTo>
                  <a:lnTo>
                    <a:pt x="21" y="52"/>
                  </a:lnTo>
                  <a:lnTo>
                    <a:pt x="19" y="47"/>
                  </a:lnTo>
                  <a:lnTo>
                    <a:pt x="19" y="41"/>
                  </a:lnTo>
                  <a:lnTo>
                    <a:pt x="19" y="38"/>
                  </a:lnTo>
                  <a:lnTo>
                    <a:pt x="16" y="29"/>
                  </a:lnTo>
                  <a:lnTo>
                    <a:pt x="15" y="21"/>
                  </a:lnTo>
                  <a:lnTo>
                    <a:pt x="13" y="14"/>
                  </a:lnTo>
                  <a:lnTo>
                    <a:pt x="12" y="9"/>
                  </a:lnTo>
                  <a:lnTo>
                    <a:pt x="9" y="2"/>
                  </a:lnTo>
                  <a:lnTo>
                    <a:pt x="9" y="0"/>
                  </a:lnTo>
                  <a:lnTo>
                    <a:pt x="0" y="8"/>
                  </a:lnTo>
                  <a:lnTo>
                    <a:pt x="0"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58" name="Freeform 65"/>
            <p:cNvSpPr>
              <a:spLocks/>
            </p:cNvSpPr>
            <p:nvPr/>
          </p:nvSpPr>
          <p:spPr bwMode="auto">
            <a:xfrm>
              <a:off x="2551" y="1007"/>
              <a:ext cx="115" cy="111"/>
            </a:xfrm>
            <a:custGeom>
              <a:avLst/>
              <a:gdLst/>
              <a:ahLst/>
              <a:cxnLst>
                <a:cxn ang="0">
                  <a:pos x="35" y="103"/>
                </a:cxn>
                <a:cxn ang="0">
                  <a:pos x="39" y="106"/>
                </a:cxn>
                <a:cxn ang="0">
                  <a:pos x="45" y="108"/>
                </a:cxn>
                <a:cxn ang="0">
                  <a:pos x="50" y="109"/>
                </a:cxn>
                <a:cxn ang="0">
                  <a:pos x="56" y="111"/>
                </a:cxn>
                <a:cxn ang="0">
                  <a:pos x="60" y="111"/>
                </a:cxn>
                <a:cxn ang="0">
                  <a:pos x="66" y="111"/>
                </a:cxn>
                <a:cxn ang="0">
                  <a:pos x="71" y="111"/>
                </a:cxn>
                <a:cxn ang="0">
                  <a:pos x="77" y="111"/>
                </a:cxn>
                <a:cxn ang="0">
                  <a:pos x="86" y="106"/>
                </a:cxn>
                <a:cxn ang="0">
                  <a:pos x="97" y="102"/>
                </a:cxn>
                <a:cxn ang="0">
                  <a:pos x="103" y="94"/>
                </a:cxn>
                <a:cxn ang="0">
                  <a:pos x="110" y="86"/>
                </a:cxn>
                <a:cxn ang="0">
                  <a:pos x="110" y="80"/>
                </a:cxn>
                <a:cxn ang="0">
                  <a:pos x="112" y="76"/>
                </a:cxn>
                <a:cxn ang="0">
                  <a:pos x="113" y="70"/>
                </a:cxn>
                <a:cxn ang="0">
                  <a:pos x="115" y="65"/>
                </a:cxn>
                <a:cxn ang="0">
                  <a:pos x="113" y="59"/>
                </a:cxn>
                <a:cxn ang="0">
                  <a:pos x="113" y="53"/>
                </a:cxn>
                <a:cxn ang="0">
                  <a:pos x="112" y="49"/>
                </a:cxn>
                <a:cxn ang="0">
                  <a:pos x="110" y="44"/>
                </a:cxn>
                <a:cxn ang="0">
                  <a:pos x="107" y="38"/>
                </a:cxn>
                <a:cxn ang="0">
                  <a:pos x="104" y="32"/>
                </a:cxn>
                <a:cxn ang="0">
                  <a:pos x="101" y="28"/>
                </a:cxn>
                <a:cxn ang="0">
                  <a:pos x="100" y="25"/>
                </a:cxn>
                <a:cxn ang="0">
                  <a:pos x="91" y="15"/>
                </a:cxn>
                <a:cxn ang="0">
                  <a:pos x="82" y="9"/>
                </a:cxn>
                <a:cxn ang="0">
                  <a:pos x="76" y="6"/>
                </a:cxn>
                <a:cxn ang="0">
                  <a:pos x="70" y="3"/>
                </a:cxn>
                <a:cxn ang="0">
                  <a:pos x="63" y="2"/>
                </a:cxn>
                <a:cxn ang="0">
                  <a:pos x="59" y="2"/>
                </a:cxn>
                <a:cxn ang="0">
                  <a:pos x="53" y="0"/>
                </a:cxn>
                <a:cxn ang="0">
                  <a:pos x="47" y="0"/>
                </a:cxn>
                <a:cxn ang="0">
                  <a:pos x="42" y="0"/>
                </a:cxn>
                <a:cxn ang="0">
                  <a:pos x="38" y="2"/>
                </a:cxn>
                <a:cxn ang="0">
                  <a:pos x="32" y="2"/>
                </a:cxn>
                <a:cxn ang="0">
                  <a:pos x="26" y="3"/>
                </a:cxn>
                <a:cxn ang="0">
                  <a:pos x="21" y="6"/>
                </a:cxn>
                <a:cxn ang="0">
                  <a:pos x="18" y="9"/>
                </a:cxn>
                <a:cxn ang="0">
                  <a:pos x="11" y="17"/>
                </a:cxn>
                <a:cxn ang="0">
                  <a:pos x="6" y="26"/>
                </a:cxn>
                <a:cxn ang="0">
                  <a:pos x="3" y="31"/>
                </a:cxn>
                <a:cxn ang="0">
                  <a:pos x="2" y="35"/>
                </a:cxn>
                <a:cxn ang="0">
                  <a:pos x="0" y="41"/>
                </a:cxn>
                <a:cxn ang="0">
                  <a:pos x="0" y="47"/>
                </a:cxn>
                <a:cxn ang="0">
                  <a:pos x="0" y="52"/>
                </a:cxn>
                <a:cxn ang="0">
                  <a:pos x="0" y="58"/>
                </a:cxn>
                <a:cxn ang="0">
                  <a:pos x="2" y="64"/>
                </a:cxn>
                <a:cxn ang="0">
                  <a:pos x="5" y="68"/>
                </a:cxn>
                <a:cxn ang="0">
                  <a:pos x="9" y="79"/>
                </a:cxn>
                <a:cxn ang="0">
                  <a:pos x="15" y="88"/>
                </a:cxn>
                <a:cxn ang="0">
                  <a:pos x="20" y="91"/>
                </a:cxn>
                <a:cxn ang="0">
                  <a:pos x="24" y="96"/>
                </a:cxn>
                <a:cxn ang="0">
                  <a:pos x="29" y="100"/>
                </a:cxn>
                <a:cxn ang="0">
                  <a:pos x="35" y="103"/>
                </a:cxn>
                <a:cxn ang="0">
                  <a:pos x="35" y="103"/>
                </a:cxn>
              </a:cxnLst>
              <a:rect l="0" t="0" r="r" b="b"/>
              <a:pathLst>
                <a:path w="115" h="111">
                  <a:moveTo>
                    <a:pt x="35" y="103"/>
                  </a:moveTo>
                  <a:lnTo>
                    <a:pt x="39" y="106"/>
                  </a:lnTo>
                  <a:lnTo>
                    <a:pt x="45" y="108"/>
                  </a:lnTo>
                  <a:lnTo>
                    <a:pt x="50" y="109"/>
                  </a:lnTo>
                  <a:lnTo>
                    <a:pt x="56" y="111"/>
                  </a:lnTo>
                  <a:lnTo>
                    <a:pt x="60" y="111"/>
                  </a:lnTo>
                  <a:lnTo>
                    <a:pt x="66" y="111"/>
                  </a:lnTo>
                  <a:lnTo>
                    <a:pt x="71" y="111"/>
                  </a:lnTo>
                  <a:lnTo>
                    <a:pt x="77" y="111"/>
                  </a:lnTo>
                  <a:lnTo>
                    <a:pt x="86" y="106"/>
                  </a:lnTo>
                  <a:lnTo>
                    <a:pt x="97" y="102"/>
                  </a:lnTo>
                  <a:lnTo>
                    <a:pt x="103" y="94"/>
                  </a:lnTo>
                  <a:lnTo>
                    <a:pt x="110" y="86"/>
                  </a:lnTo>
                  <a:lnTo>
                    <a:pt x="110" y="80"/>
                  </a:lnTo>
                  <a:lnTo>
                    <a:pt x="112" y="76"/>
                  </a:lnTo>
                  <a:lnTo>
                    <a:pt x="113" y="70"/>
                  </a:lnTo>
                  <a:lnTo>
                    <a:pt x="115" y="65"/>
                  </a:lnTo>
                  <a:lnTo>
                    <a:pt x="113" y="59"/>
                  </a:lnTo>
                  <a:lnTo>
                    <a:pt x="113" y="53"/>
                  </a:lnTo>
                  <a:lnTo>
                    <a:pt x="112" y="49"/>
                  </a:lnTo>
                  <a:lnTo>
                    <a:pt x="110" y="44"/>
                  </a:lnTo>
                  <a:lnTo>
                    <a:pt x="107" y="38"/>
                  </a:lnTo>
                  <a:lnTo>
                    <a:pt x="104" y="32"/>
                  </a:lnTo>
                  <a:lnTo>
                    <a:pt x="101" y="28"/>
                  </a:lnTo>
                  <a:lnTo>
                    <a:pt x="100" y="25"/>
                  </a:lnTo>
                  <a:lnTo>
                    <a:pt x="91" y="15"/>
                  </a:lnTo>
                  <a:lnTo>
                    <a:pt x="82" y="9"/>
                  </a:lnTo>
                  <a:lnTo>
                    <a:pt x="76" y="6"/>
                  </a:lnTo>
                  <a:lnTo>
                    <a:pt x="70" y="3"/>
                  </a:lnTo>
                  <a:lnTo>
                    <a:pt x="63" y="2"/>
                  </a:lnTo>
                  <a:lnTo>
                    <a:pt x="59" y="2"/>
                  </a:lnTo>
                  <a:lnTo>
                    <a:pt x="53" y="0"/>
                  </a:lnTo>
                  <a:lnTo>
                    <a:pt x="47" y="0"/>
                  </a:lnTo>
                  <a:lnTo>
                    <a:pt x="42" y="0"/>
                  </a:lnTo>
                  <a:lnTo>
                    <a:pt x="38" y="2"/>
                  </a:lnTo>
                  <a:lnTo>
                    <a:pt x="32" y="2"/>
                  </a:lnTo>
                  <a:lnTo>
                    <a:pt x="26" y="3"/>
                  </a:lnTo>
                  <a:lnTo>
                    <a:pt x="21" y="6"/>
                  </a:lnTo>
                  <a:lnTo>
                    <a:pt x="18" y="9"/>
                  </a:lnTo>
                  <a:lnTo>
                    <a:pt x="11" y="17"/>
                  </a:lnTo>
                  <a:lnTo>
                    <a:pt x="6" y="26"/>
                  </a:lnTo>
                  <a:lnTo>
                    <a:pt x="3" y="31"/>
                  </a:lnTo>
                  <a:lnTo>
                    <a:pt x="2" y="35"/>
                  </a:lnTo>
                  <a:lnTo>
                    <a:pt x="0" y="41"/>
                  </a:lnTo>
                  <a:lnTo>
                    <a:pt x="0" y="47"/>
                  </a:lnTo>
                  <a:lnTo>
                    <a:pt x="0" y="52"/>
                  </a:lnTo>
                  <a:lnTo>
                    <a:pt x="0" y="58"/>
                  </a:lnTo>
                  <a:lnTo>
                    <a:pt x="2" y="64"/>
                  </a:lnTo>
                  <a:lnTo>
                    <a:pt x="5" y="68"/>
                  </a:lnTo>
                  <a:lnTo>
                    <a:pt x="9" y="79"/>
                  </a:lnTo>
                  <a:lnTo>
                    <a:pt x="15" y="88"/>
                  </a:lnTo>
                  <a:lnTo>
                    <a:pt x="20" y="91"/>
                  </a:lnTo>
                  <a:lnTo>
                    <a:pt x="24" y="96"/>
                  </a:lnTo>
                  <a:lnTo>
                    <a:pt x="29" y="100"/>
                  </a:lnTo>
                  <a:lnTo>
                    <a:pt x="35" y="103"/>
                  </a:lnTo>
                  <a:lnTo>
                    <a:pt x="35" y="10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59" name="Freeform 66"/>
            <p:cNvSpPr>
              <a:spLocks/>
            </p:cNvSpPr>
            <p:nvPr/>
          </p:nvSpPr>
          <p:spPr bwMode="auto">
            <a:xfrm>
              <a:off x="2577" y="1326"/>
              <a:ext cx="53" cy="171"/>
            </a:xfrm>
            <a:custGeom>
              <a:avLst/>
              <a:gdLst/>
              <a:ahLst/>
              <a:cxnLst>
                <a:cxn ang="0">
                  <a:pos x="42" y="0"/>
                </a:cxn>
                <a:cxn ang="0">
                  <a:pos x="50" y="3"/>
                </a:cxn>
                <a:cxn ang="0">
                  <a:pos x="47" y="8"/>
                </a:cxn>
                <a:cxn ang="0">
                  <a:pos x="36" y="14"/>
                </a:cxn>
                <a:cxn ang="0">
                  <a:pos x="22" y="26"/>
                </a:cxn>
                <a:cxn ang="0">
                  <a:pos x="15" y="41"/>
                </a:cxn>
                <a:cxn ang="0">
                  <a:pos x="10" y="53"/>
                </a:cxn>
                <a:cxn ang="0">
                  <a:pos x="9" y="64"/>
                </a:cxn>
                <a:cxn ang="0">
                  <a:pos x="7" y="76"/>
                </a:cxn>
                <a:cxn ang="0">
                  <a:pos x="9" y="88"/>
                </a:cxn>
                <a:cxn ang="0">
                  <a:pos x="10" y="100"/>
                </a:cxn>
                <a:cxn ang="0">
                  <a:pos x="12" y="112"/>
                </a:cxn>
                <a:cxn ang="0">
                  <a:pos x="16" y="122"/>
                </a:cxn>
                <a:cxn ang="0">
                  <a:pos x="21" y="133"/>
                </a:cxn>
                <a:cxn ang="0">
                  <a:pos x="27" y="144"/>
                </a:cxn>
                <a:cxn ang="0">
                  <a:pos x="37" y="157"/>
                </a:cxn>
                <a:cxn ang="0">
                  <a:pos x="40" y="171"/>
                </a:cxn>
                <a:cxn ang="0">
                  <a:pos x="31" y="162"/>
                </a:cxn>
                <a:cxn ang="0">
                  <a:pos x="22" y="151"/>
                </a:cxn>
                <a:cxn ang="0">
                  <a:pos x="16" y="141"/>
                </a:cxn>
                <a:cxn ang="0">
                  <a:pos x="10" y="130"/>
                </a:cxn>
                <a:cxn ang="0">
                  <a:pos x="4" y="118"/>
                </a:cxn>
                <a:cxn ang="0">
                  <a:pos x="1" y="107"/>
                </a:cxn>
                <a:cxn ang="0">
                  <a:pos x="0" y="95"/>
                </a:cxn>
                <a:cxn ang="0">
                  <a:pos x="0" y="83"/>
                </a:cxn>
                <a:cxn ang="0">
                  <a:pos x="0" y="70"/>
                </a:cxn>
                <a:cxn ang="0">
                  <a:pos x="1" y="57"/>
                </a:cxn>
                <a:cxn ang="0">
                  <a:pos x="4" y="45"/>
                </a:cxn>
                <a:cxn ang="0">
                  <a:pos x="9" y="36"/>
                </a:cxn>
                <a:cxn ang="0">
                  <a:pos x="13" y="24"/>
                </a:cxn>
                <a:cxn ang="0">
                  <a:pos x="21" y="15"/>
                </a:cxn>
                <a:cxn ang="0">
                  <a:pos x="30" y="8"/>
                </a:cxn>
                <a:cxn ang="0">
                  <a:pos x="40" y="0"/>
                </a:cxn>
              </a:cxnLst>
              <a:rect l="0" t="0" r="r" b="b"/>
              <a:pathLst>
                <a:path w="53" h="171">
                  <a:moveTo>
                    <a:pt x="40" y="0"/>
                  </a:moveTo>
                  <a:lnTo>
                    <a:pt x="42" y="0"/>
                  </a:lnTo>
                  <a:lnTo>
                    <a:pt x="45" y="3"/>
                  </a:lnTo>
                  <a:lnTo>
                    <a:pt x="50" y="3"/>
                  </a:lnTo>
                  <a:lnTo>
                    <a:pt x="53" y="5"/>
                  </a:lnTo>
                  <a:lnTo>
                    <a:pt x="47" y="8"/>
                  </a:lnTo>
                  <a:lnTo>
                    <a:pt x="40" y="11"/>
                  </a:lnTo>
                  <a:lnTo>
                    <a:pt x="36" y="14"/>
                  </a:lnTo>
                  <a:lnTo>
                    <a:pt x="31" y="18"/>
                  </a:lnTo>
                  <a:lnTo>
                    <a:pt x="22" y="26"/>
                  </a:lnTo>
                  <a:lnTo>
                    <a:pt x="18" y="36"/>
                  </a:lnTo>
                  <a:lnTo>
                    <a:pt x="15" y="41"/>
                  </a:lnTo>
                  <a:lnTo>
                    <a:pt x="12" y="47"/>
                  </a:lnTo>
                  <a:lnTo>
                    <a:pt x="10" y="53"/>
                  </a:lnTo>
                  <a:lnTo>
                    <a:pt x="10" y="59"/>
                  </a:lnTo>
                  <a:lnTo>
                    <a:pt x="9" y="64"/>
                  </a:lnTo>
                  <a:lnTo>
                    <a:pt x="7" y="70"/>
                  </a:lnTo>
                  <a:lnTo>
                    <a:pt x="7" y="76"/>
                  </a:lnTo>
                  <a:lnTo>
                    <a:pt x="9" y="82"/>
                  </a:lnTo>
                  <a:lnTo>
                    <a:pt x="9" y="88"/>
                  </a:lnTo>
                  <a:lnTo>
                    <a:pt x="9" y="94"/>
                  </a:lnTo>
                  <a:lnTo>
                    <a:pt x="10" y="100"/>
                  </a:lnTo>
                  <a:lnTo>
                    <a:pt x="10" y="106"/>
                  </a:lnTo>
                  <a:lnTo>
                    <a:pt x="12" y="112"/>
                  </a:lnTo>
                  <a:lnTo>
                    <a:pt x="13" y="118"/>
                  </a:lnTo>
                  <a:lnTo>
                    <a:pt x="16" y="122"/>
                  </a:lnTo>
                  <a:lnTo>
                    <a:pt x="19" y="128"/>
                  </a:lnTo>
                  <a:lnTo>
                    <a:pt x="21" y="133"/>
                  </a:lnTo>
                  <a:lnTo>
                    <a:pt x="24" y="139"/>
                  </a:lnTo>
                  <a:lnTo>
                    <a:pt x="27" y="144"/>
                  </a:lnTo>
                  <a:lnTo>
                    <a:pt x="30" y="148"/>
                  </a:lnTo>
                  <a:lnTo>
                    <a:pt x="37" y="157"/>
                  </a:lnTo>
                  <a:lnTo>
                    <a:pt x="47" y="166"/>
                  </a:lnTo>
                  <a:lnTo>
                    <a:pt x="40" y="171"/>
                  </a:lnTo>
                  <a:lnTo>
                    <a:pt x="36" y="166"/>
                  </a:lnTo>
                  <a:lnTo>
                    <a:pt x="31" y="162"/>
                  </a:lnTo>
                  <a:lnTo>
                    <a:pt x="27" y="156"/>
                  </a:lnTo>
                  <a:lnTo>
                    <a:pt x="22" y="151"/>
                  </a:lnTo>
                  <a:lnTo>
                    <a:pt x="19" y="145"/>
                  </a:lnTo>
                  <a:lnTo>
                    <a:pt x="16" y="141"/>
                  </a:lnTo>
                  <a:lnTo>
                    <a:pt x="13" y="136"/>
                  </a:lnTo>
                  <a:lnTo>
                    <a:pt x="10" y="130"/>
                  </a:lnTo>
                  <a:lnTo>
                    <a:pt x="7" y="124"/>
                  </a:lnTo>
                  <a:lnTo>
                    <a:pt x="4" y="118"/>
                  </a:lnTo>
                  <a:lnTo>
                    <a:pt x="3" y="112"/>
                  </a:lnTo>
                  <a:lnTo>
                    <a:pt x="1" y="107"/>
                  </a:lnTo>
                  <a:lnTo>
                    <a:pt x="1" y="100"/>
                  </a:lnTo>
                  <a:lnTo>
                    <a:pt x="0" y="95"/>
                  </a:lnTo>
                  <a:lnTo>
                    <a:pt x="0" y="89"/>
                  </a:lnTo>
                  <a:lnTo>
                    <a:pt x="0" y="83"/>
                  </a:lnTo>
                  <a:lnTo>
                    <a:pt x="0" y="77"/>
                  </a:lnTo>
                  <a:lnTo>
                    <a:pt x="0" y="70"/>
                  </a:lnTo>
                  <a:lnTo>
                    <a:pt x="0" y="64"/>
                  </a:lnTo>
                  <a:lnTo>
                    <a:pt x="1" y="57"/>
                  </a:lnTo>
                  <a:lnTo>
                    <a:pt x="1" y="51"/>
                  </a:lnTo>
                  <a:lnTo>
                    <a:pt x="4" y="45"/>
                  </a:lnTo>
                  <a:lnTo>
                    <a:pt x="6" y="41"/>
                  </a:lnTo>
                  <a:lnTo>
                    <a:pt x="9" y="36"/>
                  </a:lnTo>
                  <a:lnTo>
                    <a:pt x="10" y="30"/>
                  </a:lnTo>
                  <a:lnTo>
                    <a:pt x="13" y="24"/>
                  </a:lnTo>
                  <a:lnTo>
                    <a:pt x="18" y="20"/>
                  </a:lnTo>
                  <a:lnTo>
                    <a:pt x="21" y="15"/>
                  </a:lnTo>
                  <a:lnTo>
                    <a:pt x="25" y="11"/>
                  </a:lnTo>
                  <a:lnTo>
                    <a:pt x="30" y="8"/>
                  </a:lnTo>
                  <a:lnTo>
                    <a:pt x="36" y="3"/>
                  </a:lnTo>
                  <a:lnTo>
                    <a:pt x="40" y="0"/>
                  </a:lnTo>
                  <a:lnTo>
                    <a:pt x="4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60" name="Freeform 67"/>
            <p:cNvSpPr>
              <a:spLocks/>
            </p:cNvSpPr>
            <p:nvPr/>
          </p:nvSpPr>
          <p:spPr bwMode="auto">
            <a:xfrm>
              <a:off x="2539" y="1343"/>
              <a:ext cx="57" cy="13"/>
            </a:xfrm>
            <a:custGeom>
              <a:avLst/>
              <a:gdLst/>
              <a:ahLst/>
              <a:cxnLst>
                <a:cxn ang="0">
                  <a:pos x="0" y="13"/>
                </a:cxn>
                <a:cxn ang="0">
                  <a:pos x="5" y="13"/>
                </a:cxn>
                <a:cxn ang="0">
                  <a:pos x="9" y="13"/>
                </a:cxn>
                <a:cxn ang="0">
                  <a:pos x="15" y="12"/>
                </a:cxn>
                <a:cxn ang="0">
                  <a:pos x="23" y="10"/>
                </a:cxn>
                <a:cxn ang="0">
                  <a:pos x="30" y="9"/>
                </a:cxn>
                <a:cxn ang="0">
                  <a:pos x="38" y="9"/>
                </a:cxn>
                <a:cxn ang="0">
                  <a:pos x="45" y="7"/>
                </a:cxn>
                <a:cxn ang="0">
                  <a:pos x="53" y="6"/>
                </a:cxn>
                <a:cxn ang="0">
                  <a:pos x="56" y="3"/>
                </a:cxn>
                <a:cxn ang="0">
                  <a:pos x="57" y="0"/>
                </a:cxn>
                <a:cxn ang="0">
                  <a:pos x="47" y="0"/>
                </a:cxn>
                <a:cxn ang="0">
                  <a:pos x="38" y="1"/>
                </a:cxn>
                <a:cxn ang="0">
                  <a:pos x="27" y="1"/>
                </a:cxn>
                <a:cxn ang="0">
                  <a:pos x="20" y="3"/>
                </a:cxn>
                <a:cxn ang="0">
                  <a:pos x="12" y="3"/>
                </a:cxn>
                <a:cxn ang="0">
                  <a:pos x="8" y="3"/>
                </a:cxn>
                <a:cxn ang="0">
                  <a:pos x="5" y="3"/>
                </a:cxn>
                <a:cxn ang="0">
                  <a:pos x="5" y="4"/>
                </a:cxn>
                <a:cxn ang="0">
                  <a:pos x="0" y="13"/>
                </a:cxn>
                <a:cxn ang="0">
                  <a:pos x="0" y="13"/>
                </a:cxn>
              </a:cxnLst>
              <a:rect l="0" t="0" r="r" b="b"/>
              <a:pathLst>
                <a:path w="57" h="13">
                  <a:moveTo>
                    <a:pt x="0" y="13"/>
                  </a:moveTo>
                  <a:lnTo>
                    <a:pt x="5" y="13"/>
                  </a:lnTo>
                  <a:lnTo>
                    <a:pt x="9" y="13"/>
                  </a:lnTo>
                  <a:lnTo>
                    <a:pt x="15" y="12"/>
                  </a:lnTo>
                  <a:lnTo>
                    <a:pt x="23" y="10"/>
                  </a:lnTo>
                  <a:lnTo>
                    <a:pt x="30" y="9"/>
                  </a:lnTo>
                  <a:lnTo>
                    <a:pt x="38" y="9"/>
                  </a:lnTo>
                  <a:lnTo>
                    <a:pt x="45" y="7"/>
                  </a:lnTo>
                  <a:lnTo>
                    <a:pt x="53" y="6"/>
                  </a:lnTo>
                  <a:lnTo>
                    <a:pt x="56" y="3"/>
                  </a:lnTo>
                  <a:lnTo>
                    <a:pt x="57" y="0"/>
                  </a:lnTo>
                  <a:lnTo>
                    <a:pt x="47" y="0"/>
                  </a:lnTo>
                  <a:lnTo>
                    <a:pt x="38" y="1"/>
                  </a:lnTo>
                  <a:lnTo>
                    <a:pt x="27" y="1"/>
                  </a:lnTo>
                  <a:lnTo>
                    <a:pt x="20" y="3"/>
                  </a:lnTo>
                  <a:lnTo>
                    <a:pt x="12" y="3"/>
                  </a:lnTo>
                  <a:lnTo>
                    <a:pt x="8" y="3"/>
                  </a:lnTo>
                  <a:lnTo>
                    <a:pt x="5" y="3"/>
                  </a:lnTo>
                  <a:lnTo>
                    <a:pt x="5" y="4"/>
                  </a:lnTo>
                  <a:lnTo>
                    <a:pt x="0" y="13"/>
                  </a:lnTo>
                  <a:lnTo>
                    <a:pt x="0"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61" name="Freeform 68"/>
            <p:cNvSpPr>
              <a:spLocks/>
            </p:cNvSpPr>
            <p:nvPr/>
          </p:nvSpPr>
          <p:spPr bwMode="auto">
            <a:xfrm>
              <a:off x="2548" y="1317"/>
              <a:ext cx="62" cy="18"/>
            </a:xfrm>
            <a:custGeom>
              <a:avLst/>
              <a:gdLst/>
              <a:ahLst/>
              <a:cxnLst>
                <a:cxn ang="0">
                  <a:pos x="0" y="18"/>
                </a:cxn>
                <a:cxn ang="0">
                  <a:pos x="5" y="17"/>
                </a:cxn>
                <a:cxn ang="0">
                  <a:pos x="11" y="15"/>
                </a:cxn>
                <a:cxn ang="0">
                  <a:pos x="17" y="14"/>
                </a:cxn>
                <a:cxn ang="0">
                  <a:pos x="26" y="14"/>
                </a:cxn>
                <a:cxn ang="0">
                  <a:pos x="33" y="12"/>
                </a:cxn>
                <a:cxn ang="0">
                  <a:pos x="41" y="12"/>
                </a:cxn>
                <a:cxn ang="0">
                  <a:pos x="50" y="9"/>
                </a:cxn>
                <a:cxn ang="0">
                  <a:pos x="59" y="9"/>
                </a:cxn>
                <a:cxn ang="0">
                  <a:pos x="62" y="5"/>
                </a:cxn>
                <a:cxn ang="0">
                  <a:pos x="62" y="0"/>
                </a:cxn>
                <a:cxn ang="0">
                  <a:pos x="2" y="8"/>
                </a:cxn>
                <a:cxn ang="0">
                  <a:pos x="0" y="18"/>
                </a:cxn>
                <a:cxn ang="0">
                  <a:pos x="0" y="18"/>
                </a:cxn>
              </a:cxnLst>
              <a:rect l="0" t="0" r="r" b="b"/>
              <a:pathLst>
                <a:path w="62" h="18">
                  <a:moveTo>
                    <a:pt x="0" y="18"/>
                  </a:moveTo>
                  <a:lnTo>
                    <a:pt x="5" y="17"/>
                  </a:lnTo>
                  <a:lnTo>
                    <a:pt x="11" y="15"/>
                  </a:lnTo>
                  <a:lnTo>
                    <a:pt x="17" y="14"/>
                  </a:lnTo>
                  <a:lnTo>
                    <a:pt x="26" y="14"/>
                  </a:lnTo>
                  <a:lnTo>
                    <a:pt x="33" y="12"/>
                  </a:lnTo>
                  <a:lnTo>
                    <a:pt x="41" y="12"/>
                  </a:lnTo>
                  <a:lnTo>
                    <a:pt x="50" y="9"/>
                  </a:lnTo>
                  <a:lnTo>
                    <a:pt x="59" y="9"/>
                  </a:lnTo>
                  <a:lnTo>
                    <a:pt x="62" y="5"/>
                  </a:lnTo>
                  <a:lnTo>
                    <a:pt x="62" y="0"/>
                  </a:lnTo>
                  <a:lnTo>
                    <a:pt x="2" y="8"/>
                  </a:lnTo>
                  <a:lnTo>
                    <a:pt x="0" y="18"/>
                  </a:lnTo>
                  <a:lnTo>
                    <a:pt x="0"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62" name="Freeform 69"/>
            <p:cNvSpPr>
              <a:spLocks/>
            </p:cNvSpPr>
            <p:nvPr/>
          </p:nvSpPr>
          <p:spPr bwMode="auto">
            <a:xfrm>
              <a:off x="2557" y="1296"/>
              <a:ext cx="68" cy="16"/>
            </a:xfrm>
            <a:custGeom>
              <a:avLst/>
              <a:gdLst/>
              <a:ahLst/>
              <a:cxnLst>
                <a:cxn ang="0">
                  <a:pos x="0" y="16"/>
                </a:cxn>
                <a:cxn ang="0">
                  <a:pos x="3" y="16"/>
                </a:cxn>
                <a:cxn ang="0">
                  <a:pos x="9" y="15"/>
                </a:cxn>
                <a:cxn ang="0">
                  <a:pos x="17" y="15"/>
                </a:cxn>
                <a:cxn ang="0">
                  <a:pos x="26" y="13"/>
                </a:cxn>
                <a:cxn ang="0">
                  <a:pos x="35" y="12"/>
                </a:cxn>
                <a:cxn ang="0">
                  <a:pos x="45" y="10"/>
                </a:cxn>
                <a:cxn ang="0">
                  <a:pos x="54" y="9"/>
                </a:cxn>
                <a:cxn ang="0">
                  <a:pos x="65" y="9"/>
                </a:cxn>
                <a:cxn ang="0">
                  <a:pos x="67" y="4"/>
                </a:cxn>
                <a:cxn ang="0">
                  <a:pos x="68" y="0"/>
                </a:cxn>
                <a:cxn ang="0">
                  <a:pos x="64" y="0"/>
                </a:cxn>
                <a:cxn ang="0">
                  <a:pos x="57" y="0"/>
                </a:cxn>
                <a:cxn ang="0">
                  <a:pos x="51" y="0"/>
                </a:cxn>
                <a:cxn ang="0">
                  <a:pos x="47" y="1"/>
                </a:cxn>
                <a:cxn ang="0">
                  <a:pos x="38" y="1"/>
                </a:cxn>
                <a:cxn ang="0">
                  <a:pos x="29" y="3"/>
                </a:cxn>
                <a:cxn ang="0">
                  <a:pos x="20" y="4"/>
                </a:cxn>
                <a:cxn ang="0">
                  <a:pos x="12" y="4"/>
                </a:cxn>
                <a:cxn ang="0">
                  <a:pos x="6" y="6"/>
                </a:cxn>
                <a:cxn ang="0">
                  <a:pos x="2" y="7"/>
                </a:cxn>
                <a:cxn ang="0">
                  <a:pos x="0" y="16"/>
                </a:cxn>
                <a:cxn ang="0">
                  <a:pos x="0" y="16"/>
                </a:cxn>
              </a:cxnLst>
              <a:rect l="0" t="0" r="r" b="b"/>
              <a:pathLst>
                <a:path w="68" h="16">
                  <a:moveTo>
                    <a:pt x="0" y="16"/>
                  </a:moveTo>
                  <a:lnTo>
                    <a:pt x="3" y="16"/>
                  </a:lnTo>
                  <a:lnTo>
                    <a:pt x="9" y="15"/>
                  </a:lnTo>
                  <a:lnTo>
                    <a:pt x="17" y="15"/>
                  </a:lnTo>
                  <a:lnTo>
                    <a:pt x="26" y="13"/>
                  </a:lnTo>
                  <a:lnTo>
                    <a:pt x="35" y="12"/>
                  </a:lnTo>
                  <a:lnTo>
                    <a:pt x="45" y="10"/>
                  </a:lnTo>
                  <a:lnTo>
                    <a:pt x="54" y="9"/>
                  </a:lnTo>
                  <a:lnTo>
                    <a:pt x="65" y="9"/>
                  </a:lnTo>
                  <a:lnTo>
                    <a:pt x="67" y="4"/>
                  </a:lnTo>
                  <a:lnTo>
                    <a:pt x="68" y="0"/>
                  </a:lnTo>
                  <a:lnTo>
                    <a:pt x="64" y="0"/>
                  </a:lnTo>
                  <a:lnTo>
                    <a:pt x="57" y="0"/>
                  </a:lnTo>
                  <a:lnTo>
                    <a:pt x="51" y="0"/>
                  </a:lnTo>
                  <a:lnTo>
                    <a:pt x="47" y="1"/>
                  </a:lnTo>
                  <a:lnTo>
                    <a:pt x="38" y="1"/>
                  </a:lnTo>
                  <a:lnTo>
                    <a:pt x="29" y="3"/>
                  </a:lnTo>
                  <a:lnTo>
                    <a:pt x="20" y="4"/>
                  </a:lnTo>
                  <a:lnTo>
                    <a:pt x="12" y="4"/>
                  </a:lnTo>
                  <a:lnTo>
                    <a:pt x="6" y="6"/>
                  </a:lnTo>
                  <a:lnTo>
                    <a:pt x="2" y="7"/>
                  </a:lnTo>
                  <a:lnTo>
                    <a:pt x="0" y="16"/>
                  </a:lnTo>
                  <a:lnTo>
                    <a:pt x="0" y="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63" name="Freeform 70"/>
            <p:cNvSpPr>
              <a:spLocks/>
            </p:cNvSpPr>
            <p:nvPr/>
          </p:nvSpPr>
          <p:spPr bwMode="auto">
            <a:xfrm>
              <a:off x="2562" y="1272"/>
              <a:ext cx="78" cy="18"/>
            </a:xfrm>
            <a:custGeom>
              <a:avLst/>
              <a:gdLst/>
              <a:ahLst/>
              <a:cxnLst>
                <a:cxn ang="0">
                  <a:pos x="0" y="18"/>
                </a:cxn>
                <a:cxn ang="0">
                  <a:pos x="4" y="16"/>
                </a:cxn>
                <a:cxn ang="0">
                  <a:pos x="13" y="16"/>
                </a:cxn>
                <a:cxn ang="0">
                  <a:pos x="16" y="15"/>
                </a:cxn>
                <a:cxn ang="0">
                  <a:pos x="22" y="13"/>
                </a:cxn>
                <a:cxn ang="0">
                  <a:pos x="27" y="13"/>
                </a:cxn>
                <a:cxn ang="0">
                  <a:pos x="33" y="13"/>
                </a:cxn>
                <a:cxn ang="0">
                  <a:pos x="43" y="10"/>
                </a:cxn>
                <a:cxn ang="0">
                  <a:pos x="52" y="10"/>
                </a:cxn>
                <a:cxn ang="0">
                  <a:pos x="59" y="9"/>
                </a:cxn>
                <a:cxn ang="0">
                  <a:pos x="63" y="7"/>
                </a:cxn>
                <a:cxn ang="0">
                  <a:pos x="68" y="7"/>
                </a:cxn>
                <a:cxn ang="0">
                  <a:pos x="74" y="7"/>
                </a:cxn>
                <a:cxn ang="0">
                  <a:pos x="75" y="3"/>
                </a:cxn>
                <a:cxn ang="0">
                  <a:pos x="78" y="0"/>
                </a:cxn>
                <a:cxn ang="0">
                  <a:pos x="4" y="9"/>
                </a:cxn>
                <a:cxn ang="0">
                  <a:pos x="0" y="18"/>
                </a:cxn>
                <a:cxn ang="0">
                  <a:pos x="0" y="18"/>
                </a:cxn>
              </a:cxnLst>
              <a:rect l="0" t="0" r="r" b="b"/>
              <a:pathLst>
                <a:path w="78" h="18">
                  <a:moveTo>
                    <a:pt x="0" y="18"/>
                  </a:moveTo>
                  <a:lnTo>
                    <a:pt x="4" y="16"/>
                  </a:lnTo>
                  <a:lnTo>
                    <a:pt x="13" y="16"/>
                  </a:lnTo>
                  <a:lnTo>
                    <a:pt x="16" y="15"/>
                  </a:lnTo>
                  <a:lnTo>
                    <a:pt x="22" y="13"/>
                  </a:lnTo>
                  <a:lnTo>
                    <a:pt x="27" y="13"/>
                  </a:lnTo>
                  <a:lnTo>
                    <a:pt x="33" y="13"/>
                  </a:lnTo>
                  <a:lnTo>
                    <a:pt x="43" y="10"/>
                  </a:lnTo>
                  <a:lnTo>
                    <a:pt x="52" y="10"/>
                  </a:lnTo>
                  <a:lnTo>
                    <a:pt x="59" y="9"/>
                  </a:lnTo>
                  <a:lnTo>
                    <a:pt x="63" y="7"/>
                  </a:lnTo>
                  <a:lnTo>
                    <a:pt x="68" y="7"/>
                  </a:lnTo>
                  <a:lnTo>
                    <a:pt x="74" y="7"/>
                  </a:lnTo>
                  <a:lnTo>
                    <a:pt x="75" y="3"/>
                  </a:lnTo>
                  <a:lnTo>
                    <a:pt x="78" y="0"/>
                  </a:lnTo>
                  <a:lnTo>
                    <a:pt x="4" y="9"/>
                  </a:lnTo>
                  <a:lnTo>
                    <a:pt x="0" y="18"/>
                  </a:lnTo>
                  <a:lnTo>
                    <a:pt x="0"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64" name="Freeform 71"/>
            <p:cNvSpPr>
              <a:spLocks/>
            </p:cNvSpPr>
            <p:nvPr/>
          </p:nvSpPr>
          <p:spPr bwMode="auto">
            <a:xfrm>
              <a:off x="2568" y="1249"/>
              <a:ext cx="87" cy="20"/>
            </a:xfrm>
            <a:custGeom>
              <a:avLst/>
              <a:gdLst/>
              <a:ahLst/>
              <a:cxnLst>
                <a:cxn ang="0">
                  <a:pos x="0" y="20"/>
                </a:cxn>
                <a:cxn ang="0">
                  <a:pos x="6" y="18"/>
                </a:cxn>
                <a:cxn ang="0">
                  <a:pos x="13" y="17"/>
                </a:cxn>
                <a:cxn ang="0">
                  <a:pos x="19" y="15"/>
                </a:cxn>
                <a:cxn ang="0">
                  <a:pos x="24" y="15"/>
                </a:cxn>
                <a:cxn ang="0">
                  <a:pos x="30" y="15"/>
                </a:cxn>
                <a:cxn ang="0">
                  <a:pos x="36" y="15"/>
                </a:cxn>
                <a:cxn ang="0">
                  <a:pos x="42" y="12"/>
                </a:cxn>
                <a:cxn ang="0">
                  <a:pos x="46" y="12"/>
                </a:cxn>
                <a:cxn ang="0">
                  <a:pos x="53" y="11"/>
                </a:cxn>
                <a:cxn ang="0">
                  <a:pos x="60" y="11"/>
                </a:cxn>
                <a:cxn ang="0">
                  <a:pos x="65" y="9"/>
                </a:cxn>
                <a:cxn ang="0">
                  <a:pos x="71" y="8"/>
                </a:cxn>
                <a:cxn ang="0">
                  <a:pos x="77" y="8"/>
                </a:cxn>
                <a:cxn ang="0">
                  <a:pos x="83" y="8"/>
                </a:cxn>
                <a:cxn ang="0">
                  <a:pos x="84" y="3"/>
                </a:cxn>
                <a:cxn ang="0">
                  <a:pos x="87" y="0"/>
                </a:cxn>
                <a:cxn ang="0">
                  <a:pos x="81" y="0"/>
                </a:cxn>
                <a:cxn ang="0">
                  <a:pos x="75" y="0"/>
                </a:cxn>
                <a:cxn ang="0">
                  <a:pos x="68" y="2"/>
                </a:cxn>
                <a:cxn ang="0">
                  <a:pos x="62" y="3"/>
                </a:cxn>
                <a:cxn ang="0">
                  <a:pos x="54" y="3"/>
                </a:cxn>
                <a:cxn ang="0">
                  <a:pos x="48" y="3"/>
                </a:cxn>
                <a:cxn ang="0">
                  <a:pos x="42" y="5"/>
                </a:cxn>
                <a:cxn ang="0">
                  <a:pos x="36" y="5"/>
                </a:cxn>
                <a:cxn ang="0">
                  <a:pos x="28" y="5"/>
                </a:cxn>
                <a:cxn ang="0">
                  <a:pos x="24" y="6"/>
                </a:cxn>
                <a:cxn ang="0">
                  <a:pos x="18" y="8"/>
                </a:cxn>
                <a:cxn ang="0">
                  <a:pos x="13" y="8"/>
                </a:cxn>
                <a:cxn ang="0">
                  <a:pos x="6" y="9"/>
                </a:cxn>
                <a:cxn ang="0">
                  <a:pos x="1" y="11"/>
                </a:cxn>
                <a:cxn ang="0">
                  <a:pos x="0" y="20"/>
                </a:cxn>
                <a:cxn ang="0">
                  <a:pos x="0" y="20"/>
                </a:cxn>
              </a:cxnLst>
              <a:rect l="0" t="0" r="r" b="b"/>
              <a:pathLst>
                <a:path w="87" h="20">
                  <a:moveTo>
                    <a:pt x="0" y="20"/>
                  </a:moveTo>
                  <a:lnTo>
                    <a:pt x="6" y="18"/>
                  </a:lnTo>
                  <a:lnTo>
                    <a:pt x="13" y="17"/>
                  </a:lnTo>
                  <a:lnTo>
                    <a:pt x="19" y="15"/>
                  </a:lnTo>
                  <a:lnTo>
                    <a:pt x="24" y="15"/>
                  </a:lnTo>
                  <a:lnTo>
                    <a:pt x="30" y="15"/>
                  </a:lnTo>
                  <a:lnTo>
                    <a:pt x="36" y="15"/>
                  </a:lnTo>
                  <a:lnTo>
                    <a:pt x="42" y="12"/>
                  </a:lnTo>
                  <a:lnTo>
                    <a:pt x="46" y="12"/>
                  </a:lnTo>
                  <a:lnTo>
                    <a:pt x="53" y="11"/>
                  </a:lnTo>
                  <a:lnTo>
                    <a:pt x="60" y="11"/>
                  </a:lnTo>
                  <a:lnTo>
                    <a:pt x="65" y="9"/>
                  </a:lnTo>
                  <a:lnTo>
                    <a:pt x="71" y="8"/>
                  </a:lnTo>
                  <a:lnTo>
                    <a:pt x="77" y="8"/>
                  </a:lnTo>
                  <a:lnTo>
                    <a:pt x="83" y="8"/>
                  </a:lnTo>
                  <a:lnTo>
                    <a:pt x="84" y="3"/>
                  </a:lnTo>
                  <a:lnTo>
                    <a:pt x="87" y="0"/>
                  </a:lnTo>
                  <a:lnTo>
                    <a:pt x="81" y="0"/>
                  </a:lnTo>
                  <a:lnTo>
                    <a:pt x="75" y="0"/>
                  </a:lnTo>
                  <a:lnTo>
                    <a:pt x="68" y="2"/>
                  </a:lnTo>
                  <a:lnTo>
                    <a:pt x="62" y="3"/>
                  </a:lnTo>
                  <a:lnTo>
                    <a:pt x="54" y="3"/>
                  </a:lnTo>
                  <a:lnTo>
                    <a:pt x="48" y="3"/>
                  </a:lnTo>
                  <a:lnTo>
                    <a:pt x="42" y="5"/>
                  </a:lnTo>
                  <a:lnTo>
                    <a:pt x="36" y="5"/>
                  </a:lnTo>
                  <a:lnTo>
                    <a:pt x="28" y="5"/>
                  </a:lnTo>
                  <a:lnTo>
                    <a:pt x="24" y="6"/>
                  </a:lnTo>
                  <a:lnTo>
                    <a:pt x="18" y="8"/>
                  </a:lnTo>
                  <a:lnTo>
                    <a:pt x="13" y="8"/>
                  </a:lnTo>
                  <a:lnTo>
                    <a:pt x="6" y="9"/>
                  </a:lnTo>
                  <a:lnTo>
                    <a:pt x="1" y="11"/>
                  </a:lnTo>
                  <a:lnTo>
                    <a:pt x="0" y="20"/>
                  </a:lnTo>
                  <a:lnTo>
                    <a:pt x="0"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65" name="Freeform 72"/>
            <p:cNvSpPr>
              <a:spLocks/>
            </p:cNvSpPr>
            <p:nvPr/>
          </p:nvSpPr>
          <p:spPr bwMode="auto">
            <a:xfrm>
              <a:off x="2575" y="1228"/>
              <a:ext cx="97" cy="16"/>
            </a:xfrm>
            <a:custGeom>
              <a:avLst/>
              <a:gdLst/>
              <a:ahLst/>
              <a:cxnLst>
                <a:cxn ang="0">
                  <a:pos x="0" y="16"/>
                </a:cxn>
                <a:cxn ang="0">
                  <a:pos x="6" y="13"/>
                </a:cxn>
                <a:cxn ang="0">
                  <a:pos x="17" y="13"/>
                </a:cxn>
                <a:cxn ang="0">
                  <a:pos x="21" y="12"/>
                </a:cxn>
                <a:cxn ang="0">
                  <a:pos x="27" y="12"/>
                </a:cxn>
                <a:cxn ang="0">
                  <a:pos x="33" y="10"/>
                </a:cxn>
                <a:cxn ang="0">
                  <a:pos x="39" y="10"/>
                </a:cxn>
                <a:cxn ang="0">
                  <a:pos x="46" y="10"/>
                </a:cxn>
                <a:cxn ang="0">
                  <a:pos x="53" y="9"/>
                </a:cxn>
                <a:cxn ang="0">
                  <a:pos x="59" y="7"/>
                </a:cxn>
                <a:cxn ang="0">
                  <a:pos x="65" y="7"/>
                </a:cxn>
                <a:cxn ang="0">
                  <a:pos x="73" y="7"/>
                </a:cxn>
                <a:cxn ang="0">
                  <a:pos x="79" y="6"/>
                </a:cxn>
                <a:cxn ang="0">
                  <a:pos x="85" y="6"/>
                </a:cxn>
                <a:cxn ang="0">
                  <a:pos x="91" y="6"/>
                </a:cxn>
                <a:cxn ang="0">
                  <a:pos x="92" y="3"/>
                </a:cxn>
                <a:cxn ang="0">
                  <a:pos x="94" y="1"/>
                </a:cxn>
                <a:cxn ang="0">
                  <a:pos x="95" y="0"/>
                </a:cxn>
                <a:cxn ang="0">
                  <a:pos x="97" y="0"/>
                </a:cxn>
                <a:cxn ang="0">
                  <a:pos x="89" y="0"/>
                </a:cxn>
                <a:cxn ang="0">
                  <a:pos x="83" y="0"/>
                </a:cxn>
                <a:cxn ang="0">
                  <a:pos x="76" y="0"/>
                </a:cxn>
                <a:cxn ang="0">
                  <a:pos x="70" y="0"/>
                </a:cxn>
                <a:cxn ang="0">
                  <a:pos x="62" y="0"/>
                </a:cxn>
                <a:cxn ang="0">
                  <a:pos x="55" y="1"/>
                </a:cxn>
                <a:cxn ang="0">
                  <a:pos x="47" y="1"/>
                </a:cxn>
                <a:cxn ang="0">
                  <a:pos x="42" y="3"/>
                </a:cxn>
                <a:cxn ang="0">
                  <a:pos x="35" y="3"/>
                </a:cxn>
                <a:cxn ang="0">
                  <a:pos x="27" y="3"/>
                </a:cxn>
                <a:cxn ang="0">
                  <a:pos x="21" y="3"/>
                </a:cxn>
                <a:cxn ang="0">
                  <a:pos x="17" y="3"/>
                </a:cxn>
                <a:cxn ang="0">
                  <a:pos x="8" y="3"/>
                </a:cxn>
                <a:cxn ang="0">
                  <a:pos x="2" y="4"/>
                </a:cxn>
                <a:cxn ang="0">
                  <a:pos x="0" y="16"/>
                </a:cxn>
                <a:cxn ang="0">
                  <a:pos x="0" y="16"/>
                </a:cxn>
              </a:cxnLst>
              <a:rect l="0" t="0" r="r" b="b"/>
              <a:pathLst>
                <a:path w="97" h="16">
                  <a:moveTo>
                    <a:pt x="0" y="16"/>
                  </a:moveTo>
                  <a:lnTo>
                    <a:pt x="6" y="13"/>
                  </a:lnTo>
                  <a:lnTo>
                    <a:pt x="17" y="13"/>
                  </a:lnTo>
                  <a:lnTo>
                    <a:pt x="21" y="12"/>
                  </a:lnTo>
                  <a:lnTo>
                    <a:pt x="27" y="12"/>
                  </a:lnTo>
                  <a:lnTo>
                    <a:pt x="33" y="10"/>
                  </a:lnTo>
                  <a:lnTo>
                    <a:pt x="39" y="10"/>
                  </a:lnTo>
                  <a:lnTo>
                    <a:pt x="46" y="10"/>
                  </a:lnTo>
                  <a:lnTo>
                    <a:pt x="53" y="9"/>
                  </a:lnTo>
                  <a:lnTo>
                    <a:pt x="59" y="7"/>
                  </a:lnTo>
                  <a:lnTo>
                    <a:pt x="65" y="7"/>
                  </a:lnTo>
                  <a:lnTo>
                    <a:pt x="73" y="7"/>
                  </a:lnTo>
                  <a:lnTo>
                    <a:pt x="79" y="6"/>
                  </a:lnTo>
                  <a:lnTo>
                    <a:pt x="85" y="6"/>
                  </a:lnTo>
                  <a:lnTo>
                    <a:pt x="91" y="6"/>
                  </a:lnTo>
                  <a:lnTo>
                    <a:pt x="92" y="3"/>
                  </a:lnTo>
                  <a:lnTo>
                    <a:pt x="94" y="1"/>
                  </a:lnTo>
                  <a:lnTo>
                    <a:pt x="95" y="0"/>
                  </a:lnTo>
                  <a:lnTo>
                    <a:pt x="97" y="0"/>
                  </a:lnTo>
                  <a:lnTo>
                    <a:pt x="89" y="0"/>
                  </a:lnTo>
                  <a:lnTo>
                    <a:pt x="83" y="0"/>
                  </a:lnTo>
                  <a:lnTo>
                    <a:pt x="76" y="0"/>
                  </a:lnTo>
                  <a:lnTo>
                    <a:pt x="70" y="0"/>
                  </a:lnTo>
                  <a:lnTo>
                    <a:pt x="62" y="0"/>
                  </a:lnTo>
                  <a:lnTo>
                    <a:pt x="55" y="1"/>
                  </a:lnTo>
                  <a:lnTo>
                    <a:pt x="47" y="1"/>
                  </a:lnTo>
                  <a:lnTo>
                    <a:pt x="42" y="3"/>
                  </a:lnTo>
                  <a:lnTo>
                    <a:pt x="35" y="3"/>
                  </a:lnTo>
                  <a:lnTo>
                    <a:pt x="27" y="3"/>
                  </a:lnTo>
                  <a:lnTo>
                    <a:pt x="21" y="3"/>
                  </a:lnTo>
                  <a:lnTo>
                    <a:pt x="17" y="3"/>
                  </a:lnTo>
                  <a:lnTo>
                    <a:pt x="8" y="3"/>
                  </a:lnTo>
                  <a:lnTo>
                    <a:pt x="2" y="4"/>
                  </a:lnTo>
                  <a:lnTo>
                    <a:pt x="0" y="16"/>
                  </a:lnTo>
                  <a:lnTo>
                    <a:pt x="0" y="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66" name="Freeform 73"/>
            <p:cNvSpPr>
              <a:spLocks/>
            </p:cNvSpPr>
            <p:nvPr/>
          </p:nvSpPr>
          <p:spPr bwMode="auto">
            <a:xfrm>
              <a:off x="2515" y="1371"/>
              <a:ext cx="69" cy="25"/>
            </a:xfrm>
            <a:custGeom>
              <a:avLst/>
              <a:gdLst/>
              <a:ahLst/>
              <a:cxnLst>
                <a:cxn ang="0">
                  <a:pos x="65" y="2"/>
                </a:cxn>
                <a:cxn ang="0">
                  <a:pos x="66" y="0"/>
                </a:cxn>
                <a:cxn ang="0">
                  <a:pos x="68" y="5"/>
                </a:cxn>
                <a:cxn ang="0">
                  <a:pos x="68" y="8"/>
                </a:cxn>
                <a:cxn ang="0">
                  <a:pos x="69" y="11"/>
                </a:cxn>
                <a:cxn ang="0">
                  <a:pos x="62" y="9"/>
                </a:cxn>
                <a:cxn ang="0">
                  <a:pos x="54" y="11"/>
                </a:cxn>
                <a:cxn ang="0">
                  <a:pos x="47" y="12"/>
                </a:cxn>
                <a:cxn ang="0">
                  <a:pos x="39" y="15"/>
                </a:cxn>
                <a:cxn ang="0">
                  <a:pos x="29" y="17"/>
                </a:cxn>
                <a:cxn ang="0">
                  <a:pos x="19" y="20"/>
                </a:cxn>
                <a:cxn ang="0">
                  <a:pos x="10" y="22"/>
                </a:cxn>
                <a:cxn ang="0">
                  <a:pos x="4" y="25"/>
                </a:cxn>
                <a:cxn ang="0">
                  <a:pos x="3" y="23"/>
                </a:cxn>
                <a:cxn ang="0">
                  <a:pos x="3" y="20"/>
                </a:cxn>
                <a:cxn ang="0">
                  <a:pos x="1" y="17"/>
                </a:cxn>
                <a:cxn ang="0">
                  <a:pos x="0" y="17"/>
                </a:cxn>
                <a:cxn ang="0">
                  <a:pos x="65" y="2"/>
                </a:cxn>
                <a:cxn ang="0">
                  <a:pos x="65" y="2"/>
                </a:cxn>
              </a:cxnLst>
              <a:rect l="0" t="0" r="r" b="b"/>
              <a:pathLst>
                <a:path w="69" h="25">
                  <a:moveTo>
                    <a:pt x="65" y="2"/>
                  </a:moveTo>
                  <a:lnTo>
                    <a:pt x="66" y="0"/>
                  </a:lnTo>
                  <a:lnTo>
                    <a:pt x="68" y="5"/>
                  </a:lnTo>
                  <a:lnTo>
                    <a:pt x="68" y="8"/>
                  </a:lnTo>
                  <a:lnTo>
                    <a:pt x="69" y="11"/>
                  </a:lnTo>
                  <a:lnTo>
                    <a:pt x="62" y="9"/>
                  </a:lnTo>
                  <a:lnTo>
                    <a:pt x="54" y="11"/>
                  </a:lnTo>
                  <a:lnTo>
                    <a:pt x="47" y="12"/>
                  </a:lnTo>
                  <a:lnTo>
                    <a:pt x="39" y="15"/>
                  </a:lnTo>
                  <a:lnTo>
                    <a:pt x="29" y="17"/>
                  </a:lnTo>
                  <a:lnTo>
                    <a:pt x="19" y="20"/>
                  </a:lnTo>
                  <a:lnTo>
                    <a:pt x="10" y="22"/>
                  </a:lnTo>
                  <a:lnTo>
                    <a:pt x="4" y="25"/>
                  </a:lnTo>
                  <a:lnTo>
                    <a:pt x="3" y="23"/>
                  </a:lnTo>
                  <a:lnTo>
                    <a:pt x="3" y="20"/>
                  </a:lnTo>
                  <a:lnTo>
                    <a:pt x="1" y="17"/>
                  </a:lnTo>
                  <a:lnTo>
                    <a:pt x="0" y="17"/>
                  </a:lnTo>
                  <a:lnTo>
                    <a:pt x="65" y="2"/>
                  </a:lnTo>
                  <a:lnTo>
                    <a:pt x="65"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67" name="Freeform 74"/>
            <p:cNvSpPr>
              <a:spLocks/>
            </p:cNvSpPr>
            <p:nvPr/>
          </p:nvSpPr>
          <p:spPr bwMode="auto">
            <a:xfrm>
              <a:off x="2627" y="1420"/>
              <a:ext cx="142" cy="104"/>
            </a:xfrm>
            <a:custGeom>
              <a:avLst/>
              <a:gdLst/>
              <a:ahLst/>
              <a:cxnLst>
                <a:cxn ang="0">
                  <a:pos x="0" y="80"/>
                </a:cxn>
                <a:cxn ang="0">
                  <a:pos x="1" y="80"/>
                </a:cxn>
                <a:cxn ang="0">
                  <a:pos x="6" y="84"/>
                </a:cxn>
                <a:cxn ang="0">
                  <a:pos x="9" y="86"/>
                </a:cxn>
                <a:cxn ang="0">
                  <a:pos x="13" y="87"/>
                </a:cxn>
                <a:cxn ang="0">
                  <a:pos x="18" y="90"/>
                </a:cxn>
                <a:cxn ang="0">
                  <a:pos x="25" y="93"/>
                </a:cxn>
                <a:cxn ang="0">
                  <a:pos x="31" y="95"/>
                </a:cxn>
                <a:cxn ang="0">
                  <a:pos x="36" y="98"/>
                </a:cxn>
                <a:cxn ang="0">
                  <a:pos x="43" y="99"/>
                </a:cxn>
                <a:cxn ang="0">
                  <a:pos x="51" y="101"/>
                </a:cxn>
                <a:cxn ang="0">
                  <a:pos x="60" y="102"/>
                </a:cxn>
                <a:cxn ang="0">
                  <a:pos x="68" y="104"/>
                </a:cxn>
                <a:cxn ang="0">
                  <a:pos x="77" y="104"/>
                </a:cxn>
                <a:cxn ang="0">
                  <a:pos x="86" y="104"/>
                </a:cxn>
                <a:cxn ang="0">
                  <a:pos x="93" y="101"/>
                </a:cxn>
                <a:cxn ang="0">
                  <a:pos x="101" y="99"/>
                </a:cxn>
                <a:cxn ang="0">
                  <a:pos x="107" y="95"/>
                </a:cxn>
                <a:cxn ang="0">
                  <a:pos x="113" y="90"/>
                </a:cxn>
                <a:cxn ang="0">
                  <a:pos x="117" y="84"/>
                </a:cxn>
                <a:cxn ang="0">
                  <a:pos x="123" y="78"/>
                </a:cxn>
                <a:cxn ang="0">
                  <a:pos x="126" y="72"/>
                </a:cxn>
                <a:cxn ang="0">
                  <a:pos x="131" y="66"/>
                </a:cxn>
                <a:cxn ang="0">
                  <a:pos x="132" y="59"/>
                </a:cxn>
                <a:cxn ang="0">
                  <a:pos x="135" y="53"/>
                </a:cxn>
                <a:cxn ang="0">
                  <a:pos x="137" y="47"/>
                </a:cxn>
                <a:cxn ang="0">
                  <a:pos x="138" y="42"/>
                </a:cxn>
                <a:cxn ang="0">
                  <a:pos x="142" y="31"/>
                </a:cxn>
                <a:cxn ang="0">
                  <a:pos x="142" y="28"/>
                </a:cxn>
                <a:cxn ang="0">
                  <a:pos x="140" y="21"/>
                </a:cxn>
                <a:cxn ang="0">
                  <a:pos x="138" y="12"/>
                </a:cxn>
                <a:cxn ang="0">
                  <a:pos x="135" y="3"/>
                </a:cxn>
                <a:cxn ang="0">
                  <a:pos x="135" y="0"/>
                </a:cxn>
                <a:cxn ang="0">
                  <a:pos x="28" y="48"/>
                </a:cxn>
                <a:cxn ang="0">
                  <a:pos x="0" y="80"/>
                </a:cxn>
                <a:cxn ang="0">
                  <a:pos x="0" y="80"/>
                </a:cxn>
              </a:cxnLst>
              <a:rect l="0" t="0" r="r" b="b"/>
              <a:pathLst>
                <a:path w="142" h="104">
                  <a:moveTo>
                    <a:pt x="0" y="80"/>
                  </a:moveTo>
                  <a:lnTo>
                    <a:pt x="1" y="80"/>
                  </a:lnTo>
                  <a:lnTo>
                    <a:pt x="6" y="84"/>
                  </a:lnTo>
                  <a:lnTo>
                    <a:pt x="9" y="86"/>
                  </a:lnTo>
                  <a:lnTo>
                    <a:pt x="13" y="87"/>
                  </a:lnTo>
                  <a:lnTo>
                    <a:pt x="18" y="90"/>
                  </a:lnTo>
                  <a:lnTo>
                    <a:pt x="25" y="93"/>
                  </a:lnTo>
                  <a:lnTo>
                    <a:pt x="31" y="95"/>
                  </a:lnTo>
                  <a:lnTo>
                    <a:pt x="36" y="98"/>
                  </a:lnTo>
                  <a:lnTo>
                    <a:pt x="43" y="99"/>
                  </a:lnTo>
                  <a:lnTo>
                    <a:pt x="51" y="101"/>
                  </a:lnTo>
                  <a:lnTo>
                    <a:pt x="60" y="102"/>
                  </a:lnTo>
                  <a:lnTo>
                    <a:pt x="68" y="104"/>
                  </a:lnTo>
                  <a:lnTo>
                    <a:pt x="77" y="104"/>
                  </a:lnTo>
                  <a:lnTo>
                    <a:pt x="86" y="104"/>
                  </a:lnTo>
                  <a:lnTo>
                    <a:pt x="93" y="101"/>
                  </a:lnTo>
                  <a:lnTo>
                    <a:pt x="101" y="99"/>
                  </a:lnTo>
                  <a:lnTo>
                    <a:pt x="107" y="95"/>
                  </a:lnTo>
                  <a:lnTo>
                    <a:pt x="113" y="90"/>
                  </a:lnTo>
                  <a:lnTo>
                    <a:pt x="117" y="84"/>
                  </a:lnTo>
                  <a:lnTo>
                    <a:pt x="123" y="78"/>
                  </a:lnTo>
                  <a:lnTo>
                    <a:pt x="126" y="72"/>
                  </a:lnTo>
                  <a:lnTo>
                    <a:pt x="131" y="66"/>
                  </a:lnTo>
                  <a:lnTo>
                    <a:pt x="132" y="59"/>
                  </a:lnTo>
                  <a:lnTo>
                    <a:pt x="135" y="53"/>
                  </a:lnTo>
                  <a:lnTo>
                    <a:pt x="137" y="47"/>
                  </a:lnTo>
                  <a:lnTo>
                    <a:pt x="138" y="42"/>
                  </a:lnTo>
                  <a:lnTo>
                    <a:pt x="142" y="31"/>
                  </a:lnTo>
                  <a:lnTo>
                    <a:pt x="142" y="28"/>
                  </a:lnTo>
                  <a:lnTo>
                    <a:pt x="140" y="21"/>
                  </a:lnTo>
                  <a:lnTo>
                    <a:pt x="138" y="12"/>
                  </a:lnTo>
                  <a:lnTo>
                    <a:pt x="135" y="3"/>
                  </a:lnTo>
                  <a:lnTo>
                    <a:pt x="135" y="0"/>
                  </a:lnTo>
                  <a:lnTo>
                    <a:pt x="28" y="48"/>
                  </a:lnTo>
                  <a:lnTo>
                    <a:pt x="0" y="80"/>
                  </a:lnTo>
                  <a:lnTo>
                    <a:pt x="0" y="8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68" name="Freeform 75"/>
            <p:cNvSpPr>
              <a:spLocks/>
            </p:cNvSpPr>
            <p:nvPr/>
          </p:nvSpPr>
          <p:spPr bwMode="auto">
            <a:xfrm>
              <a:off x="2587" y="1439"/>
              <a:ext cx="230" cy="150"/>
            </a:xfrm>
            <a:custGeom>
              <a:avLst/>
              <a:gdLst/>
              <a:ahLst/>
              <a:cxnLst>
                <a:cxn ang="0">
                  <a:pos x="0" y="102"/>
                </a:cxn>
                <a:cxn ang="0">
                  <a:pos x="41" y="59"/>
                </a:cxn>
                <a:cxn ang="0">
                  <a:pos x="43" y="59"/>
                </a:cxn>
                <a:cxn ang="0">
                  <a:pos x="49" y="64"/>
                </a:cxn>
                <a:cxn ang="0">
                  <a:pos x="50" y="64"/>
                </a:cxn>
                <a:cxn ang="0">
                  <a:pos x="56" y="67"/>
                </a:cxn>
                <a:cxn ang="0">
                  <a:pos x="61" y="68"/>
                </a:cxn>
                <a:cxn ang="0">
                  <a:pos x="67" y="71"/>
                </a:cxn>
                <a:cxn ang="0">
                  <a:pos x="73" y="74"/>
                </a:cxn>
                <a:cxn ang="0">
                  <a:pos x="79" y="76"/>
                </a:cxn>
                <a:cxn ang="0">
                  <a:pos x="85" y="77"/>
                </a:cxn>
                <a:cxn ang="0">
                  <a:pos x="92" y="80"/>
                </a:cxn>
                <a:cxn ang="0">
                  <a:pos x="100" y="82"/>
                </a:cxn>
                <a:cxn ang="0">
                  <a:pos x="108" y="82"/>
                </a:cxn>
                <a:cxn ang="0">
                  <a:pos x="114" y="82"/>
                </a:cxn>
                <a:cxn ang="0">
                  <a:pos x="123" y="83"/>
                </a:cxn>
                <a:cxn ang="0">
                  <a:pos x="129" y="82"/>
                </a:cxn>
                <a:cxn ang="0">
                  <a:pos x="135" y="79"/>
                </a:cxn>
                <a:cxn ang="0">
                  <a:pos x="139" y="76"/>
                </a:cxn>
                <a:cxn ang="0">
                  <a:pos x="145" y="74"/>
                </a:cxn>
                <a:cxn ang="0">
                  <a:pos x="154" y="65"/>
                </a:cxn>
                <a:cxn ang="0">
                  <a:pos x="162" y="58"/>
                </a:cxn>
                <a:cxn ang="0">
                  <a:pos x="165" y="50"/>
                </a:cxn>
                <a:cxn ang="0">
                  <a:pos x="169" y="43"/>
                </a:cxn>
                <a:cxn ang="0">
                  <a:pos x="171" y="38"/>
                </a:cxn>
                <a:cxn ang="0">
                  <a:pos x="172" y="37"/>
                </a:cxn>
                <a:cxn ang="0">
                  <a:pos x="182" y="0"/>
                </a:cxn>
                <a:cxn ang="0">
                  <a:pos x="230" y="56"/>
                </a:cxn>
                <a:cxn ang="0">
                  <a:pos x="49" y="150"/>
                </a:cxn>
                <a:cxn ang="0">
                  <a:pos x="0" y="102"/>
                </a:cxn>
                <a:cxn ang="0">
                  <a:pos x="0" y="102"/>
                </a:cxn>
              </a:cxnLst>
              <a:rect l="0" t="0" r="r" b="b"/>
              <a:pathLst>
                <a:path w="230" h="150">
                  <a:moveTo>
                    <a:pt x="0" y="102"/>
                  </a:moveTo>
                  <a:lnTo>
                    <a:pt x="41" y="59"/>
                  </a:lnTo>
                  <a:lnTo>
                    <a:pt x="43" y="59"/>
                  </a:lnTo>
                  <a:lnTo>
                    <a:pt x="49" y="64"/>
                  </a:lnTo>
                  <a:lnTo>
                    <a:pt x="50" y="64"/>
                  </a:lnTo>
                  <a:lnTo>
                    <a:pt x="56" y="67"/>
                  </a:lnTo>
                  <a:lnTo>
                    <a:pt x="61" y="68"/>
                  </a:lnTo>
                  <a:lnTo>
                    <a:pt x="67" y="71"/>
                  </a:lnTo>
                  <a:lnTo>
                    <a:pt x="73" y="74"/>
                  </a:lnTo>
                  <a:lnTo>
                    <a:pt x="79" y="76"/>
                  </a:lnTo>
                  <a:lnTo>
                    <a:pt x="85" y="77"/>
                  </a:lnTo>
                  <a:lnTo>
                    <a:pt x="92" y="80"/>
                  </a:lnTo>
                  <a:lnTo>
                    <a:pt x="100" y="82"/>
                  </a:lnTo>
                  <a:lnTo>
                    <a:pt x="108" y="82"/>
                  </a:lnTo>
                  <a:lnTo>
                    <a:pt x="114" y="82"/>
                  </a:lnTo>
                  <a:lnTo>
                    <a:pt x="123" y="83"/>
                  </a:lnTo>
                  <a:lnTo>
                    <a:pt x="129" y="82"/>
                  </a:lnTo>
                  <a:lnTo>
                    <a:pt x="135" y="79"/>
                  </a:lnTo>
                  <a:lnTo>
                    <a:pt x="139" y="76"/>
                  </a:lnTo>
                  <a:lnTo>
                    <a:pt x="145" y="74"/>
                  </a:lnTo>
                  <a:lnTo>
                    <a:pt x="154" y="65"/>
                  </a:lnTo>
                  <a:lnTo>
                    <a:pt x="162" y="58"/>
                  </a:lnTo>
                  <a:lnTo>
                    <a:pt x="165" y="50"/>
                  </a:lnTo>
                  <a:lnTo>
                    <a:pt x="169" y="43"/>
                  </a:lnTo>
                  <a:lnTo>
                    <a:pt x="171" y="38"/>
                  </a:lnTo>
                  <a:lnTo>
                    <a:pt x="172" y="37"/>
                  </a:lnTo>
                  <a:lnTo>
                    <a:pt x="182" y="0"/>
                  </a:lnTo>
                  <a:lnTo>
                    <a:pt x="230" y="56"/>
                  </a:lnTo>
                  <a:lnTo>
                    <a:pt x="49" y="150"/>
                  </a:lnTo>
                  <a:lnTo>
                    <a:pt x="0" y="102"/>
                  </a:lnTo>
                  <a:lnTo>
                    <a:pt x="0" y="102"/>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69" name="Freeform 76"/>
            <p:cNvSpPr>
              <a:spLocks/>
            </p:cNvSpPr>
            <p:nvPr/>
          </p:nvSpPr>
          <p:spPr bwMode="auto">
            <a:xfrm>
              <a:off x="2613" y="1319"/>
              <a:ext cx="156" cy="208"/>
            </a:xfrm>
            <a:custGeom>
              <a:avLst/>
              <a:gdLst/>
              <a:ahLst/>
              <a:cxnLst>
                <a:cxn ang="0">
                  <a:pos x="8" y="6"/>
                </a:cxn>
                <a:cxn ang="0">
                  <a:pos x="27" y="0"/>
                </a:cxn>
                <a:cxn ang="0">
                  <a:pos x="48" y="0"/>
                </a:cxn>
                <a:cxn ang="0">
                  <a:pos x="66" y="4"/>
                </a:cxn>
                <a:cxn ang="0">
                  <a:pos x="86" y="12"/>
                </a:cxn>
                <a:cxn ang="0">
                  <a:pos x="103" y="24"/>
                </a:cxn>
                <a:cxn ang="0">
                  <a:pos x="118" y="37"/>
                </a:cxn>
                <a:cxn ang="0">
                  <a:pos x="131" y="55"/>
                </a:cxn>
                <a:cxn ang="0">
                  <a:pos x="142" y="74"/>
                </a:cxn>
                <a:cxn ang="0">
                  <a:pos x="149" y="93"/>
                </a:cxn>
                <a:cxn ang="0">
                  <a:pos x="156" y="113"/>
                </a:cxn>
                <a:cxn ang="0">
                  <a:pos x="156" y="128"/>
                </a:cxn>
                <a:cxn ang="0">
                  <a:pos x="156" y="138"/>
                </a:cxn>
                <a:cxn ang="0">
                  <a:pos x="152" y="154"/>
                </a:cxn>
                <a:cxn ang="0">
                  <a:pos x="148" y="172"/>
                </a:cxn>
                <a:cxn ang="0">
                  <a:pos x="136" y="187"/>
                </a:cxn>
                <a:cxn ang="0">
                  <a:pos x="119" y="200"/>
                </a:cxn>
                <a:cxn ang="0">
                  <a:pos x="103" y="206"/>
                </a:cxn>
                <a:cxn ang="0">
                  <a:pos x="86" y="206"/>
                </a:cxn>
                <a:cxn ang="0">
                  <a:pos x="72" y="206"/>
                </a:cxn>
                <a:cxn ang="0">
                  <a:pos x="62" y="205"/>
                </a:cxn>
                <a:cxn ang="0">
                  <a:pos x="47" y="202"/>
                </a:cxn>
                <a:cxn ang="0">
                  <a:pos x="30" y="194"/>
                </a:cxn>
                <a:cxn ang="0">
                  <a:pos x="12" y="182"/>
                </a:cxn>
                <a:cxn ang="0">
                  <a:pos x="8" y="173"/>
                </a:cxn>
                <a:cxn ang="0">
                  <a:pos x="15" y="176"/>
                </a:cxn>
                <a:cxn ang="0">
                  <a:pos x="32" y="185"/>
                </a:cxn>
                <a:cxn ang="0">
                  <a:pos x="48" y="193"/>
                </a:cxn>
                <a:cxn ang="0">
                  <a:pos x="66" y="197"/>
                </a:cxn>
                <a:cxn ang="0">
                  <a:pos x="86" y="199"/>
                </a:cxn>
                <a:cxn ang="0">
                  <a:pos x="103" y="197"/>
                </a:cxn>
                <a:cxn ang="0">
                  <a:pos x="119" y="191"/>
                </a:cxn>
                <a:cxn ang="0">
                  <a:pos x="133" y="178"/>
                </a:cxn>
                <a:cxn ang="0">
                  <a:pos x="142" y="164"/>
                </a:cxn>
                <a:cxn ang="0">
                  <a:pos x="146" y="152"/>
                </a:cxn>
                <a:cxn ang="0">
                  <a:pos x="148" y="140"/>
                </a:cxn>
                <a:cxn ang="0">
                  <a:pos x="149" y="128"/>
                </a:cxn>
                <a:cxn ang="0">
                  <a:pos x="148" y="114"/>
                </a:cxn>
                <a:cxn ang="0">
                  <a:pos x="145" y="101"/>
                </a:cxn>
                <a:cxn ang="0">
                  <a:pos x="142" y="89"/>
                </a:cxn>
                <a:cxn ang="0">
                  <a:pos x="136" y="77"/>
                </a:cxn>
                <a:cxn ang="0">
                  <a:pos x="128" y="60"/>
                </a:cxn>
                <a:cxn ang="0">
                  <a:pos x="116" y="45"/>
                </a:cxn>
                <a:cxn ang="0">
                  <a:pos x="101" y="30"/>
                </a:cxn>
                <a:cxn ang="0">
                  <a:pos x="85" y="19"/>
                </a:cxn>
                <a:cxn ang="0">
                  <a:pos x="68" y="12"/>
                </a:cxn>
                <a:cxn ang="0">
                  <a:pos x="50" y="9"/>
                </a:cxn>
                <a:cxn ang="0">
                  <a:pos x="30" y="9"/>
                </a:cxn>
                <a:cxn ang="0">
                  <a:pos x="11" y="15"/>
                </a:cxn>
                <a:cxn ang="0">
                  <a:pos x="0" y="12"/>
                </a:cxn>
              </a:cxnLst>
              <a:rect l="0" t="0" r="r" b="b"/>
              <a:pathLst>
                <a:path w="156" h="208">
                  <a:moveTo>
                    <a:pt x="0" y="12"/>
                  </a:moveTo>
                  <a:lnTo>
                    <a:pt x="8" y="6"/>
                  </a:lnTo>
                  <a:lnTo>
                    <a:pt x="18" y="3"/>
                  </a:lnTo>
                  <a:lnTo>
                    <a:pt x="27" y="0"/>
                  </a:lnTo>
                  <a:lnTo>
                    <a:pt x="38" y="0"/>
                  </a:lnTo>
                  <a:lnTo>
                    <a:pt x="48" y="0"/>
                  </a:lnTo>
                  <a:lnTo>
                    <a:pt x="57" y="1"/>
                  </a:lnTo>
                  <a:lnTo>
                    <a:pt x="66" y="4"/>
                  </a:lnTo>
                  <a:lnTo>
                    <a:pt x="77" y="9"/>
                  </a:lnTo>
                  <a:lnTo>
                    <a:pt x="86" y="12"/>
                  </a:lnTo>
                  <a:lnTo>
                    <a:pt x="95" y="18"/>
                  </a:lnTo>
                  <a:lnTo>
                    <a:pt x="103" y="24"/>
                  </a:lnTo>
                  <a:lnTo>
                    <a:pt x="112" y="31"/>
                  </a:lnTo>
                  <a:lnTo>
                    <a:pt x="118" y="37"/>
                  </a:lnTo>
                  <a:lnTo>
                    <a:pt x="125" y="46"/>
                  </a:lnTo>
                  <a:lnTo>
                    <a:pt x="131" y="55"/>
                  </a:lnTo>
                  <a:lnTo>
                    <a:pt x="137" y="64"/>
                  </a:lnTo>
                  <a:lnTo>
                    <a:pt x="142" y="74"/>
                  </a:lnTo>
                  <a:lnTo>
                    <a:pt x="148" y="84"/>
                  </a:lnTo>
                  <a:lnTo>
                    <a:pt x="149" y="93"/>
                  </a:lnTo>
                  <a:lnTo>
                    <a:pt x="154" y="104"/>
                  </a:lnTo>
                  <a:lnTo>
                    <a:pt x="156" y="113"/>
                  </a:lnTo>
                  <a:lnTo>
                    <a:pt x="156" y="123"/>
                  </a:lnTo>
                  <a:lnTo>
                    <a:pt x="156" y="128"/>
                  </a:lnTo>
                  <a:lnTo>
                    <a:pt x="156" y="134"/>
                  </a:lnTo>
                  <a:lnTo>
                    <a:pt x="156" y="138"/>
                  </a:lnTo>
                  <a:lnTo>
                    <a:pt x="156" y="145"/>
                  </a:lnTo>
                  <a:lnTo>
                    <a:pt x="152" y="154"/>
                  </a:lnTo>
                  <a:lnTo>
                    <a:pt x="151" y="163"/>
                  </a:lnTo>
                  <a:lnTo>
                    <a:pt x="148" y="172"/>
                  </a:lnTo>
                  <a:lnTo>
                    <a:pt x="142" y="181"/>
                  </a:lnTo>
                  <a:lnTo>
                    <a:pt x="136" y="187"/>
                  </a:lnTo>
                  <a:lnTo>
                    <a:pt x="128" y="194"/>
                  </a:lnTo>
                  <a:lnTo>
                    <a:pt x="119" y="200"/>
                  </a:lnTo>
                  <a:lnTo>
                    <a:pt x="112" y="206"/>
                  </a:lnTo>
                  <a:lnTo>
                    <a:pt x="103" y="206"/>
                  </a:lnTo>
                  <a:lnTo>
                    <a:pt x="95" y="206"/>
                  </a:lnTo>
                  <a:lnTo>
                    <a:pt x="86" y="206"/>
                  </a:lnTo>
                  <a:lnTo>
                    <a:pt x="78" y="208"/>
                  </a:lnTo>
                  <a:lnTo>
                    <a:pt x="72" y="206"/>
                  </a:lnTo>
                  <a:lnTo>
                    <a:pt x="66" y="206"/>
                  </a:lnTo>
                  <a:lnTo>
                    <a:pt x="62" y="205"/>
                  </a:lnTo>
                  <a:lnTo>
                    <a:pt x="57" y="203"/>
                  </a:lnTo>
                  <a:lnTo>
                    <a:pt x="47" y="202"/>
                  </a:lnTo>
                  <a:lnTo>
                    <a:pt x="38" y="199"/>
                  </a:lnTo>
                  <a:lnTo>
                    <a:pt x="30" y="194"/>
                  </a:lnTo>
                  <a:lnTo>
                    <a:pt x="21" y="188"/>
                  </a:lnTo>
                  <a:lnTo>
                    <a:pt x="12" y="182"/>
                  </a:lnTo>
                  <a:lnTo>
                    <a:pt x="4" y="176"/>
                  </a:lnTo>
                  <a:lnTo>
                    <a:pt x="8" y="173"/>
                  </a:lnTo>
                  <a:lnTo>
                    <a:pt x="9" y="173"/>
                  </a:lnTo>
                  <a:lnTo>
                    <a:pt x="15" y="176"/>
                  </a:lnTo>
                  <a:lnTo>
                    <a:pt x="23" y="181"/>
                  </a:lnTo>
                  <a:lnTo>
                    <a:pt x="32" y="185"/>
                  </a:lnTo>
                  <a:lnTo>
                    <a:pt x="39" y="190"/>
                  </a:lnTo>
                  <a:lnTo>
                    <a:pt x="48" y="193"/>
                  </a:lnTo>
                  <a:lnTo>
                    <a:pt x="57" y="196"/>
                  </a:lnTo>
                  <a:lnTo>
                    <a:pt x="66" y="197"/>
                  </a:lnTo>
                  <a:lnTo>
                    <a:pt x="77" y="200"/>
                  </a:lnTo>
                  <a:lnTo>
                    <a:pt x="86" y="199"/>
                  </a:lnTo>
                  <a:lnTo>
                    <a:pt x="94" y="199"/>
                  </a:lnTo>
                  <a:lnTo>
                    <a:pt x="103" y="197"/>
                  </a:lnTo>
                  <a:lnTo>
                    <a:pt x="112" y="196"/>
                  </a:lnTo>
                  <a:lnTo>
                    <a:pt x="119" y="191"/>
                  </a:lnTo>
                  <a:lnTo>
                    <a:pt x="127" y="185"/>
                  </a:lnTo>
                  <a:lnTo>
                    <a:pt x="133" y="178"/>
                  </a:lnTo>
                  <a:lnTo>
                    <a:pt x="139" y="170"/>
                  </a:lnTo>
                  <a:lnTo>
                    <a:pt x="142" y="164"/>
                  </a:lnTo>
                  <a:lnTo>
                    <a:pt x="145" y="158"/>
                  </a:lnTo>
                  <a:lnTo>
                    <a:pt x="146" y="152"/>
                  </a:lnTo>
                  <a:lnTo>
                    <a:pt x="148" y="148"/>
                  </a:lnTo>
                  <a:lnTo>
                    <a:pt x="148" y="140"/>
                  </a:lnTo>
                  <a:lnTo>
                    <a:pt x="149" y="134"/>
                  </a:lnTo>
                  <a:lnTo>
                    <a:pt x="149" y="128"/>
                  </a:lnTo>
                  <a:lnTo>
                    <a:pt x="149" y="122"/>
                  </a:lnTo>
                  <a:lnTo>
                    <a:pt x="148" y="114"/>
                  </a:lnTo>
                  <a:lnTo>
                    <a:pt x="148" y="108"/>
                  </a:lnTo>
                  <a:lnTo>
                    <a:pt x="145" y="101"/>
                  </a:lnTo>
                  <a:lnTo>
                    <a:pt x="145" y="95"/>
                  </a:lnTo>
                  <a:lnTo>
                    <a:pt x="142" y="89"/>
                  </a:lnTo>
                  <a:lnTo>
                    <a:pt x="139" y="81"/>
                  </a:lnTo>
                  <a:lnTo>
                    <a:pt x="136" y="77"/>
                  </a:lnTo>
                  <a:lnTo>
                    <a:pt x="134" y="71"/>
                  </a:lnTo>
                  <a:lnTo>
                    <a:pt x="128" y="60"/>
                  </a:lnTo>
                  <a:lnTo>
                    <a:pt x="122" y="52"/>
                  </a:lnTo>
                  <a:lnTo>
                    <a:pt x="116" y="45"/>
                  </a:lnTo>
                  <a:lnTo>
                    <a:pt x="109" y="37"/>
                  </a:lnTo>
                  <a:lnTo>
                    <a:pt x="101" y="30"/>
                  </a:lnTo>
                  <a:lnTo>
                    <a:pt x="94" y="25"/>
                  </a:lnTo>
                  <a:lnTo>
                    <a:pt x="85" y="19"/>
                  </a:lnTo>
                  <a:lnTo>
                    <a:pt x="77" y="16"/>
                  </a:lnTo>
                  <a:lnTo>
                    <a:pt x="68" y="12"/>
                  </a:lnTo>
                  <a:lnTo>
                    <a:pt x="59" y="10"/>
                  </a:lnTo>
                  <a:lnTo>
                    <a:pt x="50" y="9"/>
                  </a:lnTo>
                  <a:lnTo>
                    <a:pt x="39" y="9"/>
                  </a:lnTo>
                  <a:lnTo>
                    <a:pt x="30" y="9"/>
                  </a:lnTo>
                  <a:lnTo>
                    <a:pt x="20" y="12"/>
                  </a:lnTo>
                  <a:lnTo>
                    <a:pt x="11" y="15"/>
                  </a:lnTo>
                  <a:lnTo>
                    <a:pt x="1" y="19"/>
                  </a:lnTo>
                  <a:lnTo>
                    <a:pt x="0" y="12"/>
                  </a:lnTo>
                  <a:lnTo>
                    <a:pt x="0"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70" name="Freeform 77"/>
            <p:cNvSpPr>
              <a:spLocks/>
            </p:cNvSpPr>
            <p:nvPr/>
          </p:nvSpPr>
          <p:spPr bwMode="auto">
            <a:xfrm>
              <a:off x="1724" y="1288"/>
              <a:ext cx="881" cy="562"/>
            </a:xfrm>
            <a:custGeom>
              <a:avLst/>
              <a:gdLst/>
              <a:ahLst/>
              <a:cxnLst>
                <a:cxn ang="0">
                  <a:pos x="821" y="0"/>
                </a:cxn>
                <a:cxn ang="0">
                  <a:pos x="809" y="5"/>
                </a:cxn>
                <a:cxn ang="0">
                  <a:pos x="797" y="11"/>
                </a:cxn>
                <a:cxn ang="0">
                  <a:pos x="780" y="17"/>
                </a:cxn>
                <a:cxn ang="0">
                  <a:pos x="761" y="24"/>
                </a:cxn>
                <a:cxn ang="0">
                  <a:pos x="739" y="35"/>
                </a:cxn>
                <a:cxn ang="0">
                  <a:pos x="715" y="46"/>
                </a:cxn>
                <a:cxn ang="0">
                  <a:pos x="688" y="58"/>
                </a:cxn>
                <a:cxn ang="0">
                  <a:pos x="659" y="71"/>
                </a:cxn>
                <a:cxn ang="0">
                  <a:pos x="628" y="83"/>
                </a:cxn>
                <a:cxn ang="0">
                  <a:pos x="595" y="98"/>
                </a:cxn>
                <a:cxn ang="0">
                  <a:pos x="560" y="114"/>
                </a:cxn>
                <a:cxn ang="0">
                  <a:pos x="527" y="129"/>
                </a:cxn>
                <a:cxn ang="0">
                  <a:pos x="490" y="145"/>
                </a:cxn>
                <a:cxn ang="0">
                  <a:pos x="454" y="160"/>
                </a:cxn>
                <a:cxn ang="0">
                  <a:pos x="419" y="177"/>
                </a:cxn>
                <a:cxn ang="0">
                  <a:pos x="383" y="192"/>
                </a:cxn>
                <a:cxn ang="0">
                  <a:pos x="347" y="209"/>
                </a:cxn>
                <a:cxn ang="0">
                  <a:pos x="312" y="224"/>
                </a:cxn>
                <a:cxn ang="0">
                  <a:pos x="279" y="239"/>
                </a:cxn>
                <a:cxn ang="0">
                  <a:pos x="244" y="253"/>
                </a:cxn>
                <a:cxn ang="0">
                  <a:pos x="212" y="268"/>
                </a:cxn>
                <a:cxn ang="0">
                  <a:pos x="184" y="281"/>
                </a:cxn>
                <a:cxn ang="0">
                  <a:pos x="157" y="293"/>
                </a:cxn>
                <a:cxn ang="0">
                  <a:pos x="131" y="304"/>
                </a:cxn>
                <a:cxn ang="0">
                  <a:pos x="110" y="314"/>
                </a:cxn>
                <a:cxn ang="0">
                  <a:pos x="90" y="325"/>
                </a:cxn>
                <a:cxn ang="0">
                  <a:pos x="75" y="333"/>
                </a:cxn>
                <a:cxn ang="0">
                  <a:pos x="61" y="337"/>
                </a:cxn>
                <a:cxn ang="0">
                  <a:pos x="51" y="345"/>
                </a:cxn>
                <a:cxn ang="0">
                  <a:pos x="46" y="349"/>
                </a:cxn>
                <a:cxn ang="0">
                  <a:pos x="43" y="363"/>
                </a:cxn>
                <a:cxn ang="0">
                  <a:pos x="40" y="375"/>
                </a:cxn>
                <a:cxn ang="0">
                  <a:pos x="36" y="390"/>
                </a:cxn>
                <a:cxn ang="0">
                  <a:pos x="33" y="408"/>
                </a:cxn>
                <a:cxn ang="0">
                  <a:pos x="28" y="426"/>
                </a:cxn>
                <a:cxn ang="0">
                  <a:pos x="24" y="441"/>
                </a:cxn>
                <a:cxn ang="0">
                  <a:pos x="22" y="452"/>
                </a:cxn>
                <a:cxn ang="0">
                  <a:pos x="19" y="467"/>
                </a:cxn>
                <a:cxn ang="0">
                  <a:pos x="16" y="487"/>
                </a:cxn>
                <a:cxn ang="0">
                  <a:pos x="12" y="503"/>
                </a:cxn>
                <a:cxn ang="0">
                  <a:pos x="7" y="521"/>
                </a:cxn>
                <a:cxn ang="0">
                  <a:pos x="4" y="537"/>
                </a:cxn>
                <a:cxn ang="0">
                  <a:pos x="1" y="547"/>
                </a:cxn>
                <a:cxn ang="0">
                  <a:pos x="0" y="561"/>
                </a:cxn>
                <a:cxn ang="0">
                  <a:pos x="881" y="302"/>
                </a:cxn>
                <a:cxn ang="0">
                  <a:pos x="860" y="228"/>
                </a:cxn>
                <a:cxn ang="0">
                  <a:pos x="12" y="547"/>
                </a:cxn>
                <a:cxn ang="0">
                  <a:pos x="820" y="18"/>
                </a:cxn>
                <a:cxn ang="0">
                  <a:pos x="824" y="0"/>
                </a:cxn>
              </a:cxnLst>
              <a:rect l="0" t="0" r="r" b="b"/>
              <a:pathLst>
                <a:path w="881" h="562">
                  <a:moveTo>
                    <a:pt x="824" y="0"/>
                  </a:moveTo>
                  <a:lnTo>
                    <a:pt x="821" y="0"/>
                  </a:lnTo>
                  <a:lnTo>
                    <a:pt x="815" y="3"/>
                  </a:lnTo>
                  <a:lnTo>
                    <a:pt x="809" y="5"/>
                  </a:lnTo>
                  <a:lnTo>
                    <a:pt x="803" y="8"/>
                  </a:lnTo>
                  <a:lnTo>
                    <a:pt x="797" y="11"/>
                  </a:lnTo>
                  <a:lnTo>
                    <a:pt x="789" y="15"/>
                  </a:lnTo>
                  <a:lnTo>
                    <a:pt x="780" y="17"/>
                  </a:lnTo>
                  <a:lnTo>
                    <a:pt x="771" y="21"/>
                  </a:lnTo>
                  <a:lnTo>
                    <a:pt x="761" y="24"/>
                  </a:lnTo>
                  <a:lnTo>
                    <a:pt x="752" y="31"/>
                  </a:lnTo>
                  <a:lnTo>
                    <a:pt x="739" y="35"/>
                  </a:lnTo>
                  <a:lnTo>
                    <a:pt x="727" y="41"/>
                  </a:lnTo>
                  <a:lnTo>
                    <a:pt x="715" y="46"/>
                  </a:lnTo>
                  <a:lnTo>
                    <a:pt x="702" y="53"/>
                  </a:lnTo>
                  <a:lnTo>
                    <a:pt x="688" y="58"/>
                  </a:lnTo>
                  <a:lnTo>
                    <a:pt x="675" y="64"/>
                  </a:lnTo>
                  <a:lnTo>
                    <a:pt x="659" y="71"/>
                  </a:lnTo>
                  <a:lnTo>
                    <a:pt x="643" y="77"/>
                  </a:lnTo>
                  <a:lnTo>
                    <a:pt x="628" y="83"/>
                  </a:lnTo>
                  <a:lnTo>
                    <a:pt x="611" y="91"/>
                  </a:lnTo>
                  <a:lnTo>
                    <a:pt x="595" y="98"/>
                  </a:lnTo>
                  <a:lnTo>
                    <a:pt x="578" y="108"/>
                  </a:lnTo>
                  <a:lnTo>
                    <a:pt x="560" y="114"/>
                  </a:lnTo>
                  <a:lnTo>
                    <a:pt x="543" y="121"/>
                  </a:lnTo>
                  <a:lnTo>
                    <a:pt x="527" y="129"/>
                  </a:lnTo>
                  <a:lnTo>
                    <a:pt x="508" y="138"/>
                  </a:lnTo>
                  <a:lnTo>
                    <a:pt x="490" y="145"/>
                  </a:lnTo>
                  <a:lnTo>
                    <a:pt x="472" y="153"/>
                  </a:lnTo>
                  <a:lnTo>
                    <a:pt x="454" y="160"/>
                  </a:lnTo>
                  <a:lnTo>
                    <a:pt x="437" y="169"/>
                  </a:lnTo>
                  <a:lnTo>
                    <a:pt x="419" y="177"/>
                  </a:lnTo>
                  <a:lnTo>
                    <a:pt x="401" y="185"/>
                  </a:lnTo>
                  <a:lnTo>
                    <a:pt x="383" y="192"/>
                  </a:lnTo>
                  <a:lnTo>
                    <a:pt x="365" y="201"/>
                  </a:lnTo>
                  <a:lnTo>
                    <a:pt x="347" y="209"/>
                  </a:lnTo>
                  <a:lnTo>
                    <a:pt x="330" y="216"/>
                  </a:lnTo>
                  <a:lnTo>
                    <a:pt x="312" y="224"/>
                  </a:lnTo>
                  <a:lnTo>
                    <a:pt x="296" y="233"/>
                  </a:lnTo>
                  <a:lnTo>
                    <a:pt x="279" y="239"/>
                  </a:lnTo>
                  <a:lnTo>
                    <a:pt x="261" y="247"/>
                  </a:lnTo>
                  <a:lnTo>
                    <a:pt x="244" y="253"/>
                  </a:lnTo>
                  <a:lnTo>
                    <a:pt x="229" y="260"/>
                  </a:lnTo>
                  <a:lnTo>
                    <a:pt x="212" y="268"/>
                  </a:lnTo>
                  <a:lnTo>
                    <a:pt x="199" y="274"/>
                  </a:lnTo>
                  <a:lnTo>
                    <a:pt x="184" y="281"/>
                  </a:lnTo>
                  <a:lnTo>
                    <a:pt x="172" y="289"/>
                  </a:lnTo>
                  <a:lnTo>
                    <a:pt x="157" y="293"/>
                  </a:lnTo>
                  <a:lnTo>
                    <a:pt x="143" y="299"/>
                  </a:lnTo>
                  <a:lnTo>
                    <a:pt x="131" y="304"/>
                  </a:lnTo>
                  <a:lnTo>
                    <a:pt x="120" y="310"/>
                  </a:lnTo>
                  <a:lnTo>
                    <a:pt x="110" y="314"/>
                  </a:lnTo>
                  <a:lnTo>
                    <a:pt x="101" y="319"/>
                  </a:lnTo>
                  <a:lnTo>
                    <a:pt x="90" y="325"/>
                  </a:lnTo>
                  <a:lnTo>
                    <a:pt x="83" y="330"/>
                  </a:lnTo>
                  <a:lnTo>
                    <a:pt x="75" y="333"/>
                  </a:lnTo>
                  <a:lnTo>
                    <a:pt x="68" y="334"/>
                  </a:lnTo>
                  <a:lnTo>
                    <a:pt x="61" y="337"/>
                  </a:lnTo>
                  <a:lnTo>
                    <a:pt x="57" y="340"/>
                  </a:lnTo>
                  <a:lnTo>
                    <a:pt x="51" y="345"/>
                  </a:lnTo>
                  <a:lnTo>
                    <a:pt x="49" y="348"/>
                  </a:lnTo>
                  <a:lnTo>
                    <a:pt x="46" y="349"/>
                  </a:lnTo>
                  <a:lnTo>
                    <a:pt x="45" y="358"/>
                  </a:lnTo>
                  <a:lnTo>
                    <a:pt x="43" y="363"/>
                  </a:lnTo>
                  <a:lnTo>
                    <a:pt x="42" y="369"/>
                  </a:lnTo>
                  <a:lnTo>
                    <a:pt x="40" y="375"/>
                  </a:lnTo>
                  <a:lnTo>
                    <a:pt x="39" y="384"/>
                  </a:lnTo>
                  <a:lnTo>
                    <a:pt x="36" y="390"/>
                  </a:lnTo>
                  <a:lnTo>
                    <a:pt x="34" y="399"/>
                  </a:lnTo>
                  <a:lnTo>
                    <a:pt x="33" y="408"/>
                  </a:lnTo>
                  <a:lnTo>
                    <a:pt x="31" y="417"/>
                  </a:lnTo>
                  <a:lnTo>
                    <a:pt x="28" y="426"/>
                  </a:lnTo>
                  <a:lnTo>
                    <a:pt x="27" y="437"/>
                  </a:lnTo>
                  <a:lnTo>
                    <a:pt x="24" y="441"/>
                  </a:lnTo>
                  <a:lnTo>
                    <a:pt x="24" y="447"/>
                  </a:lnTo>
                  <a:lnTo>
                    <a:pt x="22" y="452"/>
                  </a:lnTo>
                  <a:lnTo>
                    <a:pt x="22" y="458"/>
                  </a:lnTo>
                  <a:lnTo>
                    <a:pt x="19" y="467"/>
                  </a:lnTo>
                  <a:lnTo>
                    <a:pt x="18" y="476"/>
                  </a:lnTo>
                  <a:lnTo>
                    <a:pt x="16" y="487"/>
                  </a:lnTo>
                  <a:lnTo>
                    <a:pt x="13" y="496"/>
                  </a:lnTo>
                  <a:lnTo>
                    <a:pt x="12" y="503"/>
                  </a:lnTo>
                  <a:lnTo>
                    <a:pt x="9" y="512"/>
                  </a:lnTo>
                  <a:lnTo>
                    <a:pt x="7" y="521"/>
                  </a:lnTo>
                  <a:lnTo>
                    <a:pt x="6" y="529"/>
                  </a:lnTo>
                  <a:lnTo>
                    <a:pt x="4" y="537"/>
                  </a:lnTo>
                  <a:lnTo>
                    <a:pt x="3" y="543"/>
                  </a:lnTo>
                  <a:lnTo>
                    <a:pt x="1" y="547"/>
                  </a:lnTo>
                  <a:lnTo>
                    <a:pt x="1" y="553"/>
                  </a:lnTo>
                  <a:lnTo>
                    <a:pt x="0" y="561"/>
                  </a:lnTo>
                  <a:lnTo>
                    <a:pt x="0" y="562"/>
                  </a:lnTo>
                  <a:lnTo>
                    <a:pt x="881" y="302"/>
                  </a:lnTo>
                  <a:lnTo>
                    <a:pt x="871" y="230"/>
                  </a:lnTo>
                  <a:lnTo>
                    <a:pt x="860" y="228"/>
                  </a:lnTo>
                  <a:lnTo>
                    <a:pt x="868" y="292"/>
                  </a:lnTo>
                  <a:lnTo>
                    <a:pt x="12" y="547"/>
                  </a:lnTo>
                  <a:lnTo>
                    <a:pt x="57" y="352"/>
                  </a:lnTo>
                  <a:lnTo>
                    <a:pt x="820" y="18"/>
                  </a:lnTo>
                  <a:lnTo>
                    <a:pt x="824" y="0"/>
                  </a:lnTo>
                  <a:lnTo>
                    <a:pt x="82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71" name="Freeform 78"/>
            <p:cNvSpPr>
              <a:spLocks/>
            </p:cNvSpPr>
            <p:nvPr/>
          </p:nvSpPr>
          <p:spPr bwMode="auto">
            <a:xfrm>
              <a:off x="2640" y="1633"/>
              <a:ext cx="51" cy="40"/>
            </a:xfrm>
            <a:custGeom>
              <a:avLst/>
              <a:gdLst/>
              <a:ahLst/>
              <a:cxnLst>
                <a:cxn ang="0">
                  <a:pos x="38" y="40"/>
                </a:cxn>
                <a:cxn ang="0">
                  <a:pos x="51" y="4"/>
                </a:cxn>
                <a:cxn ang="0">
                  <a:pos x="0" y="0"/>
                </a:cxn>
                <a:cxn ang="0">
                  <a:pos x="6" y="40"/>
                </a:cxn>
                <a:cxn ang="0">
                  <a:pos x="38" y="40"/>
                </a:cxn>
                <a:cxn ang="0">
                  <a:pos x="38" y="40"/>
                </a:cxn>
              </a:cxnLst>
              <a:rect l="0" t="0" r="r" b="b"/>
              <a:pathLst>
                <a:path w="51" h="40">
                  <a:moveTo>
                    <a:pt x="38" y="40"/>
                  </a:moveTo>
                  <a:lnTo>
                    <a:pt x="51" y="4"/>
                  </a:lnTo>
                  <a:lnTo>
                    <a:pt x="0" y="0"/>
                  </a:lnTo>
                  <a:lnTo>
                    <a:pt x="6" y="40"/>
                  </a:lnTo>
                  <a:lnTo>
                    <a:pt x="38" y="40"/>
                  </a:lnTo>
                  <a:lnTo>
                    <a:pt x="38" y="40"/>
                  </a:lnTo>
                  <a:close/>
                </a:path>
              </a:pathLst>
            </a:cu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72" name="Freeform 79"/>
            <p:cNvSpPr>
              <a:spLocks/>
            </p:cNvSpPr>
            <p:nvPr/>
          </p:nvSpPr>
          <p:spPr bwMode="auto">
            <a:xfrm>
              <a:off x="2640" y="1542"/>
              <a:ext cx="85" cy="95"/>
            </a:xfrm>
            <a:custGeom>
              <a:avLst/>
              <a:gdLst/>
              <a:ahLst/>
              <a:cxnLst>
                <a:cxn ang="0">
                  <a:pos x="5" y="41"/>
                </a:cxn>
                <a:cxn ang="0">
                  <a:pos x="0" y="95"/>
                </a:cxn>
                <a:cxn ang="0">
                  <a:pos x="51" y="95"/>
                </a:cxn>
                <a:cxn ang="0">
                  <a:pos x="85" y="0"/>
                </a:cxn>
                <a:cxn ang="0">
                  <a:pos x="5" y="41"/>
                </a:cxn>
                <a:cxn ang="0">
                  <a:pos x="5" y="41"/>
                </a:cxn>
              </a:cxnLst>
              <a:rect l="0" t="0" r="r" b="b"/>
              <a:pathLst>
                <a:path w="85" h="95">
                  <a:moveTo>
                    <a:pt x="5" y="41"/>
                  </a:moveTo>
                  <a:lnTo>
                    <a:pt x="0" y="95"/>
                  </a:lnTo>
                  <a:lnTo>
                    <a:pt x="51" y="95"/>
                  </a:lnTo>
                  <a:lnTo>
                    <a:pt x="85" y="0"/>
                  </a:lnTo>
                  <a:lnTo>
                    <a:pt x="5" y="41"/>
                  </a:lnTo>
                  <a:lnTo>
                    <a:pt x="5" y="41"/>
                  </a:lnTo>
                  <a:close/>
                </a:path>
              </a:pathLst>
            </a:custGeom>
            <a:solidFill>
              <a:srgbClr val="FFB3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73" name="Freeform 80"/>
            <p:cNvSpPr>
              <a:spLocks/>
            </p:cNvSpPr>
            <p:nvPr/>
          </p:nvSpPr>
          <p:spPr bwMode="auto">
            <a:xfrm>
              <a:off x="2510" y="1388"/>
              <a:ext cx="293" cy="296"/>
            </a:xfrm>
            <a:custGeom>
              <a:avLst/>
              <a:gdLst/>
              <a:ahLst/>
              <a:cxnLst>
                <a:cxn ang="0">
                  <a:pos x="230" y="296"/>
                </a:cxn>
                <a:cxn ang="0">
                  <a:pos x="124" y="204"/>
                </a:cxn>
                <a:cxn ang="0">
                  <a:pos x="115" y="189"/>
                </a:cxn>
                <a:cxn ang="0">
                  <a:pos x="107" y="178"/>
                </a:cxn>
                <a:cxn ang="0">
                  <a:pos x="100" y="166"/>
                </a:cxn>
                <a:cxn ang="0">
                  <a:pos x="91" y="151"/>
                </a:cxn>
                <a:cxn ang="0">
                  <a:pos x="82" y="134"/>
                </a:cxn>
                <a:cxn ang="0">
                  <a:pos x="71" y="118"/>
                </a:cxn>
                <a:cxn ang="0">
                  <a:pos x="62" y="101"/>
                </a:cxn>
                <a:cxn ang="0">
                  <a:pos x="52" y="83"/>
                </a:cxn>
                <a:cxn ang="0">
                  <a:pos x="41" y="66"/>
                </a:cxn>
                <a:cxn ang="0">
                  <a:pos x="32" y="50"/>
                </a:cxn>
                <a:cxn ang="0">
                  <a:pos x="23" y="38"/>
                </a:cxn>
                <a:cxn ang="0">
                  <a:pos x="15" y="24"/>
                </a:cxn>
                <a:cxn ang="0">
                  <a:pos x="8" y="14"/>
                </a:cxn>
                <a:cxn ang="0">
                  <a:pos x="0" y="2"/>
                </a:cxn>
                <a:cxn ang="0">
                  <a:pos x="9" y="2"/>
                </a:cxn>
                <a:cxn ang="0">
                  <a:pos x="15" y="11"/>
                </a:cxn>
                <a:cxn ang="0">
                  <a:pos x="21" y="20"/>
                </a:cxn>
                <a:cxn ang="0">
                  <a:pos x="29" y="33"/>
                </a:cxn>
                <a:cxn ang="0">
                  <a:pos x="37" y="45"/>
                </a:cxn>
                <a:cxn ang="0">
                  <a:pos x="46" y="60"/>
                </a:cxn>
                <a:cxn ang="0">
                  <a:pos x="56" y="76"/>
                </a:cxn>
                <a:cxn ang="0">
                  <a:pos x="67" y="92"/>
                </a:cxn>
                <a:cxn ang="0">
                  <a:pos x="76" y="109"/>
                </a:cxn>
                <a:cxn ang="0">
                  <a:pos x="85" y="125"/>
                </a:cxn>
                <a:cxn ang="0">
                  <a:pos x="95" y="140"/>
                </a:cxn>
                <a:cxn ang="0">
                  <a:pos x="104" y="156"/>
                </a:cxn>
                <a:cxn ang="0">
                  <a:pos x="112" y="168"/>
                </a:cxn>
                <a:cxn ang="0">
                  <a:pos x="120" y="181"/>
                </a:cxn>
                <a:cxn ang="0">
                  <a:pos x="126" y="190"/>
                </a:cxn>
                <a:cxn ang="0">
                  <a:pos x="132" y="199"/>
                </a:cxn>
                <a:cxn ang="0">
                  <a:pos x="222" y="290"/>
                </a:cxn>
                <a:cxn ang="0">
                  <a:pos x="225" y="278"/>
                </a:cxn>
                <a:cxn ang="0">
                  <a:pos x="230" y="267"/>
                </a:cxn>
                <a:cxn ang="0">
                  <a:pos x="233" y="257"/>
                </a:cxn>
                <a:cxn ang="0">
                  <a:pos x="237" y="246"/>
                </a:cxn>
                <a:cxn ang="0">
                  <a:pos x="240" y="234"/>
                </a:cxn>
                <a:cxn ang="0">
                  <a:pos x="245" y="225"/>
                </a:cxn>
                <a:cxn ang="0">
                  <a:pos x="252" y="204"/>
                </a:cxn>
                <a:cxn ang="0">
                  <a:pos x="255" y="193"/>
                </a:cxn>
                <a:cxn ang="0">
                  <a:pos x="260" y="183"/>
                </a:cxn>
                <a:cxn ang="0">
                  <a:pos x="263" y="172"/>
                </a:cxn>
                <a:cxn ang="0">
                  <a:pos x="266" y="162"/>
                </a:cxn>
                <a:cxn ang="0">
                  <a:pos x="269" y="151"/>
                </a:cxn>
                <a:cxn ang="0">
                  <a:pos x="272" y="140"/>
                </a:cxn>
                <a:cxn ang="0">
                  <a:pos x="275" y="128"/>
                </a:cxn>
                <a:cxn ang="0">
                  <a:pos x="278" y="118"/>
                </a:cxn>
                <a:cxn ang="0">
                  <a:pos x="286" y="115"/>
                </a:cxn>
                <a:cxn ang="0">
                  <a:pos x="293" y="110"/>
                </a:cxn>
              </a:cxnLst>
              <a:rect l="0" t="0" r="r" b="b"/>
              <a:pathLst>
                <a:path w="293" h="296">
                  <a:moveTo>
                    <a:pt x="293" y="110"/>
                  </a:moveTo>
                  <a:lnTo>
                    <a:pt x="230" y="296"/>
                  </a:lnTo>
                  <a:lnTo>
                    <a:pt x="124" y="293"/>
                  </a:lnTo>
                  <a:lnTo>
                    <a:pt x="124" y="204"/>
                  </a:lnTo>
                  <a:lnTo>
                    <a:pt x="120" y="198"/>
                  </a:lnTo>
                  <a:lnTo>
                    <a:pt x="115" y="189"/>
                  </a:lnTo>
                  <a:lnTo>
                    <a:pt x="111" y="184"/>
                  </a:lnTo>
                  <a:lnTo>
                    <a:pt x="107" y="178"/>
                  </a:lnTo>
                  <a:lnTo>
                    <a:pt x="103" y="171"/>
                  </a:lnTo>
                  <a:lnTo>
                    <a:pt x="100" y="166"/>
                  </a:lnTo>
                  <a:lnTo>
                    <a:pt x="95" y="159"/>
                  </a:lnTo>
                  <a:lnTo>
                    <a:pt x="91" y="151"/>
                  </a:lnTo>
                  <a:lnTo>
                    <a:pt x="86" y="143"/>
                  </a:lnTo>
                  <a:lnTo>
                    <a:pt x="82" y="134"/>
                  </a:lnTo>
                  <a:lnTo>
                    <a:pt x="77" y="127"/>
                  </a:lnTo>
                  <a:lnTo>
                    <a:pt x="71" y="118"/>
                  </a:lnTo>
                  <a:lnTo>
                    <a:pt x="67" y="109"/>
                  </a:lnTo>
                  <a:lnTo>
                    <a:pt x="62" y="101"/>
                  </a:lnTo>
                  <a:lnTo>
                    <a:pt x="56" y="92"/>
                  </a:lnTo>
                  <a:lnTo>
                    <a:pt x="52" y="83"/>
                  </a:lnTo>
                  <a:lnTo>
                    <a:pt x="46" y="76"/>
                  </a:lnTo>
                  <a:lnTo>
                    <a:pt x="41" y="66"/>
                  </a:lnTo>
                  <a:lnTo>
                    <a:pt x="37" y="59"/>
                  </a:lnTo>
                  <a:lnTo>
                    <a:pt x="32" y="50"/>
                  </a:lnTo>
                  <a:lnTo>
                    <a:pt x="27" y="42"/>
                  </a:lnTo>
                  <a:lnTo>
                    <a:pt x="23" y="38"/>
                  </a:lnTo>
                  <a:lnTo>
                    <a:pt x="18" y="30"/>
                  </a:lnTo>
                  <a:lnTo>
                    <a:pt x="15" y="24"/>
                  </a:lnTo>
                  <a:lnTo>
                    <a:pt x="11" y="17"/>
                  </a:lnTo>
                  <a:lnTo>
                    <a:pt x="8" y="14"/>
                  </a:lnTo>
                  <a:lnTo>
                    <a:pt x="3" y="5"/>
                  </a:lnTo>
                  <a:lnTo>
                    <a:pt x="0" y="2"/>
                  </a:lnTo>
                  <a:lnTo>
                    <a:pt x="3" y="0"/>
                  </a:lnTo>
                  <a:lnTo>
                    <a:pt x="9" y="2"/>
                  </a:lnTo>
                  <a:lnTo>
                    <a:pt x="11" y="5"/>
                  </a:lnTo>
                  <a:lnTo>
                    <a:pt x="15" y="11"/>
                  </a:lnTo>
                  <a:lnTo>
                    <a:pt x="18" y="15"/>
                  </a:lnTo>
                  <a:lnTo>
                    <a:pt x="21" y="20"/>
                  </a:lnTo>
                  <a:lnTo>
                    <a:pt x="24" y="26"/>
                  </a:lnTo>
                  <a:lnTo>
                    <a:pt x="29" y="33"/>
                  </a:lnTo>
                  <a:lnTo>
                    <a:pt x="32" y="38"/>
                  </a:lnTo>
                  <a:lnTo>
                    <a:pt x="37" y="45"/>
                  </a:lnTo>
                  <a:lnTo>
                    <a:pt x="41" y="51"/>
                  </a:lnTo>
                  <a:lnTo>
                    <a:pt x="46" y="60"/>
                  </a:lnTo>
                  <a:lnTo>
                    <a:pt x="52" y="68"/>
                  </a:lnTo>
                  <a:lnTo>
                    <a:pt x="56" y="76"/>
                  </a:lnTo>
                  <a:lnTo>
                    <a:pt x="61" y="83"/>
                  </a:lnTo>
                  <a:lnTo>
                    <a:pt x="67" y="92"/>
                  </a:lnTo>
                  <a:lnTo>
                    <a:pt x="71" y="100"/>
                  </a:lnTo>
                  <a:lnTo>
                    <a:pt x="76" y="109"/>
                  </a:lnTo>
                  <a:lnTo>
                    <a:pt x="80" y="116"/>
                  </a:lnTo>
                  <a:lnTo>
                    <a:pt x="85" y="125"/>
                  </a:lnTo>
                  <a:lnTo>
                    <a:pt x="89" y="133"/>
                  </a:lnTo>
                  <a:lnTo>
                    <a:pt x="95" y="140"/>
                  </a:lnTo>
                  <a:lnTo>
                    <a:pt x="100" y="148"/>
                  </a:lnTo>
                  <a:lnTo>
                    <a:pt x="104" y="156"/>
                  </a:lnTo>
                  <a:lnTo>
                    <a:pt x="107" y="162"/>
                  </a:lnTo>
                  <a:lnTo>
                    <a:pt x="112" y="168"/>
                  </a:lnTo>
                  <a:lnTo>
                    <a:pt x="115" y="174"/>
                  </a:lnTo>
                  <a:lnTo>
                    <a:pt x="120" y="181"/>
                  </a:lnTo>
                  <a:lnTo>
                    <a:pt x="123" y="186"/>
                  </a:lnTo>
                  <a:lnTo>
                    <a:pt x="126" y="190"/>
                  </a:lnTo>
                  <a:lnTo>
                    <a:pt x="129" y="193"/>
                  </a:lnTo>
                  <a:lnTo>
                    <a:pt x="132" y="199"/>
                  </a:lnTo>
                  <a:lnTo>
                    <a:pt x="132" y="288"/>
                  </a:lnTo>
                  <a:lnTo>
                    <a:pt x="222" y="290"/>
                  </a:lnTo>
                  <a:lnTo>
                    <a:pt x="224" y="284"/>
                  </a:lnTo>
                  <a:lnTo>
                    <a:pt x="225" y="278"/>
                  </a:lnTo>
                  <a:lnTo>
                    <a:pt x="227" y="273"/>
                  </a:lnTo>
                  <a:lnTo>
                    <a:pt x="230" y="267"/>
                  </a:lnTo>
                  <a:lnTo>
                    <a:pt x="230" y="261"/>
                  </a:lnTo>
                  <a:lnTo>
                    <a:pt x="233" y="257"/>
                  </a:lnTo>
                  <a:lnTo>
                    <a:pt x="234" y="251"/>
                  </a:lnTo>
                  <a:lnTo>
                    <a:pt x="237" y="246"/>
                  </a:lnTo>
                  <a:lnTo>
                    <a:pt x="237" y="240"/>
                  </a:lnTo>
                  <a:lnTo>
                    <a:pt x="240" y="234"/>
                  </a:lnTo>
                  <a:lnTo>
                    <a:pt x="242" y="230"/>
                  </a:lnTo>
                  <a:lnTo>
                    <a:pt x="245" y="225"/>
                  </a:lnTo>
                  <a:lnTo>
                    <a:pt x="248" y="214"/>
                  </a:lnTo>
                  <a:lnTo>
                    <a:pt x="252" y="204"/>
                  </a:lnTo>
                  <a:lnTo>
                    <a:pt x="254" y="199"/>
                  </a:lnTo>
                  <a:lnTo>
                    <a:pt x="255" y="193"/>
                  </a:lnTo>
                  <a:lnTo>
                    <a:pt x="259" y="187"/>
                  </a:lnTo>
                  <a:lnTo>
                    <a:pt x="260" y="183"/>
                  </a:lnTo>
                  <a:lnTo>
                    <a:pt x="260" y="177"/>
                  </a:lnTo>
                  <a:lnTo>
                    <a:pt x="263" y="172"/>
                  </a:lnTo>
                  <a:lnTo>
                    <a:pt x="265" y="166"/>
                  </a:lnTo>
                  <a:lnTo>
                    <a:pt x="266" y="162"/>
                  </a:lnTo>
                  <a:lnTo>
                    <a:pt x="268" y="156"/>
                  </a:lnTo>
                  <a:lnTo>
                    <a:pt x="269" y="151"/>
                  </a:lnTo>
                  <a:lnTo>
                    <a:pt x="271" y="145"/>
                  </a:lnTo>
                  <a:lnTo>
                    <a:pt x="272" y="140"/>
                  </a:lnTo>
                  <a:lnTo>
                    <a:pt x="274" y="134"/>
                  </a:lnTo>
                  <a:lnTo>
                    <a:pt x="275" y="128"/>
                  </a:lnTo>
                  <a:lnTo>
                    <a:pt x="277" y="122"/>
                  </a:lnTo>
                  <a:lnTo>
                    <a:pt x="278" y="118"/>
                  </a:lnTo>
                  <a:lnTo>
                    <a:pt x="281" y="116"/>
                  </a:lnTo>
                  <a:lnTo>
                    <a:pt x="286" y="115"/>
                  </a:lnTo>
                  <a:lnTo>
                    <a:pt x="289" y="112"/>
                  </a:lnTo>
                  <a:lnTo>
                    <a:pt x="293" y="110"/>
                  </a:lnTo>
                  <a:lnTo>
                    <a:pt x="293" y="1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74" name="Freeform 81"/>
            <p:cNvSpPr>
              <a:spLocks/>
            </p:cNvSpPr>
            <p:nvPr/>
          </p:nvSpPr>
          <p:spPr bwMode="auto">
            <a:xfrm>
              <a:off x="2633" y="1489"/>
              <a:ext cx="191" cy="101"/>
            </a:xfrm>
            <a:custGeom>
              <a:avLst/>
              <a:gdLst/>
              <a:ahLst/>
              <a:cxnLst>
                <a:cxn ang="0">
                  <a:pos x="182" y="0"/>
                </a:cxn>
                <a:cxn ang="0">
                  <a:pos x="185" y="2"/>
                </a:cxn>
                <a:cxn ang="0">
                  <a:pos x="191" y="3"/>
                </a:cxn>
                <a:cxn ang="0">
                  <a:pos x="185" y="6"/>
                </a:cxn>
                <a:cxn ang="0">
                  <a:pos x="181" y="11"/>
                </a:cxn>
                <a:cxn ang="0">
                  <a:pos x="173" y="14"/>
                </a:cxn>
                <a:cxn ang="0">
                  <a:pos x="166" y="20"/>
                </a:cxn>
                <a:cxn ang="0">
                  <a:pos x="160" y="21"/>
                </a:cxn>
                <a:cxn ang="0">
                  <a:pos x="155" y="24"/>
                </a:cxn>
                <a:cxn ang="0">
                  <a:pos x="149" y="27"/>
                </a:cxn>
                <a:cxn ang="0">
                  <a:pos x="143" y="30"/>
                </a:cxn>
                <a:cxn ang="0">
                  <a:pos x="137" y="33"/>
                </a:cxn>
                <a:cxn ang="0">
                  <a:pos x="131" y="36"/>
                </a:cxn>
                <a:cxn ang="0">
                  <a:pos x="125" y="39"/>
                </a:cxn>
                <a:cxn ang="0">
                  <a:pos x="119" y="42"/>
                </a:cxn>
                <a:cxn ang="0">
                  <a:pos x="111" y="46"/>
                </a:cxn>
                <a:cxn ang="0">
                  <a:pos x="104" y="49"/>
                </a:cxn>
                <a:cxn ang="0">
                  <a:pos x="96" y="52"/>
                </a:cxn>
                <a:cxn ang="0">
                  <a:pos x="90" y="55"/>
                </a:cxn>
                <a:cxn ang="0">
                  <a:pos x="83" y="58"/>
                </a:cxn>
                <a:cxn ang="0">
                  <a:pos x="75" y="62"/>
                </a:cxn>
                <a:cxn ang="0">
                  <a:pos x="68" y="65"/>
                </a:cxn>
                <a:cxn ang="0">
                  <a:pos x="62" y="70"/>
                </a:cxn>
                <a:cxn ang="0">
                  <a:pos x="52" y="73"/>
                </a:cxn>
                <a:cxn ang="0">
                  <a:pos x="45" y="77"/>
                </a:cxn>
                <a:cxn ang="0">
                  <a:pos x="37" y="80"/>
                </a:cxn>
                <a:cxn ang="0">
                  <a:pos x="30" y="85"/>
                </a:cxn>
                <a:cxn ang="0">
                  <a:pos x="22" y="88"/>
                </a:cxn>
                <a:cxn ang="0">
                  <a:pos x="16" y="92"/>
                </a:cxn>
                <a:cxn ang="0">
                  <a:pos x="9" y="97"/>
                </a:cxn>
                <a:cxn ang="0">
                  <a:pos x="3" y="101"/>
                </a:cxn>
                <a:cxn ang="0">
                  <a:pos x="1" y="98"/>
                </a:cxn>
                <a:cxn ang="0">
                  <a:pos x="1" y="95"/>
                </a:cxn>
                <a:cxn ang="0">
                  <a:pos x="0" y="92"/>
                </a:cxn>
                <a:cxn ang="0">
                  <a:pos x="0" y="91"/>
                </a:cxn>
                <a:cxn ang="0">
                  <a:pos x="182" y="0"/>
                </a:cxn>
                <a:cxn ang="0">
                  <a:pos x="182" y="0"/>
                </a:cxn>
              </a:cxnLst>
              <a:rect l="0" t="0" r="r" b="b"/>
              <a:pathLst>
                <a:path w="191" h="101">
                  <a:moveTo>
                    <a:pt x="182" y="0"/>
                  </a:moveTo>
                  <a:lnTo>
                    <a:pt x="185" y="2"/>
                  </a:lnTo>
                  <a:lnTo>
                    <a:pt x="191" y="3"/>
                  </a:lnTo>
                  <a:lnTo>
                    <a:pt x="185" y="6"/>
                  </a:lnTo>
                  <a:lnTo>
                    <a:pt x="181" y="11"/>
                  </a:lnTo>
                  <a:lnTo>
                    <a:pt x="173" y="14"/>
                  </a:lnTo>
                  <a:lnTo>
                    <a:pt x="166" y="20"/>
                  </a:lnTo>
                  <a:lnTo>
                    <a:pt x="160" y="21"/>
                  </a:lnTo>
                  <a:lnTo>
                    <a:pt x="155" y="24"/>
                  </a:lnTo>
                  <a:lnTo>
                    <a:pt x="149" y="27"/>
                  </a:lnTo>
                  <a:lnTo>
                    <a:pt x="143" y="30"/>
                  </a:lnTo>
                  <a:lnTo>
                    <a:pt x="137" y="33"/>
                  </a:lnTo>
                  <a:lnTo>
                    <a:pt x="131" y="36"/>
                  </a:lnTo>
                  <a:lnTo>
                    <a:pt x="125" y="39"/>
                  </a:lnTo>
                  <a:lnTo>
                    <a:pt x="119" y="42"/>
                  </a:lnTo>
                  <a:lnTo>
                    <a:pt x="111" y="46"/>
                  </a:lnTo>
                  <a:lnTo>
                    <a:pt x="104" y="49"/>
                  </a:lnTo>
                  <a:lnTo>
                    <a:pt x="96" y="52"/>
                  </a:lnTo>
                  <a:lnTo>
                    <a:pt x="90" y="55"/>
                  </a:lnTo>
                  <a:lnTo>
                    <a:pt x="83" y="58"/>
                  </a:lnTo>
                  <a:lnTo>
                    <a:pt x="75" y="62"/>
                  </a:lnTo>
                  <a:lnTo>
                    <a:pt x="68" y="65"/>
                  </a:lnTo>
                  <a:lnTo>
                    <a:pt x="62" y="70"/>
                  </a:lnTo>
                  <a:lnTo>
                    <a:pt x="52" y="73"/>
                  </a:lnTo>
                  <a:lnTo>
                    <a:pt x="45" y="77"/>
                  </a:lnTo>
                  <a:lnTo>
                    <a:pt x="37" y="80"/>
                  </a:lnTo>
                  <a:lnTo>
                    <a:pt x="30" y="85"/>
                  </a:lnTo>
                  <a:lnTo>
                    <a:pt x="22" y="88"/>
                  </a:lnTo>
                  <a:lnTo>
                    <a:pt x="16" y="92"/>
                  </a:lnTo>
                  <a:lnTo>
                    <a:pt x="9" y="97"/>
                  </a:lnTo>
                  <a:lnTo>
                    <a:pt x="3" y="101"/>
                  </a:lnTo>
                  <a:lnTo>
                    <a:pt x="1" y="98"/>
                  </a:lnTo>
                  <a:lnTo>
                    <a:pt x="1" y="95"/>
                  </a:lnTo>
                  <a:lnTo>
                    <a:pt x="0" y="92"/>
                  </a:lnTo>
                  <a:lnTo>
                    <a:pt x="0" y="91"/>
                  </a:lnTo>
                  <a:lnTo>
                    <a:pt x="182" y="0"/>
                  </a:lnTo>
                  <a:lnTo>
                    <a:pt x="18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75" name="Freeform 90"/>
            <p:cNvSpPr>
              <a:spLocks/>
            </p:cNvSpPr>
            <p:nvPr/>
          </p:nvSpPr>
          <p:spPr bwMode="auto">
            <a:xfrm>
              <a:off x="2651" y="1113"/>
              <a:ext cx="188" cy="210"/>
            </a:xfrm>
            <a:custGeom>
              <a:avLst/>
              <a:gdLst/>
              <a:ahLst/>
              <a:cxnLst>
                <a:cxn ang="0">
                  <a:pos x="145" y="42"/>
                </a:cxn>
                <a:cxn ang="0">
                  <a:pos x="90" y="122"/>
                </a:cxn>
                <a:cxn ang="0">
                  <a:pos x="7" y="175"/>
                </a:cxn>
                <a:cxn ang="0">
                  <a:pos x="0" y="195"/>
                </a:cxn>
                <a:cxn ang="0">
                  <a:pos x="37" y="193"/>
                </a:cxn>
                <a:cxn ang="0">
                  <a:pos x="42" y="210"/>
                </a:cxn>
                <a:cxn ang="0">
                  <a:pos x="74" y="144"/>
                </a:cxn>
                <a:cxn ang="0">
                  <a:pos x="111" y="121"/>
                </a:cxn>
                <a:cxn ang="0">
                  <a:pos x="188" y="0"/>
                </a:cxn>
                <a:cxn ang="0">
                  <a:pos x="142" y="21"/>
                </a:cxn>
                <a:cxn ang="0">
                  <a:pos x="145" y="42"/>
                </a:cxn>
                <a:cxn ang="0">
                  <a:pos x="145" y="42"/>
                </a:cxn>
              </a:cxnLst>
              <a:rect l="0" t="0" r="r" b="b"/>
              <a:pathLst>
                <a:path w="188" h="210">
                  <a:moveTo>
                    <a:pt x="145" y="42"/>
                  </a:moveTo>
                  <a:lnTo>
                    <a:pt x="90" y="122"/>
                  </a:lnTo>
                  <a:lnTo>
                    <a:pt x="7" y="175"/>
                  </a:lnTo>
                  <a:lnTo>
                    <a:pt x="0" y="195"/>
                  </a:lnTo>
                  <a:lnTo>
                    <a:pt x="37" y="193"/>
                  </a:lnTo>
                  <a:lnTo>
                    <a:pt x="42" y="210"/>
                  </a:lnTo>
                  <a:lnTo>
                    <a:pt x="74" y="144"/>
                  </a:lnTo>
                  <a:lnTo>
                    <a:pt x="111" y="121"/>
                  </a:lnTo>
                  <a:lnTo>
                    <a:pt x="188" y="0"/>
                  </a:lnTo>
                  <a:lnTo>
                    <a:pt x="142" y="21"/>
                  </a:lnTo>
                  <a:lnTo>
                    <a:pt x="145" y="42"/>
                  </a:lnTo>
                  <a:lnTo>
                    <a:pt x="145" y="42"/>
                  </a:lnTo>
                  <a:close/>
                </a:path>
              </a:pathLst>
            </a:custGeom>
            <a:solidFill>
              <a:srgbClr val="FFB3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76" name="Freeform 91"/>
            <p:cNvSpPr>
              <a:spLocks/>
            </p:cNvSpPr>
            <p:nvPr/>
          </p:nvSpPr>
          <p:spPr bwMode="auto">
            <a:xfrm>
              <a:off x="2367" y="1433"/>
              <a:ext cx="183" cy="150"/>
            </a:xfrm>
            <a:custGeom>
              <a:avLst/>
              <a:gdLst/>
              <a:ahLst/>
              <a:cxnLst>
                <a:cxn ang="0">
                  <a:pos x="183" y="11"/>
                </a:cxn>
                <a:cxn ang="0">
                  <a:pos x="21" y="123"/>
                </a:cxn>
                <a:cxn ang="0">
                  <a:pos x="36" y="132"/>
                </a:cxn>
                <a:cxn ang="0">
                  <a:pos x="177" y="89"/>
                </a:cxn>
                <a:cxn ang="0">
                  <a:pos x="177" y="108"/>
                </a:cxn>
                <a:cxn ang="0">
                  <a:pos x="30" y="150"/>
                </a:cxn>
                <a:cxn ang="0">
                  <a:pos x="0" y="115"/>
                </a:cxn>
                <a:cxn ang="0">
                  <a:pos x="177" y="0"/>
                </a:cxn>
                <a:cxn ang="0">
                  <a:pos x="183" y="11"/>
                </a:cxn>
                <a:cxn ang="0">
                  <a:pos x="183" y="11"/>
                </a:cxn>
              </a:cxnLst>
              <a:rect l="0" t="0" r="r" b="b"/>
              <a:pathLst>
                <a:path w="183" h="150">
                  <a:moveTo>
                    <a:pt x="183" y="11"/>
                  </a:moveTo>
                  <a:lnTo>
                    <a:pt x="21" y="123"/>
                  </a:lnTo>
                  <a:lnTo>
                    <a:pt x="36" y="132"/>
                  </a:lnTo>
                  <a:lnTo>
                    <a:pt x="177" y="89"/>
                  </a:lnTo>
                  <a:lnTo>
                    <a:pt x="177" y="108"/>
                  </a:lnTo>
                  <a:lnTo>
                    <a:pt x="30" y="150"/>
                  </a:lnTo>
                  <a:lnTo>
                    <a:pt x="0" y="115"/>
                  </a:lnTo>
                  <a:lnTo>
                    <a:pt x="177" y="0"/>
                  </a:lnTo>
                  <a:lnTo>
                    <a:pt x="183" y="11"/>
                  </a:lnTo>
                  <a:lnTo>
                    <a:pt x="183" y="11"/>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77" name="Freeform 92"/>
            <p:cNvSpPr>
              <a:spLocks/>
            </p:cNvSpPr>
            <p:nvPr/>
          </p:nvSpPr>
          <p:spPr bwMode="auto">
            <a:xfrm>
              <a:off x="2358" y="1427"/>
              <a:ext cx="234" cy="185"/>
            </a:xfrm>
            <a:custGeom>
              <a:avLst/>
              <a:gdLst/>
              <a:ahLst/>
              <a:cxnLst>
                <a:cxn ang="0">
                  <a:pos x="176" y="11"/>
                </a:cxn>
                <a:cxn ang="0">
                  <a:pos x="163" y="20"/>
                </a:cxn>
                <a:cxn ang="0">
                  <a:pos x="143" y="32"/>
                </a:cxn>
                <a:cxn ang="0">
                  <a:pos x="122" y="47"/>
                </a:cxn>
                <a:cxn ang="0">
                  <a:pos x="99" y="62"/>
                </a:cxn>
                <a:cxn ang="0">
                  <a:pos x="74" y="77"/>
                </a:cxn>
                <a:cxn ang="0">
                  <a:pos x="51" y="94"/>
                </a:cxn>
                <a:cxn ang="0">
                  <a:pos x="33" y="106"/>
                </a:cxn>
                <a:cxn ang="0">
                  <a:pos x="19" y="117"/>
                </a:cxn>
                <a:cxn ang="0">
                  <a:pos x="15" y="127"/>
                </a:cxn>
                <a:cxn ang="0">
                  <a:pos x="38" y="150"/>
                </a:cxn>
                <a:cxn ang="0">
                  <a:pos x="57" y="171"/>
                </a:cxn>
                <a:cxn ang="0">
                  <a:pos x="219" y="121"/>
                </a:cxn>
                <a:cxn ang="0">
                  <a:pos x="205" y="112"/>
                </a:cxn>
                <a:cxn ang="0">
                  <a:pos x="189" y="100"/>
                </a:cxn>
                <a:cxn ang="0">
                  <a:pos x="176" y="101"/>
                </a:cxn>
                <a:cxn ang="0">
                  <a:pos x="154" y="108"/>
                </a:cxn>
                <a:cxn ang="0">
                  <a:pos x="125" y="118"/>
                </a:cxn>
                <a:cxn ang="0">
                  <a:pos x="96" y="127"/>
                </a:cxn>
                <a:cxn ang="0">
                  <a:pos x="77" y="135"/>
                </a:cxn>
                <a:cxn ang="0">
                  <a:pos x="74" y="124"/>
                </a:cxn>
                <a:cxn ang="0">
                  <a:pos x="83" y="114"/>
                </a:cxn>
                <a:cxn ang="0">
                  <a:pos x="101" y="101"/>
                </a:cxn>
                <a:cxn ang="0">
                  <a:pos x="119" y="89"/>
                </a:cxn>
                <a:cxn ang="0">
                  <a:pos x="137" y="77"/>
                </a:cxn>
                <a:cxn ang="0">
                  <a:pos x="154" y="65"/>
                </a:cxn>
                <a:cxn ang="0">
                  <a:pos x="170" y="53"/>
                </a:cxn>
                <a:cxn ang="0">
                  <a:pos x="189" y="43"/>
                </a:cxn>
                <a:cxn ang="0">
                  <a:pos x="99" y="118"/>
                </a:cxn>
                <a:cxn ang="0">
                  <a:pos x="125" y="109"/>
                </a:cxn>
                <a:cxn ang="0">
                  <a:pos x="154" y="100"/>
                </a:cxn>
                <a:cxn ang="0">
                  <a:pos x="178" y="92"/>
                </a:cxn>
                <a:cxn ang="0">
                  <a:pos x="190" y="91"/>
                </a:cxn>
                <a:cxn ang="0">
                  <a:pos x="205" y="101"/>
                </a:cxn>
                <a:cxn ang="0">
                  <a:pos x="226" y="120"/>
                </a:cxn>
                <a:cxn ang="0">
                  <a:pos x="231" y="126"/>
                </a:cxn>
                <a:cxn ang="0">
                  <a:pos x="216" y="129"/>
                </a:cxn>
                <a:cxn ang="0">
                  <a:pos x="198" y="136"/>
                </a:cxn>
                <a:cxn ang="0">
                  <a:pos x="178" y="142"/>
                </a:cxn>
                <a:cxn ang="0">
                  <a:pos x="155" y="151"/>
                </a:cxn>
                <a:cxn ang="0">
                  <a:pos x="130" y="159"/>
                </a:cxn>
                <a:cxn ang="0">
                  <a:pos x="107" y="165"/>
                </a:cxn>
                <a:cxn ang="0">
                  <a:pos x="89" y="174"/>
                </a:cxn>
                <a:cxn ang="0">
                  <a:pos x="71" y="178"/>
                </a:cxn>
                <a:cxn ang="0">
                  <a:pos x="60" y="185"/>
                </a:cxn>
                <a:cxn ang="0">
                  <a:pos x="44" y="169"/>
                </a:cxn>
                <a:cxn ang="0">
                  <a:pos x="28" y="154"/>
                </a:cxn>
                <a:cxn ang="0">
                  <a:pos x="12" y="136"/>
                </a:cxn>
                <a:cxn ang="0">
                  <a:pos x="0" y="124"/>
                </a:cxn>
                <a:cxn ang="0">
                  <a:pos x="186" y="6"/>
                </a:cxn>
              </a:cxnLst>
              <a:rect l="0" t="0" r="r" b="b"/>
              <a:pathLst>
                <a:path w="234" h="185">
                  <a:moveTo>
                    <a:pt x="186" y="6"/>
                  </a:moveTo>
                  <a:lnTo>
                    <a:pt x="182" y="6"/>
                  </a:lnTo>
                  <a:lnTo>
                    <a:pt x="176" y="11"/>
                  </a:lnTo>
                  <a:lnTo>
                    <a:pt x="172" y="14"/>
                  </a:lnTo>
                  <a:lnTo>
                    <a:pt x="167" y="17"/>
                  </a:lnTo>
                  <a:lnTo>
                    <a:pt x="163" y="20"/>
                  </a:lnTo>
                  <a:lnTo>
                    <a:pt x="157" y="24"/>
                  </a:lnTo>
                  <a:lnTo>
                    <a:pt x="149" y="27"/>
                  </a:lnTo>
                  <a:lnTo>
                    <a:pt x="143" y="32"/>
                  </a:lnTo>
                  <a:lnTo>
                    <a:pt x="136" y="37"/>
                  </a:lnTo>
                  <a:lnTo>
                    <a:pt x="130" y="43"/>
                  </a:lnTo>
                  <a:lnTo>
                    <a:pt x="122" y="47"/>
                  </a:lnTo>
                  <a:lnTo>
                    <a:pt x="115" y="52"/>
                  </a:lnTo>
                  <a:lnTo>
                    <a:pt x="107" y="58"/>
                  </a:lnTo>
                  <a:lnTo>
                    <a:pt x="99" y="62"/>
                  </a:lnTo>
                  <a:lnTo>
                    <a:pt x="90" y="68"/>
                  </a:lnTo>
                  <a:lnTo>
                    <a:pt x="81" y="73"/>
                  </a:lnTo>
                  <a:lnTo>
                    <a:pt x="74" y="77"/>
                  </a:lnTo>
                  <a:lnTo>
                    <a:pt x="66" y="83"/>
                  </a:lnTo>
                  <a:lnTo>
                    <a:pt x="57" y="88"/>
                  </a:lnTo>
                  <a:lnTo>
                    <a:pt x="51" y="94"/>
                  </a:lnTo>
                  <a:lnTo>
                    <a:pt x="45" y="98"/>
                  </a:lnTo>
                  <a:lnTo>
                    <a:pt x="39" y="103"/>
                  </a:lnTo>
                  <a:lnTo>
                    <a:pt x="33" y="106"/>
                  </a:lnTo>
                  <a:lnTo>
                    <a:pt x="27" y="111"/>
                  </a:lnTo>
                  <a:lnTo>
                    <a:pt x="22" y="114"/>
                  </a:lnTo>
                  <a:lnTo>
                    <a:pt x="19" y="117"/>
                  </a:lnTo>
                  <a:lnTo>
                    <a:pt x="13" y="121"/>
                  </a:lnTo>
                  <a:lnTo>
                    <a:pt x="12" y="124"/>
                  </a:lnTo>
                  <a:lnTo>
                    <a:pt x="15" y="127"/>
                  </a:lnTo>
                  <a:lnTo>
                    <a:pt x="19" y="133"/>
                  </a:lnTo>
                  <a:lnTo>
                    <a:pt x="27" y="141"/>
                  </a:lnTo>
                  <a:lnTo>
                    <a:pt x="38" y="150"/>
                  </a:lnTo>
                  <a:lnTo>
                    <a:pt x="45" y="157"/>
                  </a:lnTo>
                  <a:lnTo>
                    <a:pt x="53" y="166"/>
                  </a:lnTo>
                  <a:lnTo>
                    <a:pt x="57" y="171"/>
                  </a:lnTo>
                  <a:lnTo>
                    <a:pt x="60" y="174"/>
                  </a:lnTo>
                  <a:lnTo>
                    <a:pt x="220" y="124"/>
                  </a:lnTo>
                  <a:lnTo>
                    <a:pt x="219" y="121"/>
                  </a:lnTo>
                  <a:lnTo>
                    <a:pt x="216" y="120"/>
                  </a:lnTo>
                  <a:lnTo>
                    <a:pt x="210" y="115"/>
                  </a:lnTo>
                  <a:lnTo>
                    <a:pt x="205" y="112"/>
                  </a:lnTo>
                  <a:lnTo>
                    <a:pt x="198" y="106"/>
                  </a:lnTo>
                  <a:lnTo>
                    <a:pt x="193" y="103"/>
                  </a:lnTo>
                  <a:lnTo>
                    <a:pt x="189" y="100"/>
                  </a:lnTo>
                  <a:lnTo>
                    <a:pt x="186" y="100"/>
                  </a:lnTo>
                  <a:lnTo>
                    <a:pt x="181" y="100"/>
                  </a:lnTo>
                  <a:lnTo>
                    <a:pt x="176" y="101"/>
                  </a:lnTo>
                  <a:lnTo>
                    <a:pt x="170" y="101"/>
                  </a:lnTo>
                  <a:lnTo>
                    <a:pt x="163" y="104"/>
                  </a:lnTo>
                  <a:lnTo>
                    <a:pt x="154" y="108"/>
                  </a:lnTo>
                  <a:lnTo>
                    <a:pt x="145" y="111"/>
                  </a:lnTo>
                  <a:lnTo>
                    <a:pt x="134" y="114"/>
                  </a:lnTo>
                  <a:lnTo>
                    <a:pt x="125" y="118"/>
                  </a:lnTo>
                  <a:lnTo>
                    <a:pt x="115" y="121"/>
                  </a:lnTo>
                  <a:lnTo>
                    <a:pt x="105" y="124"/>
                  </a:lnTo>
                  <a:lnTo>
                    <a:pt x="96" y="127"/>
                  </a:lnTo>
                  <a:lnTo>
                    <a:pt x="89" y="129"/>
                  </a:lnTo>
                  <a:lnTo>
                    <a:pt x="81" y="132"/>
                  </a:lnTo>
                  <a:lnTo>
                    <a:pt x="77" y="135"/>
                  </a:lnTo>
                  <a:lnTo>
                    <a:pt x="74" y="135"/>
                  </a:lnTo>
                  <a:lnTo>
                    <a:pt x="74" y="136"/>
                  </a:lnTo>
                  <a:lnTo>
                    <a:pt x="74" y="124"/>
                  </a:lnTo>
                  <a:lnTo>
                    <a:pt x="74" y="121"/>
                  </a:lnTo>
                  <a:lnTo>
                    <a:pt x="78" y="120"/>
                  </a:lnTo>
                  <a:lnTo>
                    <a:pt x="83" y="114"/>
                  </a:lnTo>
                  <a:lnTo>
                    <a:pt x="92" y="109"/>
                  </a:lnTo>
                  <a:lnTo>
                    <a:pt x="96" y="106"/>
                  </a:lnTo>
                  <a:lnTo>
                    <a:pt x="101" y="101"/>
                  </a:lnTo>
                  <a:lnTo>
                    <a:pt x="107" y="98"/>
                  </a:lnTo>
                  <a:lnTo>
                    <a:pt x="113" y="94"/>
                  </a:lnTo>
                  <a:lnTo>
                    <a:pt x="119" y="89"/>
                  </a:lnTo>
                  <a:lnTo>
                    <a:pt x="124" y="86"/>
                  </a:lnTo>
                  <a:lnTo>
                    <a:pt x="130" y="82"/>
                  </a:lnTo>
                  <a:lnTo>
                    <a:pt x="137" y="77"/>
                  </a:lnTo>
                  <a:lnTo>
                    <a:pt x="142" y="73"/>
                  </a:lnTo>
                  <a:lnTo>
                    <a:pt x="148" y="70"/>
                  </a:lnTo>
                  <a:lnTo>
                    <a:pt x="154" y="65"/>
                  </a:lnTo>
                  <a:lnTo>
                    <a:pt x="160" y="61"/>
                  </a:lnTo>
                  <a:lnTo>
                    <a:pt x="164" y="58"/>
                  </a:lnTo>
                  <a:lnTo>
                    <a:pt x="170" y="53"/>
                  </a:lnTo>
                  <a:lnTo>
                    <a:pt x="175" y="50"/>
                  </a:lnTo>
                  <a:lnTo>
                    <a:pt x="181" y="47"/>
                  </a:lnTo>
                  <a:lnTo>
                    <a:pt x="189" y="43"/>
                  </a:lnTo>
                  <a:lnTo>
                    <a:pt x="196" y="38"/>
                  </a:lnTo>
                  <a:lnTo>
                    <a:pt x="205" y="40"/>
                  </a:lnTo>
                  <a:lnTo>
                    <a:pt x="99" y="118"/>
                  </a:lnTo>
                  <a:lnTo>
                    <a:pt x="107" y="115"/>
                  </a:lnTo>
                  <a:lnTo>
                    <a:pt x="116" y="112"/>
                  </a:lnTo>
                  <a:lnTo>
                    <a:pt x="125" y="109"/>
                  </a:lnTo>
                  <a:lnTo>
                    <a:pt x="136" y="106"/>
                  </a:lnTo>
                  <a:lnTo>
                    <a:pt x="145" y="103"/>
                  </a:lnTo>
                  <a:lnTo>
                    <a:pt x="154" y="100"/>
                  </a:lnTo>
                  <a:lnTo>
                    <a:pt x="163" y="97"/>
                  </a:lnTo>
                  <a:lnTo>
                    <a:pt x="170" y="95"/>
                  </a:lnTo>
                  <a:lnTo>
                    <a:pt x="178" y="92"/>
                  </a:lnTo>
                  <a:lnTo>
                    <a:pt x="182" y="91"/>
                  </a:lnTo>
                  <a:lnTo>
                    <a:pt x="187" y="91"/>
                  </a:lnTo>
                  <a:lnTo>
                    <a:pt x="190" y="91"/>
                  </a:lnTo>
                  <a:lnTo>
                    <a:pt x="193" y="92"/>
                  </a:lnTo>
                  <a:lnTo>
                    <a:pt x="198" y="97"/>
                  </a:lnTo>
                  <a:lnTo>
                    <a:pt x="205" y="101"/>
                  </a:lnTo>
                  <a:lnTo>
                    <a:pt x="213" y="109"/>
                  </a:lnTo>
                  <a:lnTo>
                    <a:pt x="220" y="114"/>
                  </a:lnTo>
                  <a:lnTo>
                    <a:pt x="226" y="120"/>
                  </a:lnTo>
                  <a:lnTo>
                    <a:pt x="231" y="124"/>
                  </a:lnTo>
                  <a:lnTo>
                    <a:pt x="234" y="126"/>
                  </a:lnTo>
                  <a:lnTo>
                    <a:pt x="231" y="126"/>
                  </a:lnTo>
                  <a:lnTo>
                    <a:pt x="225" y="127"/>
                  </a:lnTo>
                  <a:lnTo>
                    <a:pt x="220" y="127"/>
                  </a:lnTo>
                  <a:lnTo>
                    <a:pt x="216" y="129"/>
                  </a:lnTo>
                  <a:lnTo>
                    <a:pt x="211" y="132"/>
                  </a:lnTo>
                  <a:lnTo>
                    <a:pt x="205" y="135"/>
                  </a:lnTo>
                  <a:lnTo>
                    <a:pt x="198" y="136"/>
                  </a:lnTo>
                  <a:lnTo>
                    <a:pt x="192" y="138"/>
                  </a:lnTo>
                  <a:lnTo>
                    <a:pt x="186" y="139"/>
                  </a:lnTo>
                  <a:lnTo>
                    <a:pt x="178" y="142"/>
                  </a:lnTo>
                  <a:lnTo>
                    <a:pt x="170" y="145"/>
                  </a:lnTo>
                  <a:lnTo>
                    <a:pt x="163" y="148"/>
                  </a:lnTo>
                  <a:lnTo>
                    <a:pt x="155" y="151"/>
                  </a:lnTo>
                  <a:lnTo>
                    <a:pt x="148" y="154"/>
                  </a:lnTo>
                  <a:lnTo>
                    <a:pt x="139" y="156"/>
                  </a:lnTo>
                  <a:lnTo>
                    <a:pt x="130" y="159"/>
                  </a:lnTo>
                  <a:lnTo>
                    <a:pt x="122" y="160"/>
                  </a:lnTo>
                  <a:lnTo>
                    <a:pt x="115" y="163"/>
                  </a:lnTo>
                  <a:lnTo>
                    <a:pt x="107" y="165"/>
                  </a:lnTo>
                  <a:lnTo>
                    <a:pt x="101" y="168"/>
                  </a:lnTo>
                  <a:lnTo>
                    <a:pt x="93" y="171"/>
                  </a:lnTo>
                  <a:lnTo>
                    <a:pt x="89" y="174"/>
                  </a:lnTo>
                  <a:lnTo>
                    <a:pt x="81" y="175"/>
                  </a:lnTo>
                  <a:lnTo>
                    <a:pt x="77" y="177"/>
                  </a:lnTo>
                  <a:lnTo>
                    <a:pt x="71" y="178"/>
                  </a:lnTo>
                  <a:lnTo>
                    <a:pt x="68" y="180"/>
                  </a:lnTo>
                  <a:lnTo>
                    <a:pt x="63" y="183"/>
                  </a:lnTo>
                  <a:lnTo>
                    <a:pt x="60" y="185"/>
                  </a:lnTo>
                  <a:lnTo>
                    <a:pt x="56" y="182"/>
                  </a:lnTo>
                  <a:lnTo>
                    <a:pt x="50" y="175"/>
                  </a:lnTo>
                  <a:lnTo>
                    <a:pt x="44" y="169"/>
                  </a:lnTo>
                  <a:lnTo>
                    <a:pt x="39" y="165"/>
                  </a:lnTo>
                  <a:lnTo>
                    <a:pt x="33" y="159"/>
                  </a:lnTo>
                  <a:lnTo>
                    <a:pt x="28" y="154"/>
                  </a:lnTo>
                  <a:lnTo>
                    <a:pt x="22" y="148"/>
                  </a:lnTo>
                  <a:lnTo>
                    <a:pt x="16" y="142"/>
                  </a:lnTo>
                  <a:lnTo>
                    <a:pt x="12" y="136"/>
                  </a:lnTo>
                  <a:lnTo>
                    <a:pt x="9" y="133"/>
                  </a:lnTo>
                  <a:lnTo>
                    <a:pt x="1" y="126"/>
                  </a:lnTo>
                  <a:lnTo>
                    <a:pt x="0" y="124"/>
                  </a:lnTo>
                  <a:lnTo>
                    <a:pt x="181" y="0"/>
                  </a:lnTo>
                  <a:lnTo>
                    <a:pt x="186" y="6"/>
                  </a:lnTo>
                  <a:lnTo>
                    <a:pt x="186"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78" name="Freeform 93"/>
            <p:cNvSpPr>
              <a:spLocks/>
            </p:cNvSpPr>
            <p:nvPr/>
          </p:nvSpPr>
          <p:spPr bwMode="auto">
            <a:xfrm>
              <a:off x="2554" y="1497"/>
              <a:ext cx="56" cy="47"/>
            </a:xfrm>
            <a:custGeom>
              <a:avLst/>
              <a:gdLst/>
              <a:ahLst/>
              <a:cxnLst>
                <a:cxn ang="0">
                  <a:pos x="24" y="1"/>
                </a:cxn>
                <a:cxn ang="0">
                  <a:pos x="29" y="0"/>
                </a:cxn>
                <a:cxn ang="0">
                  <a:pos x="35" y="0"/>
                </a:cxn>
                <a:cxn ang="0">
                  <a:pos x="39" y="1"/>
                </a:cxn>
                <a:cxn ang="0">
                  <a:pos x="45" y="3"/>
                </a:cxn>
                <a:cxn ang="0">
                  <a:pos x="51" y="7"/>
                </a:cxn>
                <a:cxn ang="0">
                  <a:pos x="56" y="13"/>
                </a:cxn>
                <a:cxn ang="0">
                  <a:pos x="53" y="22"/>
                </a:cxn>
                <a:cxn ang="0">
                  <a:pos x="45" y="31"/>
                </a:cxn>
                <a:cxn ang="0">
                  <a:pos x="41" y="36"/>
                </a:cxn>
                <a:cxn ang="0">
                  <a:pos x="35" y="39"/>
                </a:cxn>
                <a:cxn ang="0">
                  <a:pos x="29" y="42"/>
                </a:cxn>
                <a:cxn ang="0">
                  <a:pos x="24" y="45"/>
                </a:cxn>
                <a:cxn ang="0">
                  <a:pos x="15" y="47"/>
                </a:cxn>
                <a:cxn ang="0">
                  <a:pos x="9" y="47"/>
                </a:cxn>
                <a:cxn ang="0">
                  <a:pos x="5" y="47"/>
                </a:cxn>
                <a:cxn ang="0">
                  <a:pos x="2" y="44"/>
                </a:cxn>
                <a:cxn ang="0">
                  <a:pos x="0" y="36"/>
                </a:cxn>
                <a:cxn ang="0">
                  <a:pos x="5" y="28"/>
                </a:cxn>
                <a:cxn ang="0">
                  <a:pos x="9" y="22"/>
                </a:cxn>
                <a:cxn ang="0">
                  <a:pos x="15" y="16"/>
                </a:cxn>
                <a:cxn ang="0">
                  <a:pos x="17" y="12"/>
                </a:cxn>
                <a:cxn ang="0">
                  <a:pos x="20" y="7"/>
                </a:cxn>
                <a:cxn ang="0">
                  <a:pos x="23" y="3"/>
                </a:cxn>
                <a:cxn ang="0">
                  <a:pos x="24" y="1"/>
                </a:cxn>
                <a:cxn ang="0">
                  <a:pos x="24" y="1"/>
                </a:cxn>
              </a:cxnLst>
              <a:rect l="0" t="0" r="r" b="b"/>
              <a:pathLst>
                <a:path w="56" h="47">
                  <a:moveTo>
                    <a:pt x="24" y="1"/>
                  </a:moveTo>
                  <a:lnTo>
                    <a:pt x="29" y="0"/>
                  </a:lnTo>
                  <a:lnTo>
                    <a:pt x="35" y="0"/>
                  </a:lnTo>
                  <a:lnTo>
                    <a:pt x="39" y="1"/>
                  </a:lnTo>
                  <a:lnTo>
                    <a:pt x="45" y="3"/>
                  </a:lnTo>
                  <a:lnTo>
                    <a:pt x="51" y="7"/>
                  </a:lnTo>
                  <a:lnTo>
                    <a:pt x="56" y="13"/>
                  </a:lnTo>
                  <a:lnTo>
                    <a:pt x="53" y="22"/>
                  </a:lnTo>
                  <a:lnTo>
                    <a:pt x="45" y="31"/>
                  </a:lnTo>
                  <a:lnTo>
                    <a:pt x="41" y="36"/>
                  </a:lnTo>
                  <a:lnTo>
                    <a:pt x="35" y="39"/>
                  </a:lnTo>
                  <a:lnTo>
                    <a:pt x="29" y="42"/>
                  </a:lnTo>
                  <a:lnTo>
                    <a:pt x="24" y="45"/>
                  </a:lnTo>
                  <a:lnTo>
                    <a:pt x="15" y="47"/>
                  </a:lnTo>
                  <a:lnTo>
                    <a:pt x="9" y="47"/>
                  </a:lnTo>
                  <a:lnTo>
                    <a:pt x="5" y="47"/>
                  </a:lnTo>
                  <a:lnTo>
                    <a:pt x="2" y="44"/>
                  </a:lnTo>
                  <a:lnTo>
                    <a:pt x="0" y="36"/>
                  </a:lnTo>
                  <a:lnTo>
                    <a:pt x="5" y="28"/>
                  </a:lnTo>
                  <a:lnTo>
                    <a:pt x="9" y="22"/>
                  </a:lnTo>
                  <a:lnTo>
                    <a:pt x="15" y="16"/>
                  </a:lnTo>
                  <a:lnTo>
                    <a:pt x="17" y="12"/>
                  </a:lnTo>
                  <a:lnTo>
                    <a:pt x="20" y="7"/>
                  </a:lnTo>
                  <a:lnTo>
                    <a:pt x="23" y="3"/>
                  </a:lnTo>
                  <a:lnTo>
                    <a:pt x="24" y="1"/>
                  </a:lnTo>
                  <a:lnTo>
                    <a:pt x="24"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79" name="Freeform 109"/>
            <p:cNvSpPr>
              <a:spLocks/>
            </p:cNvSpPr>
            <p:nvPr/>
          </p:nvSpPr>
          <p:spPr bwMode="auto">
            <a:xfrm>
              <a:off x="3120" y="1275"/>
              <a:ext cx="46" cy="98"/>
            </a:xfrm>
            <a:custGeom>
              <a:avLst/>
              <a:gdLst/>
              <a:ahLst/>
              <a:cxnLst>
                <a:cxn ang="0">
                  <a:pos x="3" y="13"/>
                </a:cxn>
                <a:cxn ang="0">
                  <a:pos x="0" y="98"/>
                </a:cxn>
                <a:cxn ang="0">
                  <a:pos x="46" y="84"/>
                </a:cxn>
                <a:cxn ang="0">
                  <a:pos x="43" y="0"/>
                </a:cxn>
                <a:cxn ang="0">
                  <a:pos x="3" y="13"/>
                </a:cxn>
                <a:cxn ang="0">
                  <a:pos x="3" y="13"/>
                </a:cxn>
              </a:cxnLst>
              <a:rect l="0" t="0" r="r" b="b"/>
              <a:pathLst>
                <a:path w="46" h="98">
                  <a:moveTo>
                    <a:pt x="3" y="13"/>
                  </a:moveTo>
                  <a:lnTo>
                    <a:pt x="0" y="98"/>
                  </a:lnTo>
                  <a:lnTo>
                    <a:pt x="46" y="84"/>
                  </a:lnTo>
                  <a:lnTo>
                    <a:pt x="43" y="0"/>
                  </a:lnTo>
                  <a:lnTo>
                    <a:pt x="3" y="13"/>
                  </a:lnTo>
                  <a:lnTo>
                    <a:pt x="3" y="13"/>
                  </a:lnTo>
                  <a:close/>
                </a:path>
              </a:pathLst>
            </a:custGeom>
            <a:solidFill>
              <a:srgbClr val="667DD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80" name="Freeform 110"/>
            <p:cNvSpPr>
              <a:spLocks/>
            </p:cNvSpPr>
            <p:nvPr/>
          </p:nvSpPr>
          <p:spPr bwMode="auto">
            <a:xfrm>
              <a:off x="3163" y="1180"/>
              <a:ext cx="55" cy="96"/>
            </a:xfrm>
            <a:custGeom>
              <a:avLst/>
              <a:gdLst/>
              <a:ahLst/>
              <a:cxnLst>
                <a:cxn ang="0">
                  <a:pos x="0" y="18"/>
                </a:cxn>
                <a:cxn ang="0">
                  <a:pos x="3" y="96"/>
                </a:cxn>
                <a:cxn ang="0">
                  <a:pos x="55" y="78"/>
                </a:cxn>
                <a:cxn ang="0">
                  <a:pos x="49" y="0"/>
                </a:cxn>
                <a:cxn ang="0">
                  <a:pos x="0" y="18"/>
                </a:cxn>
                <a:cxn ang="0">
                  <a:pos x="0" y="18"/>
                </a:cxn>
              </a:cxnLst>
              <a:rect l="0" t="0" r="r" b="b"/>
              <a:pathLst>
                <a:path w="55" h="96">
                  <a:moveTo>
                    <a:pt x="0" y="18"/>
                  </a:moveTo>
                  <a:lnTo>
                    <a:pt x="3" y="96"/>
                  </a:lnTo>
                  <a:lnTo>
                    <a:pt x="55" y="78"/>
                  </a:lnTo>
                  <a:lnTo>
                    <a:pt x="49" y="0"/>
                  </a:lnTo>
                  <a:lnTo>
                    <a:pt x="0" y="18"/>
                  </a:lnTo>
                  <a:lnTo>
                    <a:pt x="0" y="18"/>
                  </a:lnTo>
                  <a:close/>
                </a:path>
              </a:pathLst>
            </a:custGeom>
            <a:solidFill>
              <a:srgbClr val="5C73C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81" name="Freeform 111"/>
            <p:cNvSpPr>
              <a:spLocks/>
            </p:cNvSpPr>
            <p:nvPr/>
          </p:nvSpPr>
          <p:spPr bwMode="auto">
            <a:xfrm>
              <a:off x="3009" y="1170"/>
              <a:ext cx="42" cy="90"/>
            </a:xfrm>
            <a:custGeom>
              <a:avLst/>
              <a:gdLst/>
              <a:ahLst/>
              <a:cxnLst>
                <a:cxn ang="0">
                  <a:pos x="6" y="14"/>
                </a:cxn>
                <a:cxn ang="0">
                  <a:pos x="0" y="90"/>
                </a:cxn>
                <a:cxn ang="0">
                  <a:pos x="37" y="74"/>
                </a:cxn>
                <a:cxn ang="0">
                  <a:pos x="42" y="0"/>
                </a:cxn>
                <a:cxn ang="0">
                  <a:pos x="6" y="14"/>
                </a:cxn>
                <a:cxn ang="0">
                  <a:pos x="6" y="14"/>
                </a:cxn>
              </a:cxnLst>
              <a:rect l="0" t="0" r="r" b="b"/>
              <a:pathLst>
                <a:path w="42" h="90">
                  <a:moveTo>
                    <a:pt x="6" y="14"/>
                  </a:moveTo>
                  <a:lnTo>
                    <a:pt x="0" y="90"/>
                  </a:lnTo>
                  <a:lnTo>
                    <a:pt x="37" y="74"/>
                  </a:lnTo>
                  <a:lnTo>
                    <a:pt x="42" y="0"/>
                  </a:lnTo>
                  <a:lnTo>
                    <a:pt x="6" y="14"/>
                  </a:lnTo>
                  <a:lnTo>
                    <a:pt x="6" y="14"/>
                  </a:lnTo>
                  <a:close/>
                </a:path>
              </a:pathLst>
            </a:custGeom>
            <a:solidFill>
              <a:srgbClr val="667DD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82" name="Freeform 112"/>
            <p:cNvSpPr>
              <a:spLocks/>
            </p:cNvSpPr>
            <p:nvPr/>
          </p:nvSpPr>
          <p:spPr bwMode="auto">
            <a:xfrm>
              <a:off x="3092" y="1078"/>
              <a:ext cx="33" cy="79"/>
            </a:xfrm>
            <a:custGeom>
              <a:avLst/>
              <a:gdLst/>
              <a:ahLst/>
              <a:cxnLst>
                <a:cxn ang="0">
                  <a:pos x="1" y="12"/>
                </a:cxn>
                <a:cxn ang="0">
                  <a:pos x="0" y="79"/>
                </a:cxn>
                <a:cxn ang="0">
                  <a:pos x="33" y="67"/>
                </a:cxn>
                <a:cxn ang="0">
                  <a:pos x="30" y="0"/>
                </a:cxn>
                <a:cxn ang="0">
                  <a:pos x="1" y="12"/>
                </a:cxn>
                <a:cxn ang="0">
                  <a:pos x="1" y="12"/>
                </a:cxn>
              </a:cxnLst>
              <a:rect l="0" t="0" r="r" b="b"/>
              <a:pathLst>
                <a:path w="33" h="79">
                  <a:moveTo>
                    <a:pt x="1" y="12"/>
                  </a:moveTo>
                  <a:lnTo>
                    <a:pt x="0" y="79"/>
                  </a:lnTo>
                  <a:lnTo>
                    <a:pt x="33" y="67"/>
                  </a:lnTo>
                  <a:lnTo>
                    <a:pt x="30" y="0"/>
                  </a:lnTo>
                  <a:lnTo>
                    <a:pt x="1" y="12"/>
                  </a:lnTo>
                  <a:lnTo>
                    <a:pt x="1" y="12"/>
                  </a:lnTo>
                  <a:close/>
                </a:path>
              </a:pathLst>
            </a:custGeom>
            <a:solidFill>
              <a:srgbClr val="667DD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pic>
        <p:nvPicPr>
          <p:cNvPr id="183" name="Picture 3" descr="C:\Documents and Settings\egor.SOFTLAB\Local Settings\Temporary Internet Files\Content.IE5\U23L4QJJ\MC900312102[1].wmf"/>
          <p:cNvPicPr>
            <a:picLocks noChangeAspect="1" noChangeArrowheads="1"/>
          </p:cNvPicPr>
          <p:nvPr/>
        </p:nvPicPr>
        <p:blipFill>
          <a:blip r:embed="rId3" cstate="print"/>
          <a:srcRect/>
          <a:stretch>
            <a:fillRect/>
          </a:stretch>
        </p:blipFill>
        <p:spPr bwMode="auto">
          <a:xfrm flipH="1">
            <a:off x="4950256" y="3468195"/>
            <a:ext cx="936104" cy="1080120"/>
          </a:xfrm>
          <a:prstGeom prst="rect">
            <a:avLst/>
          </a:prstGeom>
          <a:noFill/>
          <a:ln w="9525">
            <a:noFill/>
            <a:miter lim="800000"/>
            <a:headEnd/>
            <a:tailEnd/>
          </a:ln>
        </p:spPr>
      </p:pic>
      <p:grpSp>
        <p:nvGrpSpPr>
          <p:cNvPr id="4" name="Group 49"/>
          <p:cNvGrpSpPr>
            <a:grpSpLocks/>
          </p:cNvGrpSpPr>
          <p:nvPr/>
        </p:nvGrpSpPr>
        <p:grpSpPr bwMode="auto">
          <a:xfrm>
            <a:off x="4293111" y="2369932"/>
            <a:ext cx="936104" cy="1224136"/>
            <a:chOff x="2643174" y="285728"/>
            <a:chExt cx="2643206" cy="3214710"/>
          </a:xfrm>
        </p:grpSpPr>
        <p:sp>
          <p:nvSpPr>
            <p:cNvPr id="185" name="Arc 50"/>
            <p:cNvSpPr/>
            <p:nvPr/>
          </p:nvSpPr>
          <p:spPr>
            <a:xfrm flipV="1">
              <a:off x="2643174" y="285728"/>
              <a:ext cx="2643206" cy="3214710"/>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86" name="Arc 51"/>
            <p:cNvSpPr/>
            <p:nvPr/>
          </p:nvSpPr>
          <p:spPr>
            <a:xfrm flipV="1">
              <a:off x="2643174" y="500041"/>
              <a:ext cx="2114565" cy="2571769"/>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87" name="Arc 52"/>
            <p:cNvSpPr/>
            <p:nvPr/>
          </p:nvSpPr>
          <p:spPr>
            <a:xfrm flipV="1">
              <a:off x="2715261" y="714356"/>
              <a:ext cx="1585924" cy="1928826"/>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88" name="Arc 53"/>
            <p:cNvSpPr/>
            <p:nvPr/>
          </p:nvSpPr>
          <p:spPr>
            <a:xfrm flipV="1">
              <a:off x="2856766" y="1142984"/>
              <a:ext cx="528641" cy="642941"/>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89" name="Arc 54"/>
            <p:cNvSpPr/>
            <p:nvPr/>
          </p:nvSpPr>
          <p:spPr>
            <a:xfrm flipV="1">
              <a:off x="2787349" y="928669"/>
              <a:ext cx="1057282" cy="1285884"/>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grpSp>
      <p:pic>
        <p:nvPicPr>
          <p:cNvPr id="190" name="Picture 3" descr="C:\Documents and Settings\egor.SOFTLAB\Local Settings\Temporary Internet Files\Content.IE5\U23L4QJJ\MC900312102[1].wmf"/>
          <p:cNvPicPr>
            <a:picLocks noChangeAspect="1" noChangeArrowheads="1"/>
          </p:cNvPicPr>
          <p:nvPr/>
        </p:nvPicPr>
        <p:blipFill>
          <a:blip r:embed="rId3" cstate="print"/>
          <a:srcRect/>
          <a:stretch>
            <a:fillRect/>
          </a:stretch>
        </p:blipFill>
        <p:spPr bwMode="auto">
          <a:xfrm>
            <a:off x="2235843" y="3315045"/>
            <a:ext cx="936104" cy="1080120"/>
          </a:xfrm>
          <a:prstGeom prst="rect">
            <a:avLst/>
          </a:prstGeom>
          <a:noFill/>
          <a:ln w="9525">
            <a:noFill/>
            <a:miter lim="800000"/>
            <a:headEnd/>
            <a:tailEnd/>
          </a:ln>
        </p:spPr>
      </p:pic>
      <p:grpSp>
        <p:nvGrpSpPr>
          <p:cNvPr id="5" name="Group 49"/>
          <p:cNvGrpSpPr>
            <a:grpSpLocks/>
          </p:cNvGrpSpPr>
          <p:nvPr/>
        </p:nvGrpSpPr>
        <p:grpSpPr bwMode="auto">
          <a:xfrm flipV="1">
            <a:off x="2595883" y="2810989"/>
            <a:ext cx="1224136" cy="1230412"/>
            <a:chOff x="2643174" y="285728"/>
            <a:chExt cx="2643206" cy="3214710"/>
          </a:xfrm>
        </p:grpSpPr>
        <p:sp>
          <p:nvSpPr>
            <p:cNvPr id="192" name="Arc 50"/>
            <p:cNvSpPr/>
            <p:nvPr/>
          </p:nvSpPr>
          <p:spPr>
            <a:xfrm flipV="1">
              <a:off x="2643174" y="285728"/>
              <a:ext cx="2643206" cy="3214710"/>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93" name="Arc 51"/>
            <p:cNvSpPr/>
            <p:nvPr/>
          </p:nvSpPr>
          <p:spPr>
            <a:xfrm flipV="1">
              <a:off x="2643174" y="500041"/>
              <a:ext cx="2114565" cy="2571769"/>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94" name="Arc 52"/>
            <p:cNvSpPr/>
            <p:nvPr/>
          </p:nvSpPr>
          <p:spPr>
            <a:xfrm flipV="1">
              <a:off x="2715261" y="714356"/>
              <a:ext cx="1585924" cy="1928826"/>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95" name="Arc 53"/>
            <p:cNvSpPr/>
            <p:nvPr/>
          </p:nvSpPr>
          <p:spPr>
            <a:xfrm flipV="1">
              <a:off x="2856766" y="1142984"/>
              <a:ext cx="528641" cy="642941"/>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96" name="Arc 54"/>
            <p:cNvSpPr/>
            <p:nvPr/>
          </p:nvSpPr>
          <p:spPr>
            <a:xfrm flipV="1">
              <a:off x="2787349" y="928669"/>
              <a:ext cx="1057282" cy="1285884"/>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grpSp>
      <p:pic>
        <p:nvPicPr>
          <p:cNvPr id="197" name="Picture 22" descr="C:\Documents and Settings\egor.SOFTLAB\Local Settings\Temporary Internet Files\Content.IE5\U23L4QJJ\MC900226826[1].wmf"/>
          <p:cNvPicPr>
            <a:picLocks noChangeAspect="1" noChangeArrowheads="1"/>
          </p:cNvPicPr>
          <p:nvPr/>
        </p:nvPicPr>
        <p:blipFill>
          <a:blip r:embed="rId4" cstate="print"/>
          <a:srcRect/>
          <a:stretch>
            <a:fillRect/>
          </a:stretch>
        </p:blipFill>
        <p:spPr bwMode="auto">
          <a:xfrm>
            <a:off x="6944838" y="2329517"/>
            <a:ext cx="610636" cy="2160240"/>
          </a:xfrm>
          <a:prstGeom prst="rect">
            <a:avLst/>
          </a:prstGeom>
          <a:noFill/>
        </p:spPr>
      </p:pic>
      <p:grpSp>
        <p:nvGrpSpPr>
          <p:cNvPr id="6" name="Group 13"/>
          <p:cNvGrpSpPr/>
          <p:nvPr/>
        </p:nvGrpSpPr>
        <p:grpSpPr>
          <a:xfrm>
            <a:off x="7088854" y="1744389"/>
            <a:ext cx="1296144" cy="1656184"/>
            <a:chOff x="2643174" y="285728"/>
            <a:chExt cx="2643206" cy="3214710"/>
          </a:xfrm>
        </p:grpSpPr>
        <p:sp>
          <p:nvSpPr>
            <p:cNvPr id="199" name="Arc 8"/>
            <p:cNvSpPr/>
            <p:nvPr/>
          </p:nvSpPr>
          <p:spPr>
            <a:xfrm flipV="1">
              <a:off x="2643174" y="285728"/>
              <a:ext cx="2643206" cy="321471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00" name="Arc 9"/>
            <p:cNvSpPr/>
            <p:nvPr/>
          </p:nvSpPr>
          <p:spPr>
            <a:xfrm flipV="1">
              <a:off x="2643174" y="500042"/>
              <a:ext cx="2114565" cy="257176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01" name="Arc 10"/>
            <p:cNvSpPr/>
            <p:nvPr/>
          </p:nvSpPr>
          <p:spPr>
            <a:xfrm flipV="1">
              <a:off x="2714612" y="714356"/>
              <a:ext cx="1585924" cy="1928826"/>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02" name="Arc 11"/>
            <p:cNvSpPr/>
            <p:nvPr/>
          </p:nvSpPr>
          <p:spPr>
            <a:xfrm flipV="1">
              <a:off x="2857488" y="1142984"/>
              <a:ext cx="528641" cy="642942"/>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03" name="Arc 12"/>
            <p:cNvSpPr/>
            <p:nvPr/>
          </p:nvSpPr>
          <p:spPr>
            <a:xfrm flipV="1">
              <a:off x="2786050" y="928670"/>
              <a:ext cx="1057282" cy="128588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pic>
        <p:nvPicPr>
          <p:cNvPr id="204" name="Picture 18" descr="C:\Documents and Settings\egor.SOFTLAB\Local Settings\Temporary Internet Files\Content.IE5\JWOTNIDA\MC900286470[1].wmf"/>
          <p:cNvPicPr>
            <a:picLocks noChangeAspect="1" noChangeArrowheads="1"/>
          </p:cNvPicPr>
          <p:nvPr/>
        </p:nvPicPr>
        <p:blipFill>
          <a:blip r:embed="rId5" cstate="print"/>
          <a:srcRect/>
          <a:stretch>
            <a:fillRect/>
          </a:stretch>
        </p:blipFill>
        <p:spPr bwMode="auto">
          <a:xfrm flipH="1">
            <a:off x="8452879" y="3409448"/>
            <a:ext cx="1184319" cy="853256"/>
          </a:xfrm>
          <a:prstGeom prst="rect">
            <a:avLst/>
          </a:prstGeom>
          <a:noFill/>
          <a:ln w="9525">
            <a:noFill/>
            <a:miter lim="800000"/>
            <a:headEnd/>
            <a:tailEnd/>
          </a:ln>
        </p:spPr>
      </p:pic>
      <p:pic>
        <p:nvPicPr>
          <p:cNvPr id="205" name="Picture 19" descr="C:\Documents and Settings\egor.SOFTLAB\Local Settings\Temporary Internet Files\Content.IE5\U23L4QJJ\MC900232151[1].wmf"/>
          <p:cNvPicPr>
            <a:picLocks noChangeAspect="1" noChangeArrowheads="1"/>
          </p:cNvPicPr>
          <p:nvPr/>
        </p:nvPicPr>
        <p:blipFill>
          <a:blip r:embed="rId6" cstate="print"/>
          <a:srcRect/>
          <a:stretch>
            <a:fillRect/>
          </a:stretch>
        </p:blipFill>
        <p:spPr bwMode="auto">
          <a:xfrm flipH="1">
            <a:off x="9281191" y="2329202"/>
            <a:ext cx="1169814" cy="863033"/>
          </a:xfrm>
          <a:prstGeom prst="rect">
            <a:avLst/>
          </a:prstGeom>
          <a:noFill/>
          <a:ln w="9525">
            <a:noFill/>
            <a:miter lim="800000"/>
            <a:headEnd/>
            <a:tailEnd/>
          </a:ln>
        </p:spPr>
      </p:pic>
      <p:pic>
        <p:nvPicPr>
          <p:cNvPr id="206" name="Picture 2" descr="http://www.online.servertorg.ru/images/600/7553.jpg"/>
          <p:cNvPicPr>
            <a:picLocks noChangeAspect="1" noChangeArrowheads="1"/>
          </p:cNvPicPr>
          <p:nvPr/>
        </p:nvPicPr>
        <p:blipFill>
          <a:blip r:embed="rId7" cstate="print"/>
          <a:srcRect t="25197" b="25197"/>
          <a:stretch>
            <a:fillRect/>
          </a:stretch>
        </p:blipFill>
        <p:spPr bwMode="auto">
          <a:xfrm>
            <a:off x="583157" y="4489758"/>
            <a:ext cx="936104" cy="531530"/>
          </a:xfrm>
          <a:prstGeom prst="rect">
            <a:avLst/>
          </a:prstGeom>
          <a:noFill/>
          <a:ln w="25400">
            <a:solidFill>
              <a:srgbClr val="FF0000"/>
            </a:solidFill>
            <a:miter lim="800000"/>
            <a:headEnd/>
            <a:tailEnd/>
          </a:ln>
        </p:spPr>
      </p:pic>
      <p:pic>
        <p:nvPicPr>
          <p:cNvPr id="207" name="Picture 2" descr="http://www.online.servertorg.ru/images/600/7553.jpg"/>
          <p:cNvPicPr>
            <a:picLocks noChangeAspect="1" noChangeArrowheads="1"/>
          </p:cNvPicPr>
          <p:nvPr/>
        </p:nvPicPr>
        <p:blipFill>
          <a:blip r:embed="rId7" cstate="print"/>
          <a:srcRect t="25197" b="25197"/>
          <a:stretch>
            <a:fillRect/>
          </a:stretch>
        </p:blipFill>
        <p:spPr bwMode="auto">
          <a:xfrm>
            <a:off x="5954303" y="4656421"/>
            <a:ext cx="936104" cy="531530"/>
          </a:xfrm>
          <a:prstGeom prst="rect">
            <a:avLst/>
          </a:prstGeom>
          <a:noFill/>
          <a:ln w="25400">
            <a:solidFill>
              <a:srgbClr val="FF0000"/>
            </a:solidFill>
            <a:miter lim="800000"/>
            <a:headEnd/>
            <a:tailEnd/>
          </a:ln>
        </p:spPr>
      </p:pic>
      <p:sp>
        <p:nvSpPr>
          <p:cNvPr id="208" name="TextBox 207"/>
          <p:cNvSpPr txBox="1"/>
          <p:nvPr/>
        </p:nvSpPr>
        <p:spPr>
          <a:xfrm>
            <a:off x="124209" y="5061255"/>
            <a:ext cx="2000264" cy="923330"/>
          </a:xfrm>
          <a:prstGeom prst="rect">
            <a:avLst/>
          </a:prstGeom>
          <a:noFill/>
        </p:spPr>
        <p:txBody>
          <a:bodyPr wrap="square" rtlCol="0">
            <a:spAutoFit/>
          </a:bodyPr>
          <a:lstStyle/>
          <a:p>
            <a:pPr algn="ctr"/>
            <a:r>
              <a:rPr lang="ru-RU" b="1" dirty="0" smtClean="0"/>
              <a:t>Форвард Т</a:t>
            </a:r>
          </a:p>
          <a:p>
            <a:pPr algn="ctr"/>
            <a:r>
              <a:rPr lang="ru-RU" dirty="0" smtClean="0"/>
              <a:t>Формирование мультиплекса</a:t>
            </a:r>
            <a:endParaRPr lang="ru-RU" dirty="0"/>
          </a:p>
        </p:txBody>
      </p:sp>
      <p:sp>
        <p:nvSpPr>
          <p:cNvPr id="209" name="TextBox 208"/>
          <p:cNvSpPr txBox="1"/>
          <p:nvPr/>
        </p:nvSpPr>
        <p:spPr>
          <a:xfrm>
            <a:off x="4905593" y="5227925"/>
            <a:ext cx="3096344" cy="923330"/>
          </a:xfrm>
          <a:prstGeom prst="rect">
            <a:avLst/>
          </a:prstGeom>
          <a:noFill/>
        </p:spPr>
        <p:txBody>
          <a:bodyPr wrap="square" rtlCol="0">
            <a:spAutoFit/>
          </a:bodyPr>
          <a:lstStyle/>
          <a:p>
            <a:pPr algn="ctr"/>
            <a:r>
              <a:rPr lang="ru-RU" b="1" dirty="0" smtClean="0"/>
              <a:t>Форвард Т</a:t>
            </a:r>
          </a:p>
          <a:p>
            <a:pPr algn="ctr"/>
            <a:r>
              <a:rPr lang="ru-RU" dirty="0" smtClean="0"/>
              <a:t>Локальная врезка </a:t>
            </a:r>
            <a:br>
              <a:rPr lang="ru-RU" dirty="0" smtClean="0"/>
            </a:br>
            <a:r>
              <a:rPr lang="ru-RU" dirty="0" smtClean="0"/>
              <a:t>в автоматическом режиме</a:t>
            </a:r>
            <a:endParaRPr lang="ru-RU" dirty="0"/>
          </a:p>
        </p:txBody>
      </p:sp>
      <p:pic>
        <p:nvPicPr>
          <p:cNvPr id="210" name="Picture 21" descr="C:\Documents and Settings\egor.SOFTLAB\Local Settings\Temporary Internet Files\Content.IE5\JWOTNIDA\MC900232092[1].wmf"/>
          <p:cNvPicPr>
            <a:picLocks noChangeAspect="1" noChangeArrowheads="1"/>
          </p:cNvPicPr>
          <p:nvPr/>
        </p:nvPicPr>
        <p:blipFill>
          <a:blip r:embed="rId8" cstate="print"/>
          <a:srcRect/>
          <a:stretch>
            <a:fillRect/>
          </a:stretch>
        </p:blipFill>
        <p:spPr bwMode="auto">
          <a:xfrm>
            <a:off x="430068" y="3269559"/>
            <a:ext cx="1224136" cy="1173376"/>
          </a:xfrm>
          <a:prstGeom prst="rect">
            <a:avLst/>
          </a:prstGeom>
          <a:noFill/>
        </p:spPr>
      </p:pic>
      <p:sp>
        <p:nvSpPr>
          <p:cNvPr id="184" name="Cloud"/>
          <p:cNvSpPr>
            <a:spLocks noChangeAspect="1" noEditPoints="1" noChangeArrowheads="1"/>
          </p:cNvSpPr>
          <p:nvPr/>
        </p:nvSpPr>
        <p:spPr bwMode="auto">
          <a:xfrm>
            <a:off x="3341787" y="4760274"/>
            <a:ext cx="1568046" cy="105001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algn="ctr" fontAlgn="auto">
              <a:spcBef>
                <a:spcPts val="0"/>
              </a:spcBef>
              <a:spcAft>
                <a:spcPts val="0"/>
              </a:spcAft>
              <a:defRPr/>
            </a:pPr>
            <a:r>
              <a:rPr lang="en-US" dirty="0" smtClean="0"/>
              <a:t>Internet</a:t>
            </a:r>
          </a:p>
          <a:p>
            <a:pPr algn="ctr" fontAlgn="auto">
              <a:spcBef>
                <a:spcPts val="0"/>
              </a:spcBef>
              <a:spcAft>
                <a:spcPts val="0"/>
              </a:spcAft>
              <a:defRPr/>
            </a:pPr>
            <a:r>
              <a:rPr lang="en-US" dirty="0" smtClean="0">
                <a:latin typeface="+mn-lt"/>
              </a:rPr>
              <a:t>(SRT)</a:t>
            </a:r>
            <a:endParaRPr lang="ru-RU" dirty="0">
              <a:latin typeface="+mn-lt"/>
            </a:endParaRPr>
          </a:p>
        </p:txBody>
      </p:sp>
      <p:cxnSp>
        <p:nvCxnSpPr>
          <p:cNvPr id="198" name="Прямая со стрелкой 197"/>
          <p:cNvCxnSpPr/>
          <p:nvPr/>
        </p:nvCxnSpPr>
        <p:spPr>
          <a:xfrm>
            <a:off x="1707180" y="4842266"/>
            <a:ext cx="1549525" cy="36485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2" name="Прямая со стрелкой 211"/>
          <p:cNvCxnSpPr/>
          <p:nvPr/>
        </p:nvCxnSpPr>
        <p:spPr>
          <a:xfrm flipV="1">
            <a:off x="5035957" y="4959381"/>
            <a:ext cx="851338" cy="24774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5" name="Cloud"/>
          <p:cNvSpPr>
            <a:spLocks noChangeAspect="1" noEditPoints="1" noChangeArrowheads="1"/>
          </p:cNvSpPr>
          <p:nvPr/>
        </p:nvSpPr>
        <p:spPr bwMode="auto">
          <a:xfrm>
            <a:off x="7940063" y="4538806"/>
            <a:ext cx="1712938" cy="830479"/>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algn="ctr" fontAlgn="auto">
              <a:spcBef>
                <a:spcPts val="0"/>
              </a:spcBef>
              <a:spcAft>
                <a:spcPts val="0"/>
              </a:spcAft>
              <a:defRPr/>
            </a:pPr>
            <a:r>
              <a:rPr lang="ru-RU" sz="1600" dirty="0" smtClean="0"/>
              <a:t>Кабельная</a:t>
            </a:r>
            <a:r>
              <a:rPr lang="en-US" sz="1600" dirty="0" smtClean="0"/>
              <a:t> </a:t>
            </a:r>
            <a:r>
              <a:rPr lang="ru-RU" sz="1600" dirty="0" smtClean="0"/>
              <a:t>сеть</a:t>
            </a:r>
            <a:endParaRPr lang="ru-RU" sz="1600" dirty="0">
              <a:latin typeface="+mn-lt"/>
            </a:endParaRPr>
          </a:p>
        </p:txBody>
      </p:sp>
      <p:cxnSp>
        <p:nvCxnSpPr>
          <p:cNvPr id="216" name="Прямая со стрелкой 215"/>
          <p:cNvCxnSpPr/>
          <p:nvPr/>
        </p:nvCxnSpPr>
        <p:spPr>
          <a:xfrm flipV="1">
            <a:off x="1710934" y="4360292"/>
            <a:ext cx="554796" cy="31005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9" name="Прямая со стрелкой 218"/>
          <p:cNvCxnSpPr/>
          <p:nvPr/>
        </p:nvCxnSpPr>
        <p:spPr>
          <a:xfrm>
            <a:off x="5653064" y="4594522"/>
            <a:ext cx="234230" cy="19369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1" name="Прямая со стрелкой 220"/>
          <p:cNvCxnSpPr/>
          <p:nvPr/>
        </p:nvCxnSpPr>
        <p:spPr>
          <a:xfrm>
            <a:off x="6985625" y="4882056"/>
            <a:ext cx="847585" cy="11336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2" name="Прямая со стрелкой 221"/>
          <p:cNvCxnSpPr/>
          <p:nvPr/>
        </p:nvCxnSpPr>
        <p:spPr>
          <a:xfrm flipV="1">
            <a:off x="6989379" y="4576504"/>
            <a:ext cx="258254" cy="13363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226" name="Picture 25" descr="C:\Documents and Settings\egor.SOFTLAB\Local Settings\Temporary Internet Files\Content.IE5\JPK59T6T\MC900295946[1].wmf"/>
          <p:cNvPicPr>
            <a:picLocks noChangeAspect="1" noChangeArrowheads="1"/>
          </p:cNvPicPr>
          <p:nvPr/>
        </p:nvPicPr>
        <p:blipFill>
          <a:blip r:embed="rId9" cstate="print"/>
          <a:srcRect/>
          <a:stretch>
            <a:fillRect/>
          </a:stretch>
        </p:blipFill>
        <p:spPr bwMode="auto">
          <a:xfrm flipH="1">
            <a:off x="10007085" y="4229662"/>
            <a:ext cx="984322" cy="83615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wipe(down)">
                                      <p:cBhvr>
                                        <p:cTn id="7"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Врезка с перекодированием</a:t>
            </a:r>
            <a:endParaRPr lang="ru-RU" dirty="0"/>
          </a:p>
        </p:txBody>
      </p:sp>
      <p:sp>
        <p:nvSpPr>
          <p:cNvPr id="3" name="Содержимое 2"/>
          <p:cNvSpPr>
            <a:spLocks noGrp="1"/>
          </p:cNvSpPr>
          <p:nvPr>
            <p:ph idx="1"/>
          </p:nvPr>
        </p:nvSpPr>
        <p:spPr>
          <a:xfrm>
            <a:off x="609600" y="2095491"/>
            <a:ext cx="6710104" cy="2377412"/>
          </a:xfrm>
        </p:spPr>
        <p:txBody>
          <a:bodyPr/>
          <a:lstStyle/>
          <a:p>
            <a:pPr marL="0" indent="0">
              <a:spcBef>
                <a:spcPts val="1200"/>
              </a:spcBef>
              <a:buNone/>
            </a:pPr>
            <a:r>
              <a:rPr lang="ru-RU" sz="3200" b="1" dirty="0" smtClean="0"/>
              <a:t>Как избежать потери качества?</a:t>
            </a:r>
          </a:p>
          <a:p>
            <a:pPr marL="0" indent="0">
              <a:spcBef>
                <a:spcPts val="1200"/>
              </a:spcBef>
              <a:buNone/>
            </a:pPr>
            <a:r>
              <a:rPr lang="ru-RU" sz="3200" dirty="0" smtClean="0"/>
              <a:t>Если принимать большой поток, </a:t>
            </a:r>
            <a:br>
              <a:rPr lang="ru-RU" sz="3200" dirty="0" smtClean="0"/>
            </a:br>
            <a:r>
              <a:rPr lang="ru-RU" sz="3200" dirty="0" smtClean="0"/>
              <a:t>а отдавать маленький поток, </a:t>
            </a:r>
            <a:br>
              <a:rPr lang="ru-RU" sz="3200" dirty="0" smtClean="0"/>
            </a:br>
            <a:r>
              <a:rPr lang="ru-RU" sz="3200" dirty="0" smtClean="0"/>
              <a:t>то потери качества практически нет.</a:t>
            </a:r>
          </a:p>
        </p:txBody>
      </p:sp>
      <p:pic>
        <p:nvPicPr>
          <p:cNvPr id="4" name="Picture 22" descr="C:\Documents and Settings\egor.SOFTLAB\Local Settings\Temporary Internet Files\Content.IE5\U23L4QJJ\MC900226826[1].wmf"/>
          <p:cNvPicPr>
            <a:picLocks noChangeAspect="1" noChangeArrowheads="1"/>
          </p:cNvPicPr>
          <p:nvPr/>
        </p:nvPicPr>
        <p:blipFill>
          <a:blip r:embed="rId3" cstate="print"/>
          <a:srcRect/>
          <a:stretch>
            <a:fillRect/>
          </a:stretch>
        </p:blipFill>
        <p:spPr bwMode="auto">
          <a:xfrm>
            <a:off x="8052921" y="2852005"/>
            <a:ext cx="610636" cy="2160240"/>
          </a:xfrm>
          <a:prstGeom prst="rect">
            <a:avLst/>
          </a:prstGeom>
          <a:noFill/>
        </p:spPr>
      </p:pic>
      <p:grpSp>
        <p:nvGrpSpPr>
          <p:cNvPr id="5" name="Group 13"/>
          <p:cNvGrpSpPr/>
          <p:nvPr/>
        </p:nvGrpSpPr>
        <p:grpSpPr>
          <a:xfrm>
            <a:off x="8255502" y="2280391"/>
            <a:ext cx="1296144" cy="1656184"/>
            <a:chOff x="2643174" y="285728"/>
            <a:chExt cx="2643206" cy="3214710"/>
          </a:xfrm>
        </p:grpSpPr>
        <p:sp>
          <p:nvSpPr>
            <p:cNvPr id="6" name="Arc 8"/>
            <p:cNvSpPr/>
            <p:nvPr/>
          </p:nvSpPr>
          <p:spPr>
            <a:xfrm flipV="1">
              <a:off x="2643174" y="285728"/>
              <a:ext cx="2643206" cy="321471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 name="Arc 9"/>
            <p:cNvSpPr/>
            <p:nvPr/>
          </p:nvSpPr>
          <p:spPr>
            <a:xfrm flipV="1">
              <a:off x="2643174" y="500042"/>
              <a:ext cx="2114565" cy="257176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Arc 10"/>
            <p:cNvSpPr/>
            <p:nvPr/>
          </p:nvSpPr>
          <p:spPr>
            <a:xfrm flipV="1">
              <a:off x="2714612" y="714356"/>
              <a:ext cx="1585924" cy="1928826"/>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 name="Arc 11"/>
            <p:cNvSpPr/>
            <p:nvPr/>
          </p:nvSpPr>
          <p:spPr>
            <a:xfrm flipV="1">
              <a:off x="2857488" y="1142984"/>
              <a:ext cx="528641" cy="642942"/>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 name="Arc 12"/>
            <p:cNvSpPr/>
            <p:nvPr/>
          </p:nvSpPr>
          <p:spPr>
            <a:xfrm flipV="1">
              <a:off x="2786050" y="928670"/>
              <a:ext cx="1057282" cy="128588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pic>
        <p:nvPicPr>
          <p:cNvPr id="11" name="Picture 18" descr="C:\Documents and Settings\egor.SOFTLAB\Local Settings\Temporary Internet Files\Content.IE5\JWOTNIDA\MC900286470[1].wmf"/>
          <p:cNvPicPr>
            <a:picLocks noChangeAspect="1" noChangeArrowheads="1"/>
          </p:cNvPicPr>
          <p:nvPr/>
        </p:nvPicPr>
        <p:blipFill>
          <a:blip r:embed="rId4" cstate="print"/>
          <a:srcRect/>
          <a:stretch>
            <a:fillRect/>
          </a:stretch>
        </p:blipFill>
        <p:spPr bwMode="auto">
          <a:xfrm flipH="1">
            <a:off x="9209616" y="3913919"/>
            <a:ext cx="1184319" cy="853256"/>
          </a:xfrm>
          <a:prstGeom prst="rect">
            <a:avLst/>
          </a:prstGeom>
          <a:noFill/>
          <a:ln w="9525">
            <a:noFill/>
            <a:miter lim="800000"/>
            <a:headEnd/>
            <a:tailEnd/>
          </a:ln>
        </p:spPr>
      </p:pic>
      <p:pic>
        <p:nvPicPr>
          <p:cNvPr id="12" name="Picture 19" descr="C:\Documents and Settings\egor.SOFTLAB\Local Settings\Temporary Internet Files\Content.IE5\U23L4QJJ\MC900232151[1].wmf"/>
          <p:cNvPicPr>
            <a:picLocks noChangeAspect="1" noChangeArrowheads="1"/>
          </p:cNvPicPr>
          <p:nvPr/>
        </p:nvPicPr>
        <p:blipFill>
          <a:blip r:embed="rId5" cstate="print"/>
          <a:srcRect/>
          <a:stretch>
            <a:fillRect/>
          </a:stretch>
        </p:blipFill>
        <p:spPr bwMode="auto">
          <a:xfrm flipH="1">
            <a:off x="10037928" y="2833673"/>
            <a:ext cx="1169814" cy="863033"/>
          </a:xfrm>
          <a:prstGeom prst="rect">
            <a:avLst/>
          </a:prstGeom>
          <a:noFill/>
          <a:ln w="9525">
            <a:noFill/>
            <a:miter lim="800000"/>
            <a:headEnd/>
            <a:tailEnd/>
          </a:ln>
        </p:spPr>
      </p:pic>
      <p:pic>
        <p:nvPicPr>
          <p:cNvPr id="13" name="Picture 2" descr="http://www.online.servertorg.ru/images/600/7553.jpg"/>
          <p:cNvPicPr>
            <a:picLocks noChangeAspect="1" noChangeArrowheads="1"/>
          </p:cNvPicPr>
          <p:nvPr/>
        </p:nvPicPr>
        <p:blipFill>
          <a:blip r:embed="rId6" cstate="print"/>
          <a:srcRect t="25197" b="25197"/>
          <a:stretch>
            <a:fillRect/>
          </a:stretch>
        </p:blipFill>
        <p:spPr bwMode="auto">
          <a:xfrm>
            <a:off x="6711040" y="5160892"/>
            <a:ext cx="936104" cy="531530"/>
          </a:xfrm>
          <a:prstGeom prst="rect">
            <a:avLst/>
          </a:prstGeom>
          <a:noFill/>
          <a:ln w="25400">
            <a:solidFill>
              <a:srgbClr val="FF0000"/>
            </a:solidFill>
            <a:miter lim="800000"/>
            <a:headEnd/>
            <a:tailEnd/>
          </a:ln>
        </p:spPr>
      </p:pic>
      <p:sp>
        <p:nvSpPr>
          <p:cNvPr id="14" name="TextBox 13"/>
          <p:cNvSpPr txBox="1"/>
          <p:nvPr/>
        </p:nvSpPr>
        <p:spPr>
          <a:xfrm>
            <a:off x="124209" y="5646775"/>
            <a:ext cx="2000264" cy="646331"/>
          </a:xfrm>
          <a:prstGeom prst="rect">
            <a:avLst/>
          </a:prstGeom>
          <a:noFill/>
        </p:spPr>
        <p:txBody>
          <a:bodyPr wrap="square" rtlCol="0">
            <a:spAutoFit/>
          </a:bodyPr>
          <a:lstStyle/>
          <a:p>
            <a:pPr algn="ctr"/>
            <a:r>
              <a:rPr lang="ru-RU" dirty="0" smtClean="0"/>
              <a:t>Формирование мультиплекса</a:t>
            </a:r>
            <a:endParaRPr lang="ru-RU" dirty="0"/>
          </a:p>
        </p:txBody>
      </p:sp>
      <p:sp>
        <p:nvSpPr>
          <p:cNvPr id="15" name="TextBox 14"/>
          <p:cNvSpPr txBox="1"/>
          <p:nvPr/>
        </p:nvSpPr>
        <p:spPr>
          <a:xfrm>
            <a:off x="6468358" y="5732396"/>
            <a:ext cx="1454933" cy="369332"/>
          </a:xfrm>
          <a:prstGeom prst="rect">
            <a:avLst/>
          </a:prstGeom>
          <a:noFill/>
        </p:spPr>
        <p:txBody>
          <a:bodyPr wrap="square" rtlCol="0">
            <a:spAutoFit/>
          </a:bodyPr>
          <a:lstStyle/>
          <a:p>
            <a:pPr algn="ctr"/>
            <a:r>
              <a:rPr lang="ru-RU" b="1" dirty="0" smtClean="0"/>
              <a:t>Форвард Т</a:t>
            </a:r>
          </a:p>
        </p:txBody>
      </p:sp>
      <p:pic>
        <p:nvPicPr>
          <p:cNvPr id="16" name="Picture 21" descr="C:\Documents and Settings\egor.SOFTLAB\Local Settings\Temporary Internet Files\Content.IE5\JWOTNIDA\MC900232092[1].wmf"/>
          <p:cNvPicPr>
            <a:picLocks noChangeAspect="1" noChangeArrowheads="1"/>
          </p:cNvPicPr>
          <p:nvPr/>
        </p:nvPicPr>
        <p:blipFill>
          <a:blip r:embed="rId7" cstate="print"/>
          <a:srcRect/>
          <a:stretch>
            <a:fillRect/>
          </a:stretch>
        </p:blipFill>
        <p:spPr bwMode="auto">
          <a:xfrm>
            <a:off x="434572" y="4521735"/>
            <a:ext cx="1224136" cy="1173376"/>
          </a:xfrm>
          <a:prstGeom prst="rect">
            <a:avLst/>
          </a:prstGeom>
          <a:noFill/>
        </p:spPr>
      </p:pic>
      <p:sp>
        <p:nvSpPr>
          <p:cNvPr id="17" name="Cloud"/>
          <p:cNvSpPr>
            <a:spLocks noChangeAspect="1" noEditPoints="1" noChangeArrowheads="1"/>
          </p:cNvSpPr>
          <p:nvPr/>
        </p:nvSpPr>
        <p:spPr bwMode="auto">
          <a:xfrm>
            <a:off x="3341787" y="5026010"/>
            <a:ext cx="1568046" cy="105001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algn="ctr" fontAlgn="auto">
              <a:spcBef>
                <a:spcPts val="0"/>
              </a:spcBef>
              <a:spcAft>
                <a:spcPts val="0"/>
              </a:spcAft>
              <a:defRPr/>
            </a:pPr>
            <a:r>
              <a:rPr lang="en-US" dirty="0" smtClean="0"/>
              <a:t>Internet</a:t>
            </a:r>
          </a:p>
          <a:p>
            <a:pPr algn="ctr" fontAlgn="auto">
              <a:spcBef>
                <a:spcPts val="0"/>
              </a:spcBef>
              <a:spcAft>
                <a:spcPts val="0"/>
              </a:spcAft>
              <a:defRPr/>
            </a:pPr>
            <a:r>
              <a:rPr lang="en-US" dirty="0" smtClean="0">
                <a:latin typeface="+mn-lt"/>
              </a:rPr>
              <a:t>(SRT)</a:t>
            </a:r>
            <a:endParaRPr lang="ru-RU" dirty="0">
              <a:latin typeface="+mn-lt"/>
            </a:endParaRPr>
          </a:p>
        </p:txBody>
      </p:sp>
      <p:cxnSp>
        <p:nvCxnSpPr>
          <p:cNvPr id="18" name="Прямая со стрелкой 17"/>
          <p:cNvCxnSpPr/>
          <p:nvPr/>
        </p:nvCxnSpPr>
        <p:spPr>
          <a:xfrm flipV="1">
            <a:off x="1788261" y="5513401"/>
            <a:ext cx="148646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5035957" y="5495357"/>
            <a:ext cx="156303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 name="Cloud"/>
          <p:cNvSpPr>
            <a:spLocks noChangeAspect="1" noEditPoints="1" noChangeArrowheads="1"/>
          </p:cNvSpPr>
          <p:nvPr/>
        </p:nvSpPr>
        <p:spPr bwMode="auto">
          <a:xfrm>
            <a:off x="8696800" y="5043277"/>
            <a:ext cx="1712938" cy="830479"/>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algn="ctr" fontAlgn="auto">
              <a:spcBef>
                <a:spcPts val="0"/>
              </a:spcBef>
              <a:spcAft>
                <a:spcPts val="0"/>
              </a:spcAft>
              <a:defRPr/>
            </a:pPr>
            <a:r>
              <a:rPr lang="ru-RU" sz="1600" dirty="0" smtClean="0"/>
              <a:t>Кабельная</a:t>
            </a:r>
            <a:r>
              <a:rPr lang="en-US" sz="1600" dirty="0" smtClean="0"/>
              <a:t> </a:t>
            </a:r>
            <a:r>
              <a:rPr lang="ru-RU" sz="1600" dirty="0" smtClean="0"/>
              <a:t>сеть</a:t>
            </a:r>
            <a:endParaRPr lang="ru-RU" sz="1600" dirty="0">
              <a:latin typeface="+mn-lt"/>
            </a:endParaRPr>
          </a:p>
        </p:txBody>
      </p:sp>
      <p:cxnSp>
        <p:nvCxnSpPr>
          <p:cNvPr id="21" name="Прямая со стрелкой 20"/>
          <p:cNvCxnSpPr/>
          <p:nvPr/>
        </p:nvCxnSpPr>
        <p:spPr>
          <a:xfrm>
            <a:off x="7742362" y="5386527"/>
            <a:ext cx="847585" cy="11336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flipV="1">
            <a:off x="7746116" y="5080975"/>
            <a:ext cx="258254" cy="13363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23" name="Picture 25" descr="C:\Documents and Settings\egor.SOFTLAB\Local Settings\Temporary Internet Files\Content.IE5\JPK59T6T\MC900295946[1].wmf"/>
          <p:cNvPicPr>
            <a:picLocks noChangeAspect="1" noChangeArrowheads="1"/>
          </p:cNvPicPr>
          <p:nvPr/>
        </p:nvPicPr>
        <p:blipFill>
          <a:blip r:embed="rId8" cstate="print"/>
          <a:srcRect/>
          <a:stretch>
            <a:fillRect/>
          </a:stretch>
        </p:blipFill>
        <p:spPr bwMode="auto">
          <a:xfrm flipH="1">
            <a:off x="10763822" y="4734133"/>
            <a:ext cx="984322" cy="83615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Резервирование</a:t>
            </a:r>
            <a:endParaRPr lang="ru-RU" dirty="0"/>
          </a:p>
        </p:txBody>
      </p:sp>
      <p:grpSp>
        <p:nvGrpSpPr>
          <p:cNvPr id="3" name="Group 4"/>
          <p:cNvGrpSpPr>
            <a:grpSpLocks noChangeAspect="1"/>
          </p:cNvGrpSpPr>
          <p:nvPr/>
        </p:nvGrpSpPr>
        <p:grpSpPr bwMode="auto">
          <a:xfrm>
            <a:off x="3563959" y="2032351"/>
            <a:ext cx="1463669" cy="1296144"/>
            <a:chOff x="1565" y="305"/>
            <a:chExt cx="2857" cy="2530"/>
          </a:xfrm>
        </p:grpSpPr>
        <p:sp>
          <p:nvSpPr>
            <p:cNvPr id="98" name="AutoShape 3"/>
            <p:cNvSpPr>
              <a:spLocks noChangeAspect="1" noChangeArrowheads="1" noTextEdit="1"/>
            </p:cNvSpPr>
            <p:nvPr/>
          </p:nvSpPr>
          <p:spPr bwMode="auto">
            <a:xfrm>
              <a:off x="1565" y="305"/>
              <a:ext cx="2857" cy="25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5"/>
            <p:cNvSpPr>
              <a:spLocks/>
            </p:cNvSpPr>
            <p:nvPr/>
          </p:nvSpPr>
          <p:spPr bwMode="auto">
            <a:xfrm>
              <a:off x="1592" y="335"/>
              <a:ext cx="2800" cy="2470"/>
            </a:xfrm>
            <a:custGeom>
              <a:avLst/>
              <a:gdLst/>
              <a:ahLst/>
              <a:cxnLst>
                <a:cxn ang="0">
                  <a:pos x="1492" y="5"/>
                </a:cxn>
                <a:cxn ang="0">
                  <a:pos x="1349" y="21"/>
                </a:cxn>
                <a:cxn ang="0">
                  <a:pos x="1208" y="56"/>
                </a:cxn>
                <a:cxn ang="0">
                  <a:pos x="1072" y="103"/>
                </a:cxn>
                <a:cxn ang="0">
                  <a:pos x="944" y="163"/>
                </a:cxn>
                <a:cxn ang="0">
                  <a:pos x="820" y="236"/>
                </a:cxn>
                <a:cxn ang="0">
                  <a:pos x="705" y="319"/>
                </a:cxn>
                <a:cxn ang="0">
                  <a:pos x="600" y="414"/>
                </a:cxn>
                <a:cxn ang="0">
                  <a:pos x="506" y="520"/>
                </a:cxn>
                <a:cxn ang="0">
                  <a:pos x="425" y="633"/>
                </a:cxn>
                <a:cxn ang="0">
                  <a:pos x="358" y="755"/>
                </a:cxn>
                <a:cxn ang="0">
                  <a:pos x="307" y="887"/>
                </a:cxn>
                <a:cxn ang="0">
                  <a:pos x="273" y="1026"/>
                </a:cxn>
                <a:cxn ang="0">
                  <a:pos x="0" y="1647"/>
                </a:cxn>
                <a:cxn ang="0">
                  <a:pos x="5" y="1730"/>
                </a:cxn>
                <a:cxn ang="0">
                  <a:pos x="23" y="1810"/>
                </a:cxn>
                <a:cxn ang="0">
                  <a:pos x="50" y="1884"/>
                </a:cxn>
                <a:cxn ang="0">
                  <a:pos x="85" y="1955"/>
                </a:cxn>
                <a:cxn ang="0">
                  <a:pos x="122" y="2017"/>
                </a:cxn>
                <a:cxn ang="0">
                  <a:pos x="166" y="2076"/>
                </a:cxn>
                <a:cxn ang="0">
                  <a:pos x="212" y="2127"/>
                </a:cxn>
                <a:cxn ang="0">
                  <a:pos x="255" y="2174"/>
                </a:cxn>
                <a:cxn ang="0">
                  <a:pos x="298" y="2212"/>
                </a:cxn>
                <a:cxn ang="0">
                  <a:pos x="335" y="2245"/>
                </a:cxn>
                <a:cxn ang="0">
                  <a:pos x="367" y="2272"/>
                </a:cxn>
                <a:cxn ang="0">
                  <a:pos x="394" y="2293"/>
                </a:cxn>
                <a:cxn ang="0">
                  <a:pos x="526" y="2358"/>
                </a:cxn>
                <a:cxn ang="0">
                  <a:pos x="665" y="2409"/>
                </a:cxn>
                <a:cxn ang="0">
                  <a:pos x="807" y="2444"/>
                </a:cxn>
                <a:cxn ang="0">
                  <a:pos x="948" y="2465"/>
                </a:cxn>
                <a:cxn ang="0">
                  <a:pos x="1089" y="2470"/>
                </a:cxn>
                <a:cxn ang="0">
                  <a:pos x="1229" y="2462"/>
                </a:cxn>
                <a:cxn ang="0">
                  <a:pos x="1364" y="2441"/>
                </a:cxn>
                <a:cxn ang="0">
                  <a:pos x="1494" y="2409"/>
                </a:cxn>
                <a:cxn ang="0">
                  <a:pos x="1613" y="2363"/>
                </a:cxn>
                <a:cxn ang="0">
                  <a:pos x="1725" y="2307"/>
                </a:cxn>
                <a:cxn ang="0">
                  <a:pos x="1824" y="2240"/>
                </a:cxn>
                <a:cxn ang="0">
                  <a:pos x="1910" y="2166"/>
                </a:cxn>
                <a:cxn ang="0">
                  <a:pos x="1948" y="1526"/>
                </a:cxn>
                <a:cxn ang="0">
                  <a:pos x="2777" y="616"/>
                </a:cxn>
                <a:cxn ang="0">
                  <a:pos x="2738" y="521"/>
                </a:cxn>
                <a:cxn ang="0">
                  <a:pos x="2685" y="434"/>
                </a:cxn>
                <a:cxn ang="0">
                  <a:pos x="2620" y="354"/>
                </a:cxn>
                <a:cxn ang="0">
                  <a:pos x="2546" y="284"/>
                </a:cxn>
                <a:cxn ang="0">
                  <a:pos x="2459" y="219"/>
                </a:cxn>
                <a:cxn ang="0">
                  <a:pos x="2362" y="163"/>
                </a:cxn>
                <a:cxn ang="0">
                  <a:pos x="2255" y="115"/>
                </a:cxn>
                <a:cxn ang="0">
                  <a:pos x="2140" y="76"/>
                </a:cxn>
                <a:cxn ang="0">
                  <a:pos x="2016" y="44"/>
                </a:cxn>
                <a:cxn ang="0">
                  <a:pos x="1886" y="21"/>
                </a:cxn>
                <a:cxn ang="0">
                  <a:pos x="1750" y="6"/>
                </a:cxn>
                <a:cxn ang="0">
                  <a:pos x="1608" y="2"/>
                </a:cxn>
              </a:cxnLst>
              <a:rect l="0" t="0" r="r" b="b"/>
              <a:pathLst>
                <a:path w="2800" h="2470">
                  <a:moveTo>
                    <a:pt x="1608" y="2"/>
                  </a:moveTo>
                  <a:lnTo>
                    <a:pt x="1578" y="0"/>
                  </a:lnTo>
                  <a:lnTo>
                    <a:pt x="1549" y="2"/>
                  </a:lnTo>
                  <a:lnTo>
                    <a:pt x="1521" y="2"/>
                  </a:lnTo>
                  <a:lnTo>
                    <a:pt x="1492" y="5"/>
                  </a:lnTo>
                  <a:lnTo>
                    <a:pt x="1463" y="6"/>
                  </a:lnTo>
                  <a:lnTo>
                    <a:pt x="1435" y="9"/>
                  </a:lnTo>
                  <a:lnTo>
                    <a:pt x="1406" y="14"/>
                  </a:lnTo>
                  <a:lnTo>
                    <a:pt x="1377" y="18"/>
                  </a:lnTo>
                  <a:lnTo>
                    <a:pt x="1349" y="21"/>
                  </a:lnTo>
                  <a:lnTo>
                    <a:pt x="1321" y="27"/>
                  </a:lnTo>
                  <a:lnTo>
                    <a:pt x="1293" y="33"/>
                  </a:lnTo>
                  <a:lnTo>
                    <a:pt x="1266" y="41"/>
                  </a:lnTo>
                  <a:lnTo>
                    <a:pt x="1237" y="47"/>
                  </a:lnTo>
                  <a:lnTo>
                    <a:pt x="1208" y="56"/>
                  </a:lnTo>
                  <a:lnTo>
                    <a:pt x="1181" y="64"/>
                  </a:lnTo>
                  <a:lnTo>
                    <a:pt x="1155" y="74"/>
                  </a:lnTo>
                  <a:lnTo>
                    <a:pt x="1127" y="82"/>
                  </a:lnTo>
                  <a:lnTo>
                    <a:pt x="1099" y="92"/>
                  </a:lnTo>
                  <a:lnTo>
                    <a:pt x="1072" y="103"/>
                  </a:lnTo>
                  <a:lnTo>
                    <a:pt x="1047" y="113"/>
                  </a:lnTo>
                  <a:lnTo>
                    <a:pt x="1021" y="126"/>
                  </a:lnTo>
                  <a:lnTo>
                    <a:pt x="994" y="136"/>
                  </a:lnTo>
                  <a:lnTo>
                    <a:pt x="968" y="148"/>
                  </a:lnTo>
                  <a:lnTo>
                    <a:pt x="944" y="163"/>
                  </a:lnTo>
                  <a:lnTo>
                    <a:pt x="918" y="177"/>
                  </a:lnTo>
                  <a:lnTo>
                    <a:pt x="893" y="191"/>
                  </a:lnTo>
                  <a:lnTo>
                    <a:pt x="867" y="206"/>
                  </a:lnTo>
                  <a:lnTo>
                    <a:pt x="844" y="221"/>
                  </a:lnTo>
                  <a:lnTo>
                    <a:pt x="820" y="236"/>
                  </a:lnTo>
                  <a:lnTo>
                    <a:pt x="796" y="251"/>
                  </a:lnTo>
                  <a:lnTo>
                    <a:pt x="773" y="269"/>
                  </a:lnTo>
                  <a:lnTo>
                    <a:pt x="751" y="286"/>
                  </a:lnTo>
                  <a:lnTo>
                    <a:pt x="728" y="302"/>
                  </a:lnTo>
                  <a:lnTo>
                    <a:pt x="705" y="319"/>
                  </a:lnTo>
                  <a:lnTo>
                    <a:pt x="683" y="337"/>
                  </a:lnTo>
                  <a:lnTo>
                    <a:pt x="663" y="357"/>
                  </a:lnTo>
                  <a:lnTo>
                    <a:pt x="640" y="375"/>
                  </a:lnTo>
                  <a:lnTo>
                    <a:pt x="619" y="394"/>
                  </a:lnTo>
                  <a:lnTo>
                    <a:pt x="600" y="414"/>
                  </a:lnTo>
                  <a:lnTo>
                    <a:pt x="582" y="435"/>
                  </a:lnTo>
                  <a:lnTo>
                    <a:pt x="562" y="455"/>
                  </a:lnTo>
                  <a:lnTo>
                    <a:pt x="542" y="476"/>
                  </a:lnTo>
                  <a:lnTo>
                    <a:pt x="523" y="497"/>
                  </a:lnTo>
                  <a:lnTo>
                    <a:pt x="506" y="520"/>
                  </a:lnTo>
                  <a:lnTo>
                    <a:pt x="488" y="541"/>
                  </a:lnTo>
                  <a:lnTo>
                    <a:pt x="471" y="564"/>
                  </a:lnTo>
                  <a:lnTo>
                    <a:pt x="455" y="586"/>
                  </a:lnTo>
                  <a:lnTo>
                    <a:pt x="441" y="610"/>
                  </a:lnTo>
                  <a:lnTo>
                    <a:pt x="425" y="633"/>
                  </a:lnTo>
                  <a:lnTo>
                    <a:pt x="411" y="657"/>
                  </a:lnTo>
                  <a:lnTo>
                    <a:pt x="396" y="681"/>
                  </a:lnTo>
                  <a:lnTo>
                    <a:pt x="384" y="707"/>
                  </a:lnTo>
                  <a:lnTo>
                    <a:pt x="370" y="731"/>
                  </a:lnTo>
                  <a:lnTo>
                    <a:pt x="358" y="755"/>
                  </a:lnTo>
                  <a:lnTo>
                    <a:pt x="347" y="781"/>
                  </a:lnTo>
                  <a:lnTo>
                    <a:pt x="337" y="808"/>
                  </a:lnTo>
                  <a:lnTo>
                    <a:pt x="325" y="834"/>
                  </a:lnTo>
                  <a:lnTo>
                    <a:pt x="316" y="861"/>
                  </a:lnTo>
                  <a:lnTo>
                    <a:pt x="307" y="887"/>
                  </a:lnTo>
                  <a:lnTo>
                    <a:pt x="298" y="914"/>
                  </a:lnTo>
                  <a:lnTo>
                    <a:pt x="290" y="941"/>
                  </a:lnTo>
                  <a:lnTo>
                    <a:pt x="284" y="968"/>
                  </a:lnTo>
                  <a:lnTo>
                    <a:pt x="278" y="997"/>
                  </a:lnTo>
                  <a:lnTo>
                    <a:pt x="273" y="1026"/>
                  </a:lnTo>
                  <a:lnTo>
                    <a:pt x="5" y="1574"/>
                  </a:lnTo>
                  <a:lnTo>
                    <a:pt x="3" y="1592"/>
                  </a:lnTo>
                  <a:lnTo>
                    <a:pt x="0" y="1610"/>
                  </a:lnTo>
                  <a:lnTo>
                    <a:pt x="0" y="1628"/>
                  </a:lnTo>
                  <a:lnTo>
                    <a:pt x="0" y="1647"/>
                  </a:lnTo>
                  <a:lnTo>
                    <a:pt x="0" y="1663"/>
                  </a:lnTo>
                  <a:lnTo>
                    <a:pt x="0" y="1680"/>
                  </a:lnTo>
                  <a:lnTo>
                    <a:pt x="2" y="1698"/>
                  </a:lnTo>
                  <a:lnTo>
                    <a:pt x="5" y="1715"/>
                  </a:lnTo>
                  <a:lnTo>
                    <a:pt x="5" y="1730"/>
                  </a:lnTo>
                  <a:lnTo>
                    <a:pt x="8" y="1746"/>
                  </a:lnTo>
                  <a:lnTo>
                    <a:pt x="11" y="1763"/>
                  </a:lnTo>
                  <a:lnTo>
                    <a:pt x="15" y="1780"/>
                  </a:lnTo>
                  <a:lnTo>
                    <a:pt x="18" y="1795"/>
                  </a:lnTo>
                  <a:lnTo>
                    <a:pt x="23" y="1810"/>
                  </a:lnTo>
                  <a:lnTo>
                    <a:pt x="29" y="1825"/>
                  </a:lnTo>
                  <a:lnTo>
                    <a:pt x="33" y="1841"/>
                  </a:lnTo>
                  <a:lnTo>
                    <a:pt x="38" y="1857"/>
                  </a:lnTo>
                  <a:lnTo>
                    <a:pt x="44" y="1870"/>
                  </a:lnTo>
                  <a:lnTo>
                    <a:pt x="50" y="1884"/>
                  </a:lnTo>
                  <a:lnTo>
                    <a:pt x="56" y="1899"/>
                  </a:lnTo>
                  <a:lnTo>
                    <a:pt x="62" y="1912"/>
                  </a:lnTo>
                  <a:lnTo>
                    <a:pt x="70" y="1928"/>
                  </a:lnTo>
                  <a:lnTo>
                    <a:pt x="76" y="1941"/>
                  </a:lnTo>
                  <a:lnTo>
                    <a:pt x="85" y="1955"/>
                  </a:lnTo>
                  <a:lnTo>
                    <a:pt x="91" y="1967"/>
                  </a:lnTo>
                  <a:lnTo>
                    <a:pt x="98" y="1980"/>
                  </a:lnTo>
                  <a:lnTo>
                    <a:pt x="107" y="1992"/>
                  </a:lnTo>
                  <a:lnTo>
                    <a:pt x="115" y="2006"/>
                  </a:lnTo>
                  <a:lnTo>
                    <a:pt x="122" y="2017"/>
                  </a:lnTo>
                  <a:lnTo>
                    <a:pt x="132" y="2030"/>
                  </a:lnTo>
                  <a:lnTo>
                    <a:pt x="141" y="2042"/>
                  </a:lnTo>
                  <a:lnTo>
                    <a:pt x="150" y="2054"/>
                  </a:lnTo>
                  <a:lnTo>
                    <a:pt x="159" y="2065"/>
                  </a:lnTo>
                  <a:lnTo>
                    <a:pt x="166" y="2076"/>
                  </a:lnTo>
                  <a:lnTo>
                    <a:pt x="175" y="2086"/>
                  </a:lnTo>
                  <a:lnTo>
                    <a:pt x="184" y="2097"/>
                  </a:lnTo>
                  <a:lnTo>
                    <a:pt x="193" y="2107"/>
                  </a:lnTo>
                  <a:lnTo>
                    <a:pt x="201" y="2116"/>
                  </a:lnTo>
                  <a:lnTo>
                    <a:pt x="212" y="2127"/>
                  </a:lnTo>
                  <a:lnTo>
                    <a:pt x="221" y="2137"/>
                  </a:lnTo>
                  <a:lnTo>
                    <a:pt x="230" y="2145"/>
                  </a:lnTo>
                  <a:lnTo>
                    <a:pt x="237" y="2156"/>
                  </a:lnTo>
                  <a:lnTo>
                    <a:pt x="246" y="2163"/>
                  </a:lnTo>
                  <a:lnTo>
                    <a:pt x="255" y="2174"/>
                  </a:lnTo>
                  <a:lnTo>
                    <a:pt x="264" y="2181"/>
                  </a:lnTo>
                  <a:lnTo>
                    <a:pt x="273" y="2189"/>
                  </a:lnTo>
                  <a:lnTo>
                    <a:pt x="281" y="2196"/>
                  </a:lnTo>
                  <a:lnTo>
                    <a:pt x="290" y="2205"/>
                  </a:lnTo>
                  <a:lnTo>
                    <a:pt x="298" y="2212"/>
                  </a:lnTo>
                  <a:lnTo>
                    <a:pt x="305" y="2219"/>
                  </a:lnTo>
                  <a:lnTo>
                    <a:pt x="313" y="2225"/>
                  </a:lnTo>
                  <a:lnTo>
                    <a:pt x="322" y="2233"/>
                  </a:lnTo>
                  <a:lnTo>
                    <a:pt x="328" y="2239"/>
                  </a:lnTo>
                  <a:lnTo>
                    <a:pt x="335" y="2245"/>
                  </a:lnTo>
                  <a:lnTo>
                    <a:pt x="343" y="2251"/>
                  </a:lnTo>
                  <a:lnTo>
                    <a:pt x="351" y="2257"/>
                  </a:lnTo>
                  <a:lnTo>
                    <a:pt x="357" y="2261"/>
                  </a:lnTo>
                  <a:lnTo>
                    <a:pt x="363" y="2267"/>
                  </a:lnTo>
                  <a:lnTo>
                    <a:pt x="367" y="2272"/>
                  </a:lnTo>
                  <a:lnTo>
                    <a:pt x="375" y="2276"/>
                  </a:lnTo>
                  <a:lnTo>
                    <a:pt x="379" y="2281"/>
                  </a:lnTo>
                  <a:lnTo>
                    <a:pt x="385" y="2284"/>
                  </a:lnTo>
                  <a:lnTo>
                    <a:pt x="390" y="2289"/>
                  </a:lnTo>
                  <a:lnTo>
                    <a:pt x="394" y="2293"/>
                  </a:lnTo>
                  <a:lnTo>
                    <a:pt x="420" y="2307"/>
                  </a:lnTo>
                  <a:lnTo>
                    <a:pt x="446" y="2322"/>
                  </a:lnTo>
                  <a:lnTo>
                    <a:pt x="471" y="2334"/>
                  </a:lnTo>
                  <a:lnTo>
                    <a:pt x="500" y="2347"/>
                  </a:lnTo>
                  <a:lnTo>
                    <a:pt x="526" y="2358"/>
                  </a:lnTo>
                  <a:lnTo>
                    <a:pt x="553" y="2370"/>
                  </a:lnTo>
                  <a:lnTo>
                    <a:pt x="582" y="2381"/>
                  </a:lnTo>
                  <a:lnTo>
                    <a:pt x="610" y="2391"/>
                  </a:lnTo>
                  <a:lnTo>
                    <a:pt x="637" y="2400"/>
                  </a:lnTo>
                  <a:lnTo>
                    <a:pt x="665" y="2409"/>
                  </a:lnTo>
                  <a:lnTo>
                    <a:pt x="693" y="2417"/>
                  </a:lnTo>
                  <a:lnTo>
                    <a:pt x="722" y="2426"/>
                  </a:lnTo>
                  <a:lnTo>
                    <a:pt x="749" y="2432"/>
                  </a:lnTo>
                  <a:lnTo>
                    <a:pt x="778" y="2440"/>
                  </a:lnTo>
                  <a:lnTo>
                    <a:pt x="807" y="2444"/>
                  </a:lnTo>
                  <a:lnTo>
                    <a:pt x="835" y="2450"/>
                  </a:lnTo>
                  <a:lnTo>
                    <a:pt x="862" y="2455"/>
                  </a:lnTo>
                  <a:lnTo>
                    <a:pt x="891" y="2459"/>
                  </a:lnTo>
                  <a:lnTo>
                    <a:pt x="920" y="2462"/>
                  </a:lnTo>
                  <a:lnTo>
                    <a:pt x="948" y="2465"/>
                  </a:lnTo>
                  <a:lnTo>
                    <a:pt x="977" y="2467"/>
                  </a:lnTo>
                  <a:lnTo>
                    <a:pt x="1004" y="2468"/>
                  </a:lnTo>
                  <a:lnTo>
                    <a:pt x="1033" y="2470"/>
                  </a:lnTo>
                  <a:lnTo>
                    <a:pt x="1062" y="2470"/>
                  </a:lnTo>
                  <a:lnTo>
                    <a:pt x="1089" y="2470"/>
                  </a:lnTo>
                  <a:lnTo>
                    <a:pt x="1118" y="2470"/>
                  </a:lnTo>
                  <a:lnTo>
                    <a:pt x="1145" y="2468"/>
                  </a:lnTo>
                  <a:lnTo>
                    <a:pt x="1173" y="2468"/>
                  </a:lnTo>
                  <a:lnTo>
                    <a:pt x="1201" y="2465"/>
                  </a:lnTo>
                  <a:lnTo>
                    <a:pt x="1229" y="2462"/>
                  </a:lnTo>
                  <a:lnTo>
                    <a:pt x="1257" y="2459"/>
                  </a:lnTo>
                  <a:lnTo>
                    <a:pt x="1285" y="2456"/>
                  </a:lnTo>
                  <a:lnTo>
                    <a:pt x="1311" y="2452"/>
                  </a:lnTo>
                  <a:lnTo>
                    <a:pt x="1338" y="2447"/>
                  </a:lnTo>
                  <a:lnTo>
                    <a:pt x="1364" y="2441"/>
                  </a:lnTo>
                  <a:lnTo>
                    <a:pt x="1389" y="2437"/>
                  </a:lnTo>
                  <a:lnTo>
                    <a:pt x="1415" y="2429"/>
                  </a:lnTo>
                  <a:lnTo>
                    <a:pt x="1441" y="2423"/>
                  </a:lnTo>
                  <a:lnTo>
                    <a:pt x="1466" y="2415"/>
                  </a:lnTo>
                  <a:lnTo>
                    <a:pt x="1494" y="2409"/>
                  </a:lnTo>
                  <a:lnTo>
                    <a:pt x="1518" y="2400"/>
                  </a:lnTo>
                  <a:lnTo>
                    <a:pt x="1542" y="2391"/>
                  </a:lnTo>
                  <a:lnTo>
                    <a:pt x="1566" y="2382"/>
                  </a:lnTo>
                  <a:lnTo>
                    <a:pt x="1590" y="2373"/>
                  </a:lnTo>
                  <a:lnTo>
                    <a:pt x="1613" y="2363"/>
                  </a:lnTo>
                  <a:lnTo>
                    <a:pt x="1637" y="2352"/>
                  </a:lnTo>
                  <a:lnTo>
                    <a:pt x="1660" y="2343"/>
                  </a:lnTo>
                  <a:lnTo>
                    <a:pt x="1682" y="2332"/>
                  </a:lnTo>
                  <a:lnTo>
                    <a:pt x="1704" y="2319"/>
                  </a:lnTo>
                  <a:lnTo>
                    <a:pt x="1725" y="2307"/>
                  </a:lnTo>
                  <a:lnTo>
                    <a:pt x="1744" y="2295"/>
                  </a:lnTo>
                  <a:lnTo>
                    <a:pt x="1765" y="2282"/>
                  </a:lnTo>
                  <a:lnTo>
                    <a:pt x="1785" y="2269"/>
                  </a:lnTo>
                  <a:lnTo>
                    <a:pt x="1805" y="2255"/>
                  </a:lnTo>
                  <a:lnTo>
                    <a:pt x="1824" y="2240"/>
                  </a:lnTo>
                  <a:lnTo>
                    <a:pt x="1842" y="2227"/>
                  </a:lnTo>
                  <a:lnTo>
                    <a:pt x="1859" y="2212"/>
                  </a:lnTo>
                  <a:lnTo>
                    <a:pt x="1877" y="2196"/>
                  </a:lnTo>
                  <a:lnTo>
                    <a:pt x="1892" y="2181"/>
                  </a:lnTo>
                  <a:lnTo>
                    <a:pt x="1910" y="2166"/>
                  </a:lnTo>
                  <a:lnTo>
                    <a:pt x="1925" y="2148"/>
                  </a:lnTo>
                  <a:lnTo>
                    <a:pt x="1941" y="2133"/>
                  </a:lnTo>
                  <a:lnTo>
                    <a:pt x="1954" y="2115"/>
                  </a:lnTo>
                  <a:lnTo>
                    <a:pt x="1969" y="2100"/>
                  </a:lnTo>
                  <a:lnTo>
                    <a:pt x="1948" y="1526"/>
                  </a:lnTo>
                  <a:lnTo>
                    <a:pt x="2800" y="698"/>
                  </a:lnTo>
                  <a:lnTo>
                    <a:pt x="2794" y="675"/>
                  </a:lnTo>
                  <a:lnTo>
                    <a:pt x="2789" y="656"/>
                  </a:lnTo>
                  <a:lnTo>
                    <a:pt x="2783" y="636"/>
                  </a:lnTo>
                  <a:lnTo>
                    <a:pt x="2777" y="616"/>
                  </a:lnTo>
                  <a:lnTo>
                    <a:pt x="2770" y="597"/>
                  </a:lnTo>
                  <a:lnTo>
                    <a:pt x="2762" y="577"/>
                  </a:lnTo>
                  <a:lnTo>
                    <a:pt x="2754" y="558"/>
                  </a:lnTo>
                  <a:lnTo>
                    <a:pt x="2747" y="541"/>
                  </a:lnTo>
                  <a:lnTo>
                    <a:pt x="2738" y="521"/>
                  </a:lnTo>
                  <a:lnTo>
                    <a:pt x="2729" y="503"/>
                  </a:lnTo>
                  <a:lnTo>
                    <a:pt x="2718" y="485"/>
                  </a:lnTo>
                  <a:lnTo>
                    <a:pt x="2708" y="468"/>
                  </a:lnTo>
                  <a:lnTo>
                    <a:pt x="2697" y="450"/>
                  </a:lnTo>
                  <a:lnTo>
                    <a:pt x="2685" y="434"/>
                  </a:lnTo>
                  <a:lnTo>
                    <a:pt x="2673" y="417"/>
                  </a:lnTo>
                  <a:lnTo>
                    <a:pt x="2662" y="402"/>
                  </a:lnTo>
                  <a:lnTo>
                    <a:pt x="2647" y="385"/>
                  </a:lnTo>
                  <a:lnTo>
                    <a:pt x="2634" y="370"/>
                  </a:lnTo>
                  <a:lnTo>
                    <a:pt x="2620" y="354"/>
                  </a:lnTo>
                  <a:lnTo>
                    <a:pt x="2607" y="340"/>
                  </a:lnTo>
                  <a:lnTo>
                    <a:pt x="2591" y="325"/>
                  </a:lnTo>
                  <a:lnTo>
                    <a:pt x="2576" y="311"/>
                  </a:lnTo>
                  <a:lnTo>
                    <a:pt x="2561" y="298"/>
                  </a:lnTo>
                  <a:lnTo>
                    <a:pt x="2546" y="284"/>
                  </a:lnTo>
                  <a:lnTo>
                    <a:pt x="2530" y="269"/>
                  </a:lnTo>
                  <a:lnTo>
                    <a:pt x="2513" y="257"/>
                  </a:lnTo>
                  <a:lnTo>
                    <a:pt x="2495" y="243"/>
                  </a:lnTo>
                  <a:lnTo>
                    <a:pt x="2477" y="231"/>
                  </a:lnTo>
                  <a:lnTo>
                    <a:pt x="2459" y="219"/>
                  </a:lnTo>
                  <a:lnTo>
                    <a:pt x="2440" y="207"/>
                  </a:lnTo>
                  <a:lnTo>
                    <a:pt x="2421" y="197"/>
                  </a:lnTo>
                  <a:lnTo>
                    <a:pt x="2403" y="186"/>
                  </a:lnTo>
                  <a:lnTo>
                    <a:pt x="2382" y="174"/>
                  </a:lnTo>
                  <a:lnTo>
                    <a:pt x="2362" y="163"/>
                  </a:lnTo>
                  <a:lnTo>
                    <a:pt x="2341" y="153"/>
                  </a:lnTo>
                  <a:lnTo>
                    <a:pt x="2321" y="144"/>
                  </a:lnTo>
                  <a:lnTo>
                    <a:pt x="2298" y="133"/>
                  </a:lnTo>
                  <a:lnTo>
                    <a:pt x="2277" y="124"/>
                  </a:lnTo>
                  <a:lnTo>
                    <a:pt x="2255" y="115"/>
                  </a:lnTo>
                  <a:lnTo>
                    <a:pt x="2234" y="107"/>
                  </a:lnTo>
                  <a:lnTo>
                    <a:pt x="2209" y="98"/>
                  </a:lnTo>
                  <a:lnTo>
                    <a:pt x="2187" y="89"/>
                  </a:lnTo>
                  <a:lnTo>
                    <a:pt x="2163" y="82"/>
                  </a:lnTo>
                  <a:lnTo>
                    <a:pt x="2140" y="76"/>
                  </a:lnTo>
                  <a:lnTo>
                    <a:pt x="2114" y="68"/>
                  </a:lnTo>
                  <a:lnTo>
                    <a:pt x="2092" y="62"/>
                  </a:lnTo>
                  <a:lnTo>
                    <a:pt x="2066" y="56"/>
                  </a:lnTo>
                  <a:lnTo>
                    <a:pt x="2043" y="50"/>
                  </a:lnTo>
                  <a:lnTo>
                    <a:pt x="2016" y="44"/>
                  </a:lnTo>
                  <a:lnTo>
                    <a:pt x="1990" y="39"/>
                  </a:lnTo>
                  <a:lnTo>
                    <a:pt x="1965" y="33"/>
                  </a:lnTo>
                  <a:lnTo>
                    <a:pt x="1939" y="29"/>
                  </a:lnTo>
                  <a:lnTo>
                    <a:pt x="1913" y="24"/>
                  </a:lnTo>
                  <a:lnTo>
                    <a:pt x="1886" y="21"/>
                  </a:lnTo>
                  <a:lnTo>
                    <a:pt x="1859" y="17"/>
                  </a:lnTo>
                  <a:lnTo>
                    <a:pt x="1833" y="14"/>
                  </a:lnTo>
                  <a:lnTo>
                    <a:pt x="1805" y="11"/>
                  </a:lnTo>
                  <a:lnTo>
                    <a:pt x="1778" y="8"/>
                  </a:lnTo>
                  <a:lnTo>
                    <a:pt x="1750" y="6"/>
                  </a:lnTo>
                  <a:lnTo>
                    <a:pt x="1722" y="5"/>
                  </a:lnTo>
                  <a:lnTo>
                    <a:pt x="1693" y="3"/>
                  </a:lnTo>
                  <a:lnTo>
                    <a:pt x="1666" y="2"/>
                  </a:lnTo>
                  <a:lnTo>
                    <a:pt x="1637" y="2"/>
                  </a:lnTo>
                  <a:lnTo>
                    <a:pt x="1608" y="2"/>
                  </a:lnTo>
                  <a:lnTo>
                    <a:pt x="1608" y="2"/>
                  </a:lnTo>
                  <a:close/>
                </a:path>
              </a:pathLst>
            </a:custGeom>
            <a:solidFill>
              <a:srgbClr val="384FA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
            <p:cNvSpPr>
              <a:spLocks/>
            </p:cNvSpPr>
            <p:nvPr/>
          </p:nvSpPr>
          <p:spPr bwMode="auto">
            <a:xfrm>
              <a:off x="1591" y="1900"/>
              <a:ext cx="1969" cy="547"/>
            </a:xfrm>
            <a:custGeom>
              <a:avLst/>
              <a:gdLst/>
              <a:ahLst/>
              <a:cxnLst>
                <a:cxn ang="0">
                  <a:pos x="6" y="2"/>
                </a:cxn>
                <a:cxn ang="0">
                  <a:pos x="111" y="0"/>
                </a:cxn>
                <a:cxn ang="0">
                  <a:pos x="217" y="0"/>
                </a:cxn>
                <a:cxn ang="0">
                  <a:pos x="321" y="5"/>
                </a:cxn>
                <a:cxn ang="0">
                  <a:pos x="424" y="11"/>
                </a:cxn>
                <a:cxn ang="0">
                  <a:pos x="525" y="20"/>
                </a:cxn>
                <a:cxn ang="0">
                  <a:pos x="625" y="32"/>
                </a:cxn>
                <a:cxn ang="0">
                  <a:pos x="723" y="47"/>
                </a:cxn>
                <a:cxn ang="0">
                  <a:pos x="821" y="65"/>
                </a:cxn>
                <a:cxn ang="0">
                  <a:pos x="916" y="83"/>
                </a:cxn>
                <a:cxn ang="0">
                  <a:pos x="1011" y="107"/>
                </a:cxn>
                <a:cxn ang="0">
                  <a:pos x="1104" y="133"/>
                </a:cxn>
                <a:cxn ang="0">
                  <a:pos x="1196" y="160"/>
                </a:cxn>
                <a:cxn ang="0">
                  <a:pos x="1285" y="190"/>
                </a:cxn>
                <a:cxn ang="0">
                  <a:pos x="1374" y="222"/>
                </a:cxn>
                <a:cxn ang="0">
                  <a:pos x="1460" y="258"/>
                </a:cxn>
                <a:cxn ang="0">
                  <a:pos x="1546" y="296"/>
                </a:cxn>
                <a:cxn ang="0">
                  <a:pos x="1627" y="334"/>
                </a:cxn>
                <a:cxn ang="0">
                  <a:pos x="1709" y="376"/>
                </a:cxn>
                <a:cxn ang="0">
                  <a:pos x="1789" y="420"/>
                </a:cxn>
                <a:cxn ang="0">
                  <a:pos x="1868" y="468"/>
                </a:cxn>
                <a:cxn ang="0">
                  <a:pos x="1943" y="517"/>
                </a:cxn>
                <a:cxn ang="0">
                  <a:pos x="1960" y="544"/>
                </a:cxn>
                <a:cxn ang="0">
                  <a:pos x="1930" y="529"/>
                </a:cxn>
                <a:cxn ang="0">
                  <a:pos x="1857" y="479"/>
                </a:cxn>
                <a:cxn ang="0">
                  <a:pos x="1782" y="431"/>
                </a:cxn>
                <a:cxn ang="0">
                  <a:pos x="1705" y="385"/>
                </a:cxn>
                <a:cxn ang="0">
                  <a:pos x="1624" y="344"/>
                </a:cxn>
                <a:cxn ang="0">
                  <a:pos x="1544" y="305"/>
                </a:cxn>
                <a:cxn ang="0">
                  <a:pos x="1458" y="266"/>
                </a:cxn>
                <a:cxn ang="0">
                  <a:pos x="1372" y="231"/>
                </a:cxn>
                <a:cxn ang="0">
                  <a:pos x="1283" y="199"/>
                </a:cxn>
                <a:cxn ang="0">
                  <a:pos x="1193" y="171"/>
                </a:cxn>
                <a:cxn ang="0">
                  <a:pos x="1100" y="142"/>
                </a:cxn>
                <a:cxn ang="0">
                  <a:pos x="1005" y="118"/>
                </a:cxn>
                <a:cxn ang="0">
                  <a:pos x="909" y="95"/>
                </a:cxn>
                <a:cxn ang="0">
                  <a:pos x="812" y="77"/>
                </a:cxn>
                <a:cxn ang="0">
                  <a:pos x="712" y="59"/>
                </a:cxn>
                <a:cxn ang="0">
                  <a:pos x="613" y="45"/>
                </a:cxn>
                <a:cxn ang="0">
                  <a:pos x="513" y="33"/>
                </a:cxn>
                <a:cxn ang="0">
                  <a:pos x="412" y="24"/>
                </a:cxn>
                <a:cxn ang="0">
                  <a:pos x="309" y="18"/>
                </a:cxn>
                <a:cxn ang="0">
                  <a:pos x="205" y="15"/>
                </a:cxn>
                <a:cxn ang="0">
                  <a:pos x="102" y="15"/>
                </a:cxn>
                <a:cxn ang="0">
                  <a:pos x="0" y="17"/>
                </a:cxn>
              </a:cxnLst>
              <a:rect l="0" t="0" r="r" b="b"/>
              <a:pathLst>
                <a:path w="1969" h="547">
                  <a:moveTo>
                    <a:pt x="0" y="17"/>
                  </a:moveTo>
                  <a:lnTo>
                    <a:pt x="3" y="9"/>
                  </a:lnTo>
                  <a:lnTo>
                    <a:pt x="6" y="2"/>
                  </a:lnTo>
                  <a:lnTo>
                    <a:pt x="42" y="0"/>
                  </a:lnTo>
                  <a:lnTo>
                    <a:pt x="77" y="0"/>
                  </a:lnTo>
                  <a:lnTo>
                    <a:pt x="111" y="0"/>
                  </a:lnTo>
                  <a:lnTo>
                    <a:pt x="148" y="0"/>
                  </a:lnTo>
                  <a:lnTo>
                    <a:pt x="182" y="0"/>
                  </a:lnTo>
                  <a:lnTo>
                    <a:pt x="217" y="0"/>
                  </a:lnTo>
                  <a:lnTo>
                    <a:pt x="252" y="2"/>
                  </a:lnTo>
                  <a:lnTo>
                    <a:pt x="287" y="3"/>
                  </a:lnTo>
                  <a:lnTo>
                    <a:pt x="321" y="5"/>
                  </a:lnTo>
                  <a:lnTo>
                    <a:pt x="356" y="6"/>
                  </a:lnTo>
                  <a:lnTo>
                    <a:pt x="389" y="8"/>
                  </a:lnTo>
                  <a:lnTo>
                    <a:pt x="424" y="11"/>
                  </a:lnTo>
                  <a:lnTo>
                    <a:pt x="457" y="14"/>
                  </a:lnTo>
                  <a:lnTo>
                    <a:pt x="490" y="17"/>
                  </a:lnTo>
                  <a:lnTo>
                    <a:pt x="525" y="20"/>
                  </a:lnTo>
                  <a:lnTo>
                    <a:pt x="560" y="24"/>
                  </a:lnTo>
                  <a:lnTo>
                    <a:pt x="592" y="27"/>
                  </a:lnTo>
                  <a:lnTo>
                    <a:pt x="625" y="32"/>
                  </a:lnTo>
                  <a:lnTo>
                    <a:pt x="658" y="36"/>
                  </a:lnTo>
                  <a:lnTo>
                    <a:pt x="691" y="42"/>
                  </a:lnTo>
                  <a:lnTo>
                    <a:pt x="723" y="47"/>
                  </a:lnTo>
                  <a:lnTo>
                    <a:pt x="756" y="53"/>
                  </a:lnTo>
                  <a:lnTo>
                    <a:pt x="788" y="57"/>
                  </a:lnTo>
                  <a:lnTo>
                    <a:pt x="821" y="65"/>
                  </a:lnTo>
                  <a:lnTo>
                    <a:pt x="853" y="71"/>
                  </a:lnTo>
                  <a:lnTo>
                    <a:pt x="885" y="77"/>
                  </a:lnTo>
                  <a:lnTo>
                    <a:pt x="916" y="83"/>
                  </a:lnTo>
                  <a:lnTo>
                    <a:pt x="949" y="92"/>
                  </a:lnTo>
                  <a:lnTo>
                    <a:pt x="980" y="100"/>
                  </a:lnTo>
                  <a:lnTo>
                    <a:pt x="1011" y="107"/>
                  </a:lnTo>
                  <a:lnTo>
                    <a:pt x="1043" y="116"/>
                  </a:lnTo>
                  <a:lnTo>
                    <a:pt x="1075" y="125"/>
                  </a:lnTo>
                  <a:lnTo>
                    <a:pt x="1104" y="133"/>
                  </a:lnTo>
                  <a:lnTo>
                    <a:pt x="1135" y="142"/>
                  </a:lnTo>
                  <a:lnTo>
                    <a:pt x="1164" y="150"/>
                  </a:lnTo>
                  <a:lnTo>
                    <a:pt x="1196" y="160"/>
                  </a:lnTo>
                  <a:lnTo>
                    <a:pt x="1226" y="169"/>
                  </a:lnTo>
                  <a:lnTo>
                    <a:pt x="1256" y="180"/>
                  </a:lnTo>
                  <a:lnTo>
                    <a:pt x="1285" y="190"/>
                  </a:lnTo>
                  <a:lnTo>
                    <a:pt x="1315" y="201"/>
                  </a:lnTo>
                  <a:lnTo>
                    <a:pt x="1344" y="211"/>
                  </a:lnTo>
                  <a:lnTo>
                    <a:pt x="1374" y="222"/>
                  </a:lnTo>
                  <a:lnTo>
                    <a:pt x="1403" y="234"/>
                  </a:lnTo>
                  <a:lnTo>
                    <a:pt x="1431" y="246"/>
                  </a:lnTo>
                  <a:lnTo>
                    <a:pt x="1460" y="258"/>
                  </a:lnTo>
                  <a:lnTo>
                    <a:pt x="1489" y="270"/>
                  </a:lnTo>
                  <a:lnTo>
                    <a:pt x="1517" y="282"/>
                  </a:lnTo>
                  <a:lnTo>
                    <a:pt x="1546" y="296"/>
                  </a:lnTo>
                  <a:lnTo>
                    <a:pt x="1572" y="308"/>
                  </a:lnTo>
                  <a:lnTo>
                    <a:pt x="1600" y="322"/>
                  </a:lnTo>
                  <a:lnTo>
                    <a:pt x="1627" y="334"/>
                  </a:lnTo>
                  <a:lnTo>
                    <a:pt x="1656" y="349"/>
                  </a:lnTo>
                  <a:lnTo>
                    <a:pt x="1682" y="363"/>
                  </a:lnTo>
                  <a:lnTo>
                    <a:pt x="1709" y="376"/>
                  </a:lnTo>
                  <a:lnTo>
                    <a:pt x="1735" y="391"/>
                  </a:lnTo>
                  <a:lnTo>
                    <a:pt x="1763" y="406"/>
                  </a:lnTo>
                  <a:lnTo>
                    <a:pt x="1789" y="420"/>
                  </a:lnTo>
                  <a:lnTo>
                    <a:pt x="1815" y="435"/>
                  </a:lnTo>
                  <a:lnTo>
                    <a:pt x="1840" y="450"/>
                  </a:lnTo>
                  <a:lnTo>
                    <a:pt x="1868" y="468"/>
                  </a:lnTo>
                  <a:lnTo>
                    <a:pt x="1892" y="483"/>
                  </a:lnTo>
                  <a:lnTo>
                    <a:pt x="1917" y="500"/>
                  </a:lnTo>
                  <a:lnTo>
                    <a:pt x="1943" y="517"/>
                  </a:lnTo>
                  <a:lnTo>
                    <a:pt x="1969" y="535"/>
                  </a:lnTo>
                  <a:lnTo>
                    <a:pt x="1963" y="539"/>
                  </a:lnTo>
                  <a:lnTo>
                    <a:pt x="1960" y="544"/>
                  </a:lnTo>
                  <a:lnTo>
                    <a:pt x="1957" y="547"/>
                  </a:lnTo>
                  <a:lnTo>
                    <a:pt x="1952" y="547"/>
                  </a:lnTo>
                  <a:lnTo>
                    <a:pt x="1930" y="529"/>
                  </a:lnTo>
                  <a:lnTo>
                    <a:pt x="1905" y="511"/>
                  </a:lnTo>
                  <a:lnTo>
                    <a:pt x="1881" y="495"/>
                  </a:lnTo>
                  <a:lnTo>
                    <a:pt x="1857" y="479"/>
                  </a:lnTo>
                  <a:lnTo>
                    <a:pt x="1833" y="462"/>
                  </a:lnTo>
                  <a:lnTo>
                    <a:pt x="1807" y="447"/>
                  </a:lnTo>
                  <a:lnTo>
                    <a:pt x="1782" y="431"/>
                  </a:lnTo>
                  <a:lnTo>
                    <a:pt x="1757" y="417"/>
                  </a:lnTo>
                  <a:lnTo>
                    <a:pt x="1730" y="400"/>
                  </a:lnTo>
                  <a:lnTo>
                    <a:pt x="1705" y="385"/>
                  </a:lnTo>
                  <a:lnTo>
                    <a:pt x="1679" y="372"/>
                  </a:lnTo>
                  <a:lnTo>
                    <a:pt x="1652" y="358"/>
                  </a:lnTo>
                  <a:lnTo>
                    <a:pt x="1624" y="344"/>
                  </a:lnTo>
                  <a:lnTo>
                    <a:pt x="1597" y="331"/>
                  </a:lnTo>
                  <a:lnTo>
                    <a:pt x="1570" y="317"/>
                  </a:lnTo>
                  <a:lnTo>
                    <a:pt x="1544" y="305"/>
                  </a:lnTo>
                  <a:lnTo>
                    <a:pt x="1516" y="292"/>
                  </a:lnTo>
                  <a:lnTo>
                    <a:pt x="1487" y="278"/>
                  </a:lnTo>
                  <a:lnTo>
                    <a:pt x="1458" y="266"/>
                  </a:lnTo>
                  <a:lnTo>
                    <a:pt x="1430" y="255"/>
                  </a:lnTo>
                  <a:lnTo>
                    <a:pt x="1401" y="242"/>
                  </a:lnTo>
                  <a:lnTo>
                    <a:pt x="1372" y="231"/>
                  </a:lnTo>
                  <a:lnTo>
                    <a:pt x="1342" y="221"/>
                  </a:lnTo>
                  <a:lnTo>
                    <a:pt x="1313" y="210"/>
                  </a:lnTo>
                  <a:lnTo>
                    <a:pt x="1283" y="199"/>
                  </a:lnTo>
                  <a:lnTo>
                    <a:pt x="1253" y="189"/>
                  </a:lnTo>
                  <a:lnTo>
                    <a:pt x="1223" y="178"/>
                  </a:lnTo>
                  <a:lnTo>
                    <a:pt x="1193" y="171"/>
                  </a:lnTo>
                  <a:lnTo>
                    <a:pt x="1161" y="160"/>
                  </a:lnTo>
                  <a:lnTo>
                    <a:pt x="1131" y="151"/>
                  </a:lnTo>
                  <a:lnTo>
                    <a:pt x="1100" y="142"/>
                  </a:lnTo>
                  <a:lnTo>
                    <a:pt x="1070" y="134"/>
                  </a:lnTo>
                  <a:lnTo>
                    <a:pt x="1037" y="127"/>
                  </a:lnTo>
                  <a:lnTo>
                    <a:pt x="1005" y="118"/>
                  </a:lnTo>
                  <a:lnTo>
                    <a:pt x="972" y="110"/>
                  </a:lnTo>
                  <a:lnTo>
                    <a:pt x="942" y="103"/>
                  </a:lnTo>
                  <a:lnTo>
                    <a:pt x="909" y="95"/>
                  </a:lnTo>
                  <a:lnTo>
                    <a:pt x="877" y="89"/>
                  </a:lnTo>
                  <a:lnTo>
                    <a:pt x="845" y="83"/>
                  </a:lnTo>
                  <a:lnTo>
                    <a:pt x="812" y="77"/>
                  </a:lnTo>
                  <a:lnTo>
                    <a:pt x="779" y="71"/>
                  </a:lnTo>
                  <a:lnTo>
                    <a:pt x="746" y="65"/>
                  </a:lnTo>
                  <a:lnTo>
                    <a:pt x="712" y="59"/>
                  </a:lnTo>
                  <a:lnTo>
                    <a:pt x="681" y="54"/>
                  </a:lnTo>
                  <a:lnTo>
                    <a:pt x="646" y="50"/>
                  </a:lnTo>
                  <a:lnTo>
                    <a:pt x="613" y="45"/>
                  </a:lnTo>
                  <a:lnTo>
                    <a:pt x="580" y="41"/>
                  </a:lnTo>
                  <a:lnTo>
                    <a:pt x="546" y="38"/>
                  </a:lnTo>
                  <a:lnTo>
                    <a:pt x="513" y="33"/>
                  </a:lnTo>
                  <a:lnTo>
                    <a:pt x="478" y="30"/>
                  </a:lnTo>
                  <a:lnTo>
                    <a:pt x="445" y="27"/>
                  </a:lnTo>
                  <a:lnTo>
                    <a:pt x="412" y="24"/>
                  </a:lnTo>
                  <a:lnTo>
                    <a:pt x="377" y="23"/>
                  </a:lnTo>
                  <a:lnTo>
                    <a:pt x="342" y="20"/>
                  </a:lnTo>
                  <a:lnTo>
                    <a:pt x="309" y="18"/>
                  </a:lnTo>
                  <a:lnTo>
                    <a:pt x="274" y="17"/>
                  </a:lnTo>
                  <a:lnTo>
                    <a:pt x="240" y="15"/>
                  </a:lnTo>
                  <a:lnTo>
                    <a:pt x="205" y="15"/>
                  </a:lnTo>
                  <a:lnTo>
                    <a:pt x="172" y="15"/>
                  </a:lnTo>
                  <a:lnTo>
                    <a:pt x="137" y="15"/>
                  </a:lnTo>
                  <a:lnTo>
                    <a:pt x="102" y="15"/>
                  </a:lnTo>
                  <a:lnTo>
                    <a:pt x="68" y="15"/>
                  </a:lnTo>
                  <a:lnTo>
                    <a:pt x="34" y="15"/>
                  </a:lnTo>
                  <a:lnTo>
                    <a:pt x="0" y="17"/>
                  </a:lnTo>
                  <a:lnTo>
                    <a:pt x="0"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7"/>
            <p:cNvSpPr>
              <a:spLocks/>
            </p:cNvSpPr>
            <p:nvPr/>
          </p:nvSpPr>
          <p:spPr bwMode="auto">
            <a:xfrm>
              <a:off x="2562" y="1359"/>
              <a:ext cx="152" cy="1301"/>
            </a:xfrm>
            <a:custGeom>
              <a:avLst/>
              <a:gdLst/>
              <a:ahLst/>
              <a:cxnLst>
                <a:cxn ang="0">
                  <a:pos x="13" y="1295"/>
                </a:cxn>
                <a:cxn ang="0">
                  <a:pos x="152" y="8"/>
                </a:cxn>
                <a:cxn ang="0">
                  <a:pos x="140" y="0"/>
                </a:cxn>
                <a:cxn ang="0">
                  <a:pos x="0" y="1301"/>
                </a:cxn>
                <a:cxn ang="0">
                  <a:pos x="13" y="1295"/>
                </a:cxn>
                <a:cxn ang="0">
                  <a:pos x="13" y="1295"/>
                </a:cxn>
              </a:cxnLst>
              <a:rect l="0" t="0" r="r" b="b"/>
              <a:pathLst>
                <a:path w="152" h="1301">
                  <a:moveTo>
                    <a:pt x="13" y="1295"/>
                  </a:moveTo>
                  <a:lnTo>
                    <a:pt x="152" y="8"/>
                  </a:lnTo>
                  <a:lnTo>
                    <a:pt x="140" y="0"/>
                  </a:lnTo>
                  <a:lnTo>
                    <a:pt x="0" y="1301"/>
                  </a:lnTo>
                  <a:lnTo>
                    <a:pt x="13" y="1295"/>
                  </a:lnTo>
                  <a:lnTo>
                    <a:pt x="13" y="1295"/>
                  </a:lnTo>
                  <a:close/>
                </a:path>
              </a:pathLst>
            </a:custGeom>
            <a:solidFill>
              <a:srgbClr val="4766C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2" name="Freeform 8"/>
            <p:cNvSpPr>
              <a:spLocks/>
            </p:cNvSpPr>
            <p:nvPr/>
          </p:nvSpPr>
          <p:spPr bwMode="auto">
            <a:xfrm>
              <a:off x="2574" y="1510"/>
              <a:ext cx="602" cy="1127"/>
            </a:xfrm>
            <a:custGeom>
              <a:avLst/>
              <a:gdLst/>
              <a:ahLst/>
              <a:cxnLst>
                <a:cxn ang="0">
                  <a:pos x="602" y="1115"/>
                </a:cxn>
                <a:cxn ang="0">
                  <a:pos x="10" y="0"/>
                </a:cxn>
                <a:cxn ang="0">
                  <a:pos x="0" y="8"/>
                </a:cxn>
                <a:cxn ang="0">
                  <a:pos x="595" y="1127"/>
                </a:cxn>
                <a:cxn ang="0">
                  <a:pos x="602" y="1115"/>
                </a:cxn>
                <a:cxn ang="0">
                  <a:pos x="602" y="1115"/>
                </a:cxn>
              </a:cxnLst>
              <a:rect l="0" t="0" r="r" b="b"/>
              <a:pathLst>
                <a:path w="602" h="1127">
                  <a:moveTo>
                    <a:pt x="602" y="1115"/>
                  </a:moveTo>
                  <a:lnTo>
                    <a:pt x="10" y="0"/>
                  </a:lnTo>
                  <a:lnTo>
                    <a:pt x="0" y="8"/>
                  </a:lnTo>
                  <a:lnTo>
                    <a:pt x="595" y="1127"/>
                  </a:lnTo>
                  <a:lnTo>
                    <a:pt x="602" y="1115"/>
                  </a:lnTo>
                  <a:lnTo>
                    <a:pt x="602" y="1115"/>
                  </a:lnTo>
                  <a:close/>
                </a:path>
              </a:pathLst>
            </a:custGeom>
            <a:solidFill>
              <a:srgbClr val="4766C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9"/>
            <p:cNvSpPr>
              <a:spLocks/>
            </p:cNvSpPr>
            <p:nvPr/>
          </p:nvSpPr>
          <p:spPr bwMode="auto">
            <a:xfrm>
              <a:off x="2539" y="504"/>
              <a:ext cx="477" cy="2221"/>
            </a:xfrm>
            <a:custGeom>
              <a:avLst/>
              <a:gdLst/>
              <a:ahLst/>
              <a:cxnLst>
                <a:cxn ang="0">
                  <a:pos x="477" y="2218"/>
                </a:cxn>
                <a:cxn ang="0">
                  <a:pos x="11" y="0"/>
                </a:cxn>
                <a:cxn ang="0">
                  <a:pos x="0" y="3"/>
                </a:cxn>
                <a:cxn ang="0">
                  <a:pos x="464" y="2221"/>
                </a:cxn>
                <a:cxn ang="0">
                  <a:pos x="477" y="2218"/>
                </a:cxn>
                <a:cxn ang="0">
                  <a:pos x="477" y="2218"/>
                </a:cxn>
              </a:cxnLst>
              <a:rect l="0" t="0" r="r" b="b"/>
              <a:pathLst>
                <a:path w="477" h="2221">
                  <a:moveTo>
                    <a:pt x="477" y="2218"/>
                  </a:moveTo>
                  <a:lnTo>
                    <a:pt x="11" y="0"/>
                  </a:lnTo>
                  <a:lnTo>
                    <a:pt x="0" y="3"/>
                  </a:lnTo>
                  <a:lnTo>
                    <a:pt x="464" y="2221"/>
                  </a:lnTo>
                  <a:lnTo>
                    <a:pt x="477" y="2218"/>
                  </a:lnTo>
                  <a:lnTo>
                    <a:pt x="477" y="2218"/>
                  </a:lnTo>
                  <a:close/>
                </a:path>
              </a:pathLst>
            </a:custGeom>
            <a:solidFill>
              <a:srgbClr val="4766C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10"/>
            <p:cNvSpPr>
              <a:spLocks/>
            </p:cNvSpPr>
            <p:nvPr/>
          </p:nvSpPr>
          <p:spPr bwMode="auto">
            <a:xfrm>
              <a:off x="2306" y="655"/>
              <a:ext cx="943" cy="1592"/>
            </a:xfrm>
            <a:custGeom>
              <a:avLst/>
              <a:gdLst/>
              <a:ahLst/>
              <a:cxnLst>
                <a:cxn ang="0">
                  <a:pos x="943" y="1592"/>
                </a:cxn>
                <a:cxn ang="0">
                  <a:pos x="8" y="0"/>
                </a:cxn>
                <a:cxn ang="0">
                  <a:pos x="0" y="6"/>
                </a:cxn>
                <a:cxn ang="0">
                  <a:pos x="929" y="1588"/>
                </a:cxn>
                <a:cxn ang="0">
                  <a:pos x="943" y="1592"/>
                </a:cxn>
                <a:cxn ang="0">
                  <a:pos x="943" y="1592"/>
                </a:cxn>
              </a:cxnLst>
              <a:rect l="0" t="0" r="r" b="b"/>
              <a:pathLst>
                <a:path w="943" h="1592">
                  <a:moveTo>
                    <a:pt x="943" y="1592"/>
                  </a:moveTo>
                  <a:lnTo>
                    <a:pt x="8" y="0"/>
                  </a:lnTo>
                  <a:lnTo>
                    <a:pt x="0" y="6"/>
                  </a:lnTo>
                  <a:lnTo>
                    <a:pt x="929" y="1588"/>
                  </a:lnTo>
                  <a:lnTo>
                    <a:pt x="943" y="1592"/>
                  </a:lnTo>
                  <a:lnTo>
                    <a:pt x="943" y="1592"/>
                  </a:lnTo>
                  <a:close/>
                </a:path>
              </a:pathLst>
            </a:custGeom>
            <a:solidFill>
              <a:srgbClr val="4766C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1"/>
            <p:cNvSpPr>
              <a:spLocks/>
            </p:cNvSpPr>
            <p:nvPr/>
          </p:nvSpPr>
          <p:spPr bwMode="auto">
            <a:xfrm>
              <a:off x="2491" y="430"/>
              <a:ext cx="216" cy="2129"/>
            </a:xfrm>
            <a:custGeom>
              <a:avLst/>
              <a:gdLst/>
              <a:ahLst/>
              <a:cxnLst>
                <a:cxn ang="0">
                  <a:pos x="15" y="2129"/>
                </a:cxn>
                <a:cxn ang="0">
                  <a:pos x="216" y="0"/>
                </a:cxn>
                <a:cxn ang="0">
                  <a:pos x="200" y="5"/>
                </a:cxn>
                <a:cxn ang="0">
                  <a:pos x="0" y="2127"/>
                </a:cxn>
                <a:cxn ang="0">
                  <a:pos x="15" y="2129"/>
                </a:cxn>
                <a:cxn ang="0">
                  <a:pos x="15" y="2129"/>
                </a:cxn>
              </a:cxnLst>
              <a:rect l="0" t="0" r="r" b="b"/>
              <a:pathLst>
                <a:path w="216" h="2129">
                  <a:moveTo>
                    <a:pt x="15" y="2129"/>
                  </a:moveTo>
                  <a:lnTo>
                    <a:pt x="216" y="0"/>
                  </a:lnTo>
                  <a:lnTo>
                    <a:pt x="200" y="5"/>
                  </a:lnTo>
                  <a:lnTo>
                    <a:pt x="0" y="2127"/>
                  </a:lnTo>
                  <a:lnTo>
                    <a:pt x="15" y="2129"/>
                  </a:lnTo>
                  <a:lnTo>
                    <a:pt x="15" y="2129"/>
                  </a:lnTo>
                  <a:close/>
                </a:path>
              </a:pathLst>
            </a:custGeom>
            <a:solidFill>
              <a:srgbClr val="4766C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6" name="Freeform 12"/>
            <p:cNvSpPr>
              <a:spLocks/>
            </p:cNvSpPr>
            <p:nvPr/>
          </p:nvSpPr>
          <p:spPr bwMode="auto">
            <a:xfrm>
              <a:off x="2385" y="589"/>
              <a:ext cx="88" cy="1362"/>
            </a:xfrm>
            <a:custGeom>
              <a:avLst/>
              <a:gdLst/>
              <a:ahLst/>
              <a:cxnLst>
                <a:cxn ang="0">
                  <a:pos x="0" y="6"/>
                </a:cxn>
                <a:cxn ang="0">
                  <a:pos x="77" y="1355"/>
                </a:cxn>
                <a:cxn ang="0">
                  <a:pos x="88" y="1362"/>
                </a:cxn>
                <a:cxn ang="0">
                  <a:pos x="11" y="0"/>
                </a:cxn>
                <a:cxn ang="0">
                  <a:pos x="0" y="6"/>
                </a:cxn>
                <a:cxn ang="0">
                  <a:pos x="0" y="6"/>
                </a:cxn>
              </a:cxnLst>
              <a:rect l="0" t="0" r="r" b="b"/>
              <a:pathLst>
                <a:path w="88" h="1362">
                  <a:moveTo>
                    <a:pt x="0" y="6"/>
                  </a:moveTo>
                  <a:lnTo>
                    <a:pt x="77" y="1355"/>
                  </a:lnTo>
                  <a:lnTo>
                    <a:pt x="88" y="1362"/>
                  </a:lnTo>
                  <a:lnTo>
                    <a:pt x="11" y="0"/>
                  </a:lnTo>
                  <a:lnTo>
                    <a:pt x="0" y="6"/>
                  </a:lnTo>
                  <a:lnTo>
                    <a:pt x="0" y="6"/>
                  </a:lnTo>
                  <a:close/>
                </a:path>
              </a:pathLst>
            </a:custGeom>
            <a:solidFill>
              <a:srgbClr val="4766C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13"/>
            <p:cNvSpPr>
              <a:spLocks/>
            </p:cNvSpPr>
            <p:nvPr/>
          </p:nvSpPr>
          <p:spPr bwMode="auto">
            <a:xfrm>
              <a:off x="1888" y="432"/>
              <a:ext cx="1912" cy="1634"/>
            </a:xfrm>
            <a:custGeom>
              <a:avLst/>
              <a:gdLst/>
              <a:ahLst/>
              <a:cxnLst>
                <a:cxn ang="0">
                  <a:pos x="1903" y="0"/>
                </a:cxn>
                <a:cxn ang="0">
                  <a:pos x="0" y="1625"/>
                </a:cxn>
                <a:cxn ang="0">
                  <a:pos x="2" y="1634"/>
                </a:cxn>
                <a:cxn ang="0">
                  <a:pos x="1912" y="1"/>
                </a:cxn>
                <a:cxn ang="0">
                  <a:pos x="1903" y="0"/>
                </a:cxn>
                <a:cxn ang="0">
                  <a:pos x="1903" y="0"/>
                </a:cxn>
              </a:cxnLst>
              <a:rect l="0" t="0" r="r" b="b"/>
              <a:pathLst>
                <a:path w="1912" h="1634">
                  <a:moveTo>
                    <a:pt x="1903" y="0"/>
                  </a:moveTo>
                  <a:lnTo>
                    <a:pt x="0" y="1625"/>
                  </a:lnTo>
                  <a:lnTo>
                    <a:pt x="2" y="1634"/>
                  </a:lnTo>
                  <a:lnTo>
                    <a:pt x="1912" y="1"/>
                  </a:lnTo>
                  <a:lnTo>
                    <a:pt x="1903" y="0"/>
                  </a:lnTo>
                  <a:lnTo>
                    <a:pt x="1903" y="0"/>
                  </a:lnTo>
                  <a:close/>
                </a:path>
              </a:pathLst>
            </a:custGeom>
            <a:solidFill>
              <a:srgbClr val="4766C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14"/>
            <p:cNvSpPr>
              <a:spLocks/>
            </p:cNvSpPr>
            <p:nvPr/>
          </p:nvSpPr>
          <p:spPr bwMode="auto">
            <a:xfrm>
              <a:off x="1710" y="933"/>
              <a:ext cx="923" cy="932"/>
            </a:xfrm>
            <a:custGeom>
              <a:avLst/>
              <a:gdLst/>
              <a:ahLst/>
              <a:cxnLst>
                <a:cxn ang="0">
                  <a:pos x="853" y="18"/>
                </a:cxn>
                <a:cxn ang="0">
                  <a:pos x="809" y="70"/>
                </a:cxn>
                <a:cxn ang="0">
                  <a:pos x="805" y="118"/>
                </a:cxn>
                <a:cxn ang="0">
                  <a:pos x="820" y="162"/>
                </a:cxn>
                <a:cxn ang="0">
                  <a:pos x="874" y="203"/>
                </a:cxn>
                <a:cxn ang="0">
                  <a:pos x="918" y="230"/>
                </a:cxn>
                <a:cxn ang="0">
                  <a:pos x="897" y="266"/>
                </a:cxn>
                <a:cxn ang="0">
                  <a:pos x="859" y="305"/>
                </a:cxn>
                <a:cxn ang="0">
                  <a:pos x="824" y="367"/>
                </a:cxn>
                <a:cxn ang="0">
                  <a:pos x="772" y="390"/>
                </a:cxn>
                <a:cxn ang="0">
                  <a:pos x="708" y="420"/>
                </a:cxn>
                <a:cxn ang="0">
                  <a:pos x="646" y="447"/>
                </a:cxn>
                <a:cxn ang="0">
                  <a:pos x="583" y="473"/>
                </a:cxn>
                <a:cxn ang="0">
                  <a:pos x="522" y="497"/>
                </a:cxn>
                <a:cxn ang="0">
                  <a:pos x="459" y="521"/>
                </a:cxn>
                <a:cxn ang="0">
                  <a:pos x="396" y="547"/>
                </a:cxn>
                <a:cxn ang="0">
                  <a:pos x="334" y="576"/>
                </a:cxn>
                <a:cxn ang="0">
                  <a:pos x="279" y="603"/>
                </a:cxn>
                <a:cxn ang="0">
                  <a:pos x="216" y="639"/>
                </a:cxn>
                <a:cxn ang="0">
                  <a:pos x="146" y="674"/>
                </a:cxn>
                <a:cxn ang="0">
                  <a:pos x="83" y="698"/>
                </a:cxn>
                <a:cxn ang="0">
                  <a:pos x="94" y="884"/>
                </a:cxn>
                <a:cxn ang="0">
                  <a:pos x="216" y="854"/>
                </a:cxn>
                <a:cxn ang="0">
                  <a:pos x="305" y="831"/>
                </a:cxn>
                <a:cxn ang="0">
                  <a:pos x="371" y="808"/>
                </a:cxn>
                <a:cxn ang="0">
                  <a:pos x="433" y="787"/>
                </a:cxn>
                <a:cxn ang="0">
                  <a:pos x="500" y="765"/>
                </a:cxn>
                <a:cxn ang="0">
                  <a:pos x="589" y="737"/>
                </a:cxn>
                <a:cxn ang="0">
                  <a:pos x="710" y="704"/>
                </a:cxn>
                <a:cxn ang="0">
                  <a:pos x="731" y="727"/>
                </a:cxn>
                <a:cxn ang="0">
                  <a:pos x="637" y="756"/>
                </a:cxn>
                <a:cxn ang="0">
                  <a:pos x="524" y="792"/>
                </a:cxn>
                <a:cxn ang="0">
                  <a:pos x="400" y="828"/>
                </a:cxn>
                <a:cxn ang="0">
                  <a:pos x="278" y="861"/>
                </a:cxn>
                <a:cxn ang="0">
                  <a:pos x="165" y="892"/>
                </a:cxn>
                <a:cxn ang="0">
                  <a:pos x="78" y="916"/>
                </a:cxn>
                <a:cxn ang="0">
                  <a:pos x="23" y="928"/>
                </a:cxn>
                <a:cxn ang="0">
                  <a:pos x="1" y="902"/>
                </a:cxn>
                <a:cxn ang="0">
                  <a:pos x="4" y="842"/>
                </a:cxn>
                <a:cxn ang="0">
                  <a:pos x="14" y="798"/>
                </a:cxn>
                <a:cxn ang="0">
                  <a:pos x="26" y="753"/>
                </a:cxn>
                <a:cxn ang="0">
                  <a:pos x="47" y="698"/>
                </a:cxn>
                <a:cxn ang="0">
                  <a:pos x="276" y="571"/>
                </a:cxn>
                <a:cxn ang="0">
                  <a:pos x="332" y="544"/>
                </a:cxn>
                <a:cxn ang="0">
                  <a:pos x="387" y="521"/>
                </a:cxn>
                <a:cxn ang="0">
                  <a:pos x="438" y="497"/>
                </a:cxn>
                <a:cxn ang="0">
                  <a:pos x="491" y="478"/>
                </a:cxn>
                <a:cxn ang="0">
                  <a:pos x="542" y="457"/>
                </a:cxn>
                <a:cxn ang="0">
                  <a:pos x="593" y="437"/>
                </a:cxn>
                <a:cxn ang="0">
                  <a:pos x="649" y="414"/>
                </a:cxn>
                <a:cxn ang="0">
                  <a:pos x="707" y="392"/>
                </a:cxn>
                <a:cxn ang="0">
                  <a:pos x="764" y="360"/>
                </a:cxn>
                <a:cxn ang="0">
                  <a:pos x="818" y="324"/>
                </a:cxn>
                <a:cxn ang="0">
                  <a:pos x="834" y="271"/>
                </a:cxn>
                <a:cxn ang="0">
                  <a:pos x="886" y="242"/>
                </a:cxn>
                <a:cxn ang="0">
                  <a:pos x="834" y="221"/>
                </a:cxn>
                <a:cxn ang="0">
                  <a:pos x="793" y="182"/>
                </a:cxn>
                <a:cxn ang="0">
                  <a:pos x="775" y="135"/>
                </a:cxn>
                <a:cxn ang="0">
                  <a:pos x="775" y="83"/>
                </a:cxn>
                <a:cxn ang="0">
                  <a:pos x="794" y="37"/>
                </a:cxn>
                <a:cxn ang="0">
                  <a:pos x="834" y="2"/>
                </a:cxn>
              </a:cxnLst>
              <a:rect l="0" t="0" r="r" b="b"/>
              <a:pathLst>
                <a:path w="923" h="932">
                  <a:moveTo>
                    <a:pt x="834" y="2"/>
                  </a:moveTo>
                  <a:lnTo>
                    <a:pt x="840" y="0"/>
                  </a:lnTo>
                  <a:lnTo>
                    <a:pt x="849" y="2"/>
                  </a:lnTo>
                  <a:lnTo>
                    <a:pt x="858" y="2"/>
                  </a:lnTo>
                  <a:lnTo>
                    <a:pt x="865" y="5"/>
                  </a:lnTo>
                  <a:lnTo>
                    <a:pt x="861" y="9"/>
                  </a:lnTo>
                  <a:lnTo>
                    <a:pt x="858" y="14"/>
                  </a:lnTo>
                  <a:lnTo>
                    <a:pt x="853" y="18"/>
                  </a:lnTo>
                  <a:lnTo>
                    <a:pt x="849" y="21"/>
                  </a:lnTo>
                  <a:lnTo>
                    <a:pt x="838" y="29"/>
                  </a:lnTo>
                  <a:lnTo>
                    <a:pt x="829" y="37"/>
                  </a:lnTo>
                  <a:lnTo>
                    <a:pt x="820" y="43"/>
                  </a:lnTo>
                  <a:lnTo>
                    <a:pt x="812" y="52"/>
                  </a:lnTo>
                  <a:lnTo>
                    <a:pt x="811" y="58"/>
                  </a:lnTo>
                  <a:lnTo>
                    <a:pt x="809" y="64"/>
                  </a:lnTo>
                  <a:lnTo>
                    <a:pt x="809" y="70"/>
                  </a:lnTo>
                  <a:lnTo>
                    <a:pt x="811" y="79"/>
                  </a:lnTo>
                  <a:lnTo>
                    <a:pt x="808" y="83"/>
                  </a:lnTo>
                  <a:lnTo>
                    <a:pt x="806" y="89"/>
                  </a:lnTo>
                  <a:lnTo>
                    <a:pt x="805" y="96"/>
                  </a:lnTo>
                  <a:lnTo>
                    <a:pt x="805" y="102"/>
                  </a:lnTo>
                  <a:lnTo>
                    <a:pt x="803" y="106"/>
                  </a:lnTo>
                  <a:lnTo>
                    <a:pt x="803" y="112"/>
                  </a:lnTo>
                  <a:lnTo>
                    <a:pt x="805" y="118"/>
                  </a:lnTo>
                  <a:lnTo>
                    <a:pt x="805" y="124"/>
                  </a:lnTo>
                  <a:lnTo>
                    <a:pt x="805" y="129"/>
                  </a:lnTo>
                  <a:lnTo>
                    <a:pt x="808" y="135"/>
                  </a:lnTo>
                  <a:lnTo>
                    <a:pt x="808" y="141"/>
                  </a:lnTo>
                  <a:lnTo>
                    <a:pt x="811" y="147"/>
                  </a:lnTo>
                  <a:lnTo>
                    <a:pt x="814" y="151"/>
                  </a:lnTo>
                  <a:lnTo>
                    <a:pt x="817" y="157"/>
                  </a:lnTo>
                  <a:lnTo>
                    <a:pt x="820" y="162"/>
                  </a:lnTo>
                  <a:lnTo>
                    <a:pt x="823" y="168"/>
                  </a:lnTo>
                  <a:lnTo>
                    <a:pt x="830" y="176"/>
                  </a:lnTo>
                  <a:lnTo>
                    <a:pt x="838" y="185"/>
                  </a:lnTo>
                  <a:lnTo>
                    <a:pt x="847" y="192"/>
                  </a:lnTo>
                  <a:lnTo>
                    <a:pt x="858" y="198"/>
                  </a:lnTo>
                  <a:lnTo>
                    <a:pt x="862" y="201"/>
                  </a:lnTo>
                  <a:lnTo>
                    <a:pt x="868" y="203"/>
                  </a:lnTo>
                  <a:lnTo>
                    <a:pt x="874" y="203"/>
                  </a:lnTo>
                  <a:lnTo>
                    <a:pt x="879" y="206"/>
                  </a:lnTo>
                  <a:lnTo>
                    <a:pt x="885" y="206"/>
                  </a:lnTo>
                  <a:lnTo>
                    <a:pt x="891" y="206"/>
                  </a:lnTo>
                  <a:lnTo>
                    <a:pt x="897" y="206"/>
                  </a:lnTo>
                  <a:lnTo>
                    <a:pt x="904" y="206"/>
                  </a:lnTo>
                  <a:lnTo>
                    <a:pt x="907" y="213"/>
                  </a:lnTo>
                  <a:lnTo>
                    <a:pt x="914" y="221"/>
                  </a:lnTo>
                  <a:lnTo>
                    <a:pt x="918" y="230"/>
                  </a:lnTo>
                  <a:lnTo>
                    <a:pt x="921" y="239"/>
                  </a:lnTo>
                  <a:lnTo>
                    <a:pt x="923" y="247"/>
                  </a:lnTo>
                  <a:lnTo>
                    <a:pt x="920" y="254"/>
                  </a:lnTo>
                  <a:lnTo>
                    <a:pt x="918" y="257"/>
                  </a:lnTo>
                  <a:lnTo>
                    <a:pt x="915" y="262"/>
                  </a:lnTo>
                  <a:lnTo>
                    <a:pt x="909" y="265"/>
                  </a:lnTo>
                  <a:lnTo>
                    <a:pt x="904" y="268"/>
                  </a:lnTo>
                  <a:lnTo>
                    <a:pt x="897" y="266"/>
                  </a:lnTo>
                  <a:lnTo>
                    <a:pt x="892" y="268"/>
                  </a:lnTo>
                  <a:lnTo>
                    <a:pt x="886" y="268"/>
                  </a:lnTo>
                  <a:lnTo>
                    <a:pt x="882" y="271"/>
                  </a:lnTo>
                  <a:lnTo>
                    <a:pt x="874" y="275"/>
                  </a:lnTo>
                  <a:lnTo>
                    <a:pt x="870" y="281"/>
                  </a:lnTo>
                  <a:lnTo>
                    <a:pt x="864" y="287"/>
                  </a:lnTo>
                  <a:lnTo>
                    <a:pt x="861" y="298"/>
                  </a:lnTo>
                  <a:lnTo>
                    <a:pt x="859" y="305"/>
                  </a:lnTo>
                  <a:lnTo>
                    <a:pt x="856" y="316"/>
                  </a:lnTo>
                  <a:lnTo>
                    <a:pt x="853" y="325"/>
                  </a:lnTo>
                  <a:lnTo>
                    <a:pt x="850" y="334"/>
                  </a:lnTo>
                  <a:lnTo>
                    <a:pt x="846" y="343"/>
                  </a:lnTo>
                  <a:lnTo>
                    <a:pt x="843" y="352"/>
                  </a:lnTo>
                  <a:lnTo>
                    <a:pt x="837" y="358"/>
                  </a:lnTo>
                  <a:lnTo>
                    <a:pt x="829" y="364"/>
                  </a:lnTo>
                  <a:lnTo>
                    <a:pt x="824" y="367"/>
                  </a:lnTo>
                  <a:lnTo>
                    <a:pt x="821" y="369"/>
                  </a:lnTo>
                  <a:lnTo>
                    <a:pt x="815" y="370"/>
                  </a:lnTo>
                  <a:lnTo>
                    <a:pt x="811" y="372"/>
                  </a:lnTo>
                  <a:lnTo>
                    <a:pt x="803" y="375"/>
                  </a:lnTo>
                  <a:lnTo>
                    <a:pt x="796" y="379"/>
                  </a:lnTo>
                  <a:lnTo>
                    <a:pt x="787" y="382"/>
                  </a:lnTo>
                  <a:lnTo>
                    <a:pt x="779" y="389"/>
                  </a:lnTo>
                  <a:lnTo>
                    <a:pt x="772" y="390"/>
                  </a:lnTo>
                  <a:lnTo>
                    <a:pt x="764" y="396"/>
                  </a:lnTo>
                  <a:lnTo>
                    <a:pt x="756" y="398"/>
                  </a:lnTo>
                  <a:lnTo>
                    <a:pt x="749" y="404"/>
                  </a:lnTo>
                  <a:lnTo>
                    <a:pt x="740" y="405"/>
                  </a:lnTo>
                  <a:lnTo>
                    <a:pt x="732" y="410"/>
                  </a:lnTo>
                  <a:lnTo>
                    <a:pt x="725" y="413"/>
                  </a:lnTo>
                  <a:lnTo>
                    <a:pt x="717" y="417"/>
                  </a:lnTo>
                  <a:lnTo>
                    <a:pt x="708" y="420"/>
                  </a:lnTo>
                  <a:lnTo>
                    <a:pt x="701" y="425"/>
                  </a:lnTo>
                  <a:lnTo>
                    <a:pt x="693" y="429"/>
                  </a:lnTo>
                  <a:lnTo>
                    <a:pt x="686" y="432"/>
                  </a:lnTo>
                  <a:lnTo>
                    <a:pt x="678" y="435"/>
                  </a:lnTo>
                  <a:lnTo>
                    <a:pt x="670" y="438"/>
                  </a:lnTo>
                  <a:lnTo>
                    <a:pt x="663" y="441"/>
                  </a:lnTo>
                  <a:lnTo>
                    <a:pt x="655" y="444"/>
                  </a:lnTo>
                  <a:lnTo>
                    <a:pt x="646" y="447"/>
                  </a:lnTo>
                  <a:lnTo>
                    <a:pt x="639" y="452"/>
                  </a:lnTo>
                  <a:lnTo>
                    <a:pt x="631" y="455"/>
                  </a:lnTo>
                  <a:lnTo>
                    <a:pt x="624" y="458"/>
                  </a:lnTo>
                  <a:lnTo>
                    <a:pt x="615" y="461"/>
                  </a:lnTo>
                  <a:lnTo>
                    <a:pt x="607" y="464"/>
                  </a:lnTo>
                  <a:lnTo>
                    <a:pt x="599" y="467"/>
                  </a:lnTo>
                  <a:lnTo>
                    <a:pt x="592" y="470"/>
                  </a:lnTo>
                  <a:lnTo>
                    <a:pt x="583" y="473"/>
                  </a:lnTo>
                  <a:lnTo>
                    <a:pt x="577" y="476"/>
                  </a:lnTo>
                  <a:lnTo>
                    <a:pt x="568" y="479"/>
                  </a:lnTo>
                  <a:lnTo>
                    <a:pt x="562" y="482"/>
                  </a:lnTo>
                  <a:lnTo>
                    <a:pt x="553" y="485"/>
                  </a:lnTo>
                  <a:lnTo>
                    <a:pt x="545" y="488"/>
                  </a:lnTo>
                  <a:lnTo>
                    <a:pt x="538" y="491"/>
                  </a:lnTo>
                  <a:lnTo>
                    <a:pt x="530" y="494"/>
                  </a:lnTo>
                  <a:lnTo>
                    <a:pt x="522" y="497"/>
                  </a:lnTo>
                  <a:lnTo>
                    <a:pt x="515" y="500"/>
                  </a:lnTo>
                  <a:lnTo>
                    <a:pt x="507" y="503"/>
                  </a:lnTo>
                  <a:lnTo>
                    <a:pt x="500" y="506"/>
                  </a:lnTo>
                  <a:lnTo>
                    <a:pt x="491" y="509"/>
                  </a:lnTo>
                  <a:lnTo>
                    <a:pt x="483" y="512"/>
                  </a:lnTo>
                  <a:lnTo>
                    <a:pt x="476" y="515"/>
                  </a:lnTo>
                  <a:lnTo>
                    <a:pt x="468" y="518"/>
                  </a:lnTo>
                  <a:lnTo>
                    <a:pt x="459" y="521"/>
                  </a:lnTo>
                  <a:lnTo>
                    <a:pt x="451" y="524"/>
                  </a:lnTo>
                  <a:lnTo>
                    <a:pt x="444" y="527"/>
                  </a:lnTo>
                  <a:lnTo>
                    <a:pt x="436" y="531"/>
                  </a:lnTo>
                  <a:lnTo>
                    <a:pt x="427" y="534"/>
                  </a:lnTo>
                  <a:lnTo>
                    <a:pt x="420" y="537"/>
                  </a:lnTo>
                  <a:lnTo>
                    <a:pt x="412" y="541"/>
                  </a:lnTo>
                  <a:lnTo>
                    <a:pt x="405" y="544"/>
                  </a:lnTo>
                  <a:lnTo>
                    <a:pt x="396" y="547"/>
                  </a:lnTo>
                  <a:lnTo>
                    <a:pt x="388" y="552"/>
                  </a:lnTo>
                  <a:lnTo>
                    <a:pt x="380" y="555"/>
                  </a:lnTo>
                  <a:lnTo>
                    <a:pt x="373" y="559"/>
                  </a:lnTo>
                  <a:lnTo>
                    <a:pt x="364" y="562"/>
                  </a:lnTo>
                  <a:lnTo>
                    <a:pt x="356" y="565"/>
                  </a:lnTo>
                  <a:lnTo>
                    <a:pt x="349" y="570"/>
                  </a:lnTo>
                  <a:lnTo>
                    <a:pt x="341" y="573"/>
                  </a:lnTo>
                  <a:lnTo>
                    <a:pt x="334" y="576"/>
                  </a:lnTo>
                  <a:lnTo>
                    <a:pt x="326" y="580"/>
                  </a:lnTo>
                  <a:lnTo>
                    <a:pt x="319" y="585"/>
                  </a:lnTo>
                  <a:lnTo>
                    <a:pt x="311" y="589"/>
                  </a:lnTo>
                  <a:lnTo>
                    <a:pt x="305" y="591"/>
                  </a:lnTo>
                  <a:lnTo>
                    <a:pt x="299" y="594"/>
                  </a:lnTo>
                  <a:lnTo>
                    <a:pt x="293" y="597"/>
                  </a:lnTo>
                  <a:lnTo>
                    <a:pt x="287" y="600"/>
                  </a:lnTo>
                  <a:lnTo>
                    <a:pt x="279" y="603"/>
                  </a:lnTo>
                  <a:lnTo>
                    <a:pt x="272" y="608"/>
                  </a:lnTo>
                  <a:lnTo>
                    <a:pt x="264" y="612"/>
                  </a:lnTo>
                  <a:lnTo>
                    <a:pt x="257" y="617"/>
                  </a:lnTo>
                  <a:lnTo>
                    <a:pt x="249" y="621"/>
                  </a:lnTo>
                  <a:lnTo>
                    <a:pt x="242" y="626"/>
                  </a:lnTo>
                  <a:lnTo>
                    <a:pt x="233" y="629"/>
                  </a:lnTo>
                  <a:lnTo>
                    <a:pt x="225" y="635"/>
                  </a:lnTo>
                  <a:lnTo>
                    <a:pt x="216" y="639"/>
                  </a:lnTo>
                  <a:lnTo>
                    <a:pt x="208" y="644"/>
                  </a:lnTo>
                  <a:lnTo>
                    <a:pt x="199" y="648"/>
                  </a:lnTo>
                  <a:lnTo>
                    <a:pt x="190" y="654"/>
                  </a:lnTo>
                  <a:lnTo>
                    <a:pt x="181" y="657"/>
                  </a:lnTo>
                  <a:lnTo>
                    <a:pt x="172" y="662"/>
                  </a:lnTo>
                  <a:lnTo>
                    <a:pt x="163" y="666"/>
                  </a:lnTo>
                  <a:lnTo>
                    <a:pt x="155" y="671"/>
                  </a:lnTo>
                  <a:lnTo>
                    <a:pt x="146" y="674"/>
                  </a:lnTo>
                  <a:lnTo>
                    <a:pt x="137" y="679"/>
                  </a:lnTo>
                  <a:lnTo>
                    <a:pt x="130" y="682"/>
                  </a:lnTo>
                  <a:lnTo>
                    <a:pt x="122" y="686"/>
                  </a:lnTo>
                  <a:lnTo>
                    <a:pt x="113" y="689"/>
                  </a:lnTo>
                  <a:lnTo>
                    <a:pt x="104" y="692"/>
                  </a:lnTo>
                  <a:lnTo>
                    <a:pt x="97" y="694"/>
                  </a:lnTo>
                  <a:lnTo>
                    <a:pt x="91" y="697"/>
                  </a:lnTo>
                  <a:lnTo>
                    <a:pt x="83" y="698"/>
                  </a:lnTo>
                  <a:lnTo>
                    <a:pt x="77" y="700"/>
                  </a:lnTo>
                  <a:lnTo>
                    <a:pt x="71" y="700"/>
                  </a:lnTo>
                  <a:lnTo>
                    <a:pt x="66" y="703"/>
                  </a:lnTo>
                  <a:lnTo>
                    <a:pt x="17" y="904"/>
                  </a:lnTo>
                  <a:lnTo>
                    <a:pt x="36" y="898"/>
                  </a:lnTo>
                  <a:lnTo>
                    <a:pt x="56" y="893"/>
                  </a:lnTo>
                  <a:lnTo>
                    <a:pt x="74" y="888"/>
                  </a:lnTo>
                  <a:lnTo>
                    <a:pt x="94" y="884"/>
                  </a:lnTo>
                  <a:lnTo>
                    <a:pt x="110" y="879"/>
                  </a:lnTo>
                  <a:lnTo>
                    <a:pt x="127" y="876"/>
                  </a:lnTo>
                  <a:lnTo>
                    <a:pt x="143" y="872"/>
                  </a:lnTo>
                  <a:lnTo>
                    <a:pt x="160" y="869"/>
                  </a:lnTo>
                  <a:lnTo>
                    <a:pt x="174" y="864"/>
                  </a:lnTo>
                  <a:lnTo>
                    <a:pt x="189" y="861"/>
                  </a:lnTo>
                  <a:lnTo>
                    <a:pt x="201" y="857"/>
                  </a:lnTo>
                  <a:lnTo>
                    <a:pt x="216" y="854"/>
                  </a:lnTo>
                  <a:lnTo>
                    <a:pt x="228" y="851"/>
                  </a:lnTo>
                  <a:lnTo>
                    <a:pt x="240" y="849"/>
                  </a:lnTo>
                  <a:lnTo>
                    <a:pt x="252" y="846"/>
                  </a:lnTo>
                  <a:lnTo>
                    <a:pt x="264" y="843"/>
                  </a:lnTo>
                  <a:lnTo>
                    <a:pt x="273" y="839"/>
                  </a:lnTo>
                  <a:lnTo>
                    <a:pt x="284" y="836"/>
                  </a:lnTo>
                  <a:lnTo>
                    <a:pt x="294" y="833"/>
                  </a:lnTo>
                  <a:lnTo>
                    <a:pt x="305" y="831"/>
                  </a:lnTo>
                  <a:lnTo>
                    <a:pt x="313" y="828"/>
                  </a:lnTo>
                  <a:lnTo>
                    <a:pt x="322" y="825"/>
                  </a:lnTo>
                  <a:lnTo>
                    <a:pt x="331" y="822"/>
                  </a:lnTo>
                  <a:lnTo>
                    <a:pt x="340" y="821"/>
                  </a:lnTo>
                  <a:lnTo>
                    <a:pt x="347" y="817"/>
                  </a:lnTo>
                  <a:lnTo>
                    <a:pt x="356" y="814"/>
                  </a:lnTo>
                  <a:lnTo>
                    <a:pt x="364" y="811"/>
                  </a:lnTo>
                  <a:lnTo>
                    <a:pt x="371" y="808"/>
                  </a:lnTo>
                  <a:lnTo>
                    <a:pt x="379" y="805"/>
                  </a:lnTo>
                  <a:lnTo>
                    <a:pt x="387" y="804"/>
                  </a:lnTo>
                  <a:lnTo>
                    <a:pt x="394" y="801"/>
                  </a:lnTo>
                  <a:lnTo>
                    <a:pt x="403" y="799"/>
                  </a:lnTo>
                  <a:lnTo>
                    <a:pt x="409" y="796"/>
                  </a:lnTo>
                  <a:lnTo>
                    <a:pt x="418" y="793"/>
                  </a:lnTo>
                  <a:lnTo>
                    <a:pt x="426" y="790"/>
                  </a:lnTo>
                  <a:lnTo>
                    <a:pt x="433" y="787"/>
                  </a:lnTo>
                  <a:lnTo>
                    <a:pt x="441" y="784"/>
                  </a:lnTo>
                  <a:lnTo>
                    <a:pt x="448" y="781"/>
                  </a:lnTo>
                  <a:lnTo>
                    <a:pt x="456" y="780"/>
                  </a:lnTo>
                  <a:lnTo>
                    <a:pt x="465" y="777"/>
                  </a:lnTo>
                  <a:lnTo>
                    <a:pt x="473" y="774"/>
                  </a:lnTo>
                  <a:lnTo>
                    <a:pt x="482" y="771"/>
                  </a:lnTo>
                  <a:lnTo>
                    <a:pt x="489" y="768"/>
                  </a:lnTo>
                  <a:lnTo>
                    <a:pt x="500" y="765"/>
                  </a:lnTo>
                  <a:lnTo>
                    <a:pt x="509" y="762"/>
                  </a:lnTo>
                  <a:lnTo>
                    <a:pt x="519" y="759"/>
                  </a:lnTo>
                  <a:lnTo>
                    <a:pt x="530" y="756"/>
                  </a:lnTo>
                  <a:lnTo>
                    <a:pt x="541" y="753"/>
                  </a:lnTo>
                  <a:lnTo>
                    <a:pt x="551" y="748"/>
                  </a:lnTo>
                  <a:lnTo>
                    <a:pt x="563" y="745"/>
                  </a:lnTo>
                  <a:lnTo>
                    <a:pt x="575" y="740"/>
                  </a:lnTo>
                  <a:lnTo>
                    <a:pt x="589" y="737"/>
                  </a:lnTo>
                  <a:lnTo>
                    <a:pt x="601" y="733"/>
                  </a:lnTo>
                  <a:lnTo>
                    <a:pt x="615" y="730"/>
                  </a:lnTo>
                  <a:lnTo>
                    <a:pt x="628" y="725"/>
                  </a:lnTo>
                  <a:lnTo>
                    <a:pt x="645" y="722"/>
                  </a:lnTo>
                  <a:lnTo>
                    <a:pt x="658" y="718"/>
                  </a:lnTo>
                  <a:lnTo>
                    <a:pt x="675" y="713"/>
                  </a:lnTo>
                  <a:lnTo>
                    <a:pt x="692" y="707"/>
                  </a:lnTo>
                  <a:lnTo>
                    <a:pt x="710" y="704"/>
                  </a:lnTo>
                  <a:lnTo>
                    <a:pt x="726" y="698"/>
                  </a:lnTo>
                  <a:lnTo>
                    <a:pt x="747" y="694"/>
                  </a:lnTo>
                  <a:lnTo>
                    <a:pt x="766" y="689"/>
                  </a:lnTo>
                  <a:lnTo>
                    <a:pt x="787" y="685"/>
                  </a:lnTo>
                  <a:lnTo>
                    <a:pt x="761" y="718"/>
                  </a:lnTo>
                  <a:lnTo>
                    <a:pt x="752" y="721"/>
                  </a:lnTo>
                  <a:lnTo>
                    <a:pt x="741" y="724"/>
                  </a:lnTo>
                  <a:lnTo>
                    <a:pt x="731" y="727"/>
                  </a:lnTo>
                  <a:lnTo>
                    <a:pt x="722" y="731"/>
                  </a:lnTo>
                  <a:lnTo>
                    <a:pt x="711" y="733"/>
                  </a:lnTo>
                  <a:lnTo>
                    <a:pt x="699" y="737"/>
                  </a:lnTo>
                  <a:lnTo>
                    <a:pt x="689" y="740"/>
                  </a:lnTo>
                  <a:lnTo>
                    <a:pt x="676" y="747"/>
                  </a:lnTo>
                  <a:lnTo>
                    <a:pt x="663" y="748"/>
                  </a:lnTo>
                  <a:lnTo>
                    <a:pt x="651" y="753"/>
                  </a:lnTo>
                  <a:lnTo>
                    <a:pt x="637" y="756"/>
                  </a:lnTo>
                  <a:lnTo>
                    <a:pt x="625" y="762"/>
                  </a:lnTo>
                  <a:lnTo>
                    <a:pt x="612" y="765"/>
                  </a:lnTo>
                  <a:lnTo>
                    <a:pt x="596" y="769"/>
                  </a:lnTo>
                  <a:lnTo>
                    <a:pt x="583" y="774"/>
                  </a:lnTo>
                  <a:lnTo>
                    <a:pt x="569" y="780"/>
                  </a:lnTo>
                  <a:lnTo>
                    <a:pt x="554" y="783"/>
                  </a:lnTo>
                  <a:lnTo>
                    <a:pt x="539" y="787"/>
                  </a:lnTo>
                  <a:lnTo>
                    <a:pt x="524" y="792"/>
                  </a:lnTo>
                  <a:lnTo>
                    <a:pt x="509" y="796"/>
                  </a:lnTo>
                  <a:lnTo>
                    <a:pt x="492" y="799"/>
                  </a:lnTo>
                  <a:lnTo>
                    <a:pt x="479" y="805"/>
                  </a:lnTo>
                  <a:lnTo>
                    <a:pt x="462" y="808"/>
                  </a:lnTo>
                  <a:lnTo>
                    <a:pt x="448" y="814"/>
                  </a:lnTo>
                  <a:lnTo>
                    <a:pt x="432" y="817"/>
                  </a:lnTo>
                  <a:lnTo>
                    <a:pt x="417" y="824"/>
                  </a:lnTo>
                  <a:lnTo>
                    <a:pt x="400" y="828"/>
                  </a:lnTo>
                  <a:lnTo>
                    <a:pt x="385" y="833"/>
                  </a:lnTo>
                  <a:lnTo>
                    <a:pt x="370" y="836"/>
                  </a:lnTo>
                  <a:lnTo>
                    <a:pt x="353" y="842"/>
                  </a:lnTo>
                  <a:lnTo>
                    <a:pt x="338" y="846"/>
                  </a:lnTo>
                  <a:lnTo>
                    <a:pt x="323" y="851"/>
                  </a:lnTo>
                  <a:lnTo>
                    <a:pt x="308" y="854"/>
                  </a:lnTo>
                  <a:lnTo>
                    <a:pt x="293" y="858"/>
                  </a:lnTo>
                  <a:lnTo>
                    <a:pt x="278" y="861"/>
                  </a:lnTo>
                  <a:lnTo>
                    <a:pt x="263" y="866"/>
                  </a:lnTo>
                  <a:lnTo>
                    <a:pt x="248" y="869"/>
                  </a:lnTo>
                  <a:lnTo>
                    <a:pt x="234" y="873"/>
                  </a:lnTo>
                  <a:lnTo>
                    <a:pt x="219" y="876"/>
                  </a:lnTo>
                  <a:lnTo>
                    <a:pt x="205" y="881"/>
                  </a:lnTo>
                  <a:lnTo>
                    <a:pt x="192" y="884"/>
                  </a:lnTo>
                  <a:lnTo>
                    <a:pt x="178" y="888"/>
                  </a:lnTo>
                  <a:lnTo>
                    <a:pt x="165" y="892"/>
                  </a:lnTo>
                  <a:lnTo>
                    <a:pt x="154" y="896"/>
                  </a:lnTo>
                  <a:lnTo>
                    <a:pt x="142" y="899"/>
                  </a:lnTo>
                  <a:lnTo>
                    <a:pt x="130" y="902"/>
                  </a:lnTo>
                  <a:lnTo>
                    <a:pt x="119" y="905"/>
                  </a:lnTo>
                  <a:lnTo>
                    <a:pt x="109" y="908"/>
                  </a:lnTo>
                  <a:lnTo>
                    <a:pt x="97" y="910"/>
                  </a:lnTo>
                  <a:lnTo>
                    <a:pt x="88" y="913"/>
                  </a:lnTo>
                  <a:lnTo>
                    <a:pt x="78" y="916"/>
                  </a:lnTo>
                  <a:lnTo>
                    <a:pt x="69" y="917"/>
                  </a:lnTo>
                  <a:lnTo>
                    <a:pt x="60" y="920"/>
                  </a:lnTo>
                  <a:lnTo>
                    <a:pt x="53" y="922"/>
                  </a:lnTo>
                  <a:lnTo>
                    <a:pt x="45" y="923"/>
                  </a:lnTo>
                  <a:lnTo>
                    <a:pt x="39" y="925"/>
                  </a:lnTo>
                  <a:lnTo>
                    <a:pt x="33" y="926"/>
                  </a:lnTo>
                  <a:lnTo>
                    <a:pt x="27" y="928"/>
                  </a:lnTo>
                  <a:lnTo>
                    <a:pt x="23" y="928"/>
                  </a:lnTo>
                  <a:lnTo>
                    <a:pt x="20" y="931"/>
                  </a:lnTo>
                  <a:lnTo>
                    <a:pt x="14" y="931"/>
                  </a:lnTo>
                  <a:lnTo>
                    <a:pt x="12" y="932"/>
                  </a:lnTo>
                  <a:lnTo>
                    <a:pt x="8" y="928"/>
                  </a:lnTo>
                  <a:lnTo>
                    <a:pt x="4" y="923"/>
                  </a:lnTo>
                  <a:lnTo>
                    <a:pt x="3" y="916"/>
                  </a:lnTo>
                  <a:lnTo>
                    <a:pt x="1" y="910"/>
                  </a:lnTo>
                  <a:lnTo>
                    <a:pt x="1" y="902"/>
                  </a:lnTo>
                  <a:lnTo>
                    <a:pt x="0" y="895"/>
                  </a:lnTo>
                  <a:lnTo>
                    <a:pt x="0" y="885"/>
                  </a:lnTo>
                  <a:lnTo>
                    <a:pt x="1" y="876"/>
                  </a:lnTo>
                  <a:lnTo>
                    <a:pt x="1" y="866"/>
                  </a:lnTo>
                  <a:lnTo>
                    <a:pt x="1" y="857"/>
                  </a:lnTo>
                  <a:lnTo>
                    <a:pt x="1" y="851"/>
                  </a:lnTo>
                  <a:lnTo>
                    <a:pt x="3" y="846"/>
                  </a:lnTo>
                  <a:lnTo>
                    <a:pt x="4" y="842"/>
                  </a:lnTo>
                  <a:lnTo>
                    <a:pt x="4" y="836"/>
                  </a:lnTo>
                  <a:lnTo>
                    <a:pt x="4" y="831"/>
                  </a:lnTo>
                  <a:lnTo>
                    <a:pt x="8" y="825"/>
                  </a:lnTo>
                  <a:lnTo>
                    <a:pt x="8" y="819"/>
                  </a:lnTo>
                  <a:lnTo>
                    <a:pt x="9" y="814"/>
                  </a:lnTo>
                  <a:lnTo>
                    <a:pt x="11" y="808"/>
                  </a:lnTo>
                  <a:lnTo>
                    <a:pt x="12" y="802"/>
                  </a:lnTo>
                  <a:lnTo>
                    <a:pt x="14" y="798"/>
                  </a:lnTo>
                  <a:lnTo>
                    <a:pt x="15" y="792"/>
                  </a:lnTo>
                  <a:lnTo>
                    <a:pt x="17" y="787"/>
                  </a:lnTo>
                  <a:lnTo>
                    <a:pt x="18" y="781"/>
                  </a:lnTo>
                  <a:lnTo>
                    <a:pt x="20" y="775"/>
                  </a:lnTo>
                  <a:lnTo>
                    <a:pt x="21" y="769"/>
                  </a:lnTo>
                  <a:lnTo>
                    <a:pt x="23" y="765"/>
                  </a:lnTo>
                  <a:lnTo>
                    <a:pt x="24" y="759"/>
                  </a:lnTo>
                  <a:lnTo>
                    <a:pt x="26" y="753"/>
                  </a:lnTo>
                  <a:lnTo>
                    <a:pt x="27" y="747"/>
                  </a:lnTo>
                  <a:lnTo>
                    <a:pt x="29" y="740"/>
                  </a:lnTo>
                  <a:lnTo>
                    <a:pt x="32" y="736"/>
                  </a:lnTo>
                  <a:lnTo>
                    <a:pt x="33" y="731"/>
                  </a:lnTo>
                  <a:lnTo>
                    <a:pt x="35" y="725"/>
                  </a:lnTo>
                  <a:lnTo>
                    <a:pt x="39" y="715"/>
                  </a:lnTo>
                  <a:lnTo>
                    <a:pt x="44" y="707"/>
                  </a:lnTo>
                  <a:lnTo>
                    <a:pt x="47" y="698"/>
                  </a:lnTo>
                  <a:lnTo>
                    <a:pt x="51" y="689"/>
                  </a:lnTo>
                  <a:lnTo>
                    <a:pt x="56" y="682"/>
                  </a:lnTo>
                  <a:lnTo>
                    <a:pt x="60" y="676"/>
                  </a:lnTo>
                  <a:lnTo>
                    <a:pt x="63" y="668"/>
                  </a:lnTo>
                  <a:lnTo>
                    <a:pt x="68" y="663"/>
                  </a:lnTo>
                  <a:lnTo>
                    <a:pt x="71" y="659"/>
                  </a:lnTo>
                  <a:lnTo>
                    <a:pt x="75" y="656"/>
                  </a:lnTo>
                  <a:lnTo>
                    <a:pt x="276" y="571"/>
                  </a:lnTo>
                  <a:lnTo>
                    <a:pt x="282" y="567"/>
                  </a:lnTo>
                  <a:lnTo>
                    <a:pt x="290" y="564"/>
                  </a:lnTo>
                  <a:lnTo>
                    <a:pt x="296" y="559"/>
                  </a:lnTo>
                  <a:lnTo>
                    <a:pt x="303" y="556"/>
                  </a:lnTo>
                  <a:lnTo>
                    <a:pt x="311" y="553"/>
                  </a:lnTo>
                  <a:lnTo>
                    <a:pt x="319" y="550"/>
                  </a:lnTo>
                  <a:lnTo>
                    <a:pt x="325" y="547"/>
                  </a:lnTo>
                  <a:lnTo>
                    <a:pt x="332" y="544"/>
                  </a:lnTo>
                  <a:lnTo>
                    <a:pt x="338" y="541"/>
                  </a:lnTo>
                  <a:lnTo>
                    <a:pt x="346" y="538"/>
                  </a:lnTo>
                  <a:lnTo>
                    <a:pt x="352" y="535"/>
                  </a:lnTo>
                  <a:lnTo>
                    <a:pt x="359" y="532"/>
                  </a:lnTo>
                  <a:lnTo>
                    <a:pt x="365" y="529"/>
                  </a:lnTo>
                  <a:lnTo>
                    <a:pt x="371" y="526"/>
                  </a:lnTo>
                  <a:lnTo>
                    <a:pt x="379" y="523"/>
                  </a:lnTo>
                  <a:lnTo>
                    <a:pt x="387" y="521"/>
                  </a:lnTo>
                  <a:lnTo>
                    <a:pt x="393" y="518"/>
                  </a:lnTo>
                  <a:lnTo>
                    <a:pt x="399" y="515"/>
                  </a:lnTo>
                  <a:lnTo>
                    <a:pt x="405" y="512"/>
                  </a:lnTo>
                  <a:lnTo>
                    <a:pt x="412" y="509"/>
                  </a:lnTo>
                  <a:lnTo>
                    <a:pt x="418" y="506"/>
                  </a:lnTo>
                  <a:lnTo>
                    <a:pt x="426" y="503"/>
                  </a:lnTo>
                  <a:lnTo>
                    <a:pt x="432" y="500"/>
                  </a:lnTo>
                  <a:lnTo>
                    <a:pt x="438" y="497"/>
                  </a:lnTo>
                  <a:lnTo>
                    <a:pt x="444" y="496"/>
                  </a:lnTo>
                  <a:lnTo>
                    <a:pt x="451" y="493"/>
                  </a:lnTo>
                  <a:lnTo>
                    <a:pt x="458" y="490"/>
                  </a:lnTo>
                  <a:lnTo>
                    <a:pt x="464" y="488"/>
                  </a:lnTo>
                  <a:lnTo>
                    <a:pt x="471" y="485"/>
                  </a:lnTo>
                  <a:lnTo>
                    <a:pt x="477" y="482"/>
                  </a:lnTo>
                  <a:lnTo>
                    <a:pt x="483" y="481"/>
                  </a:lnTo>
                  <a:lnTo>
                    <a:pt x="491" y="478"/>
                  </a:lnTo>
                  <a:lnTo>
                    <a:pt x="497" y="475"/>
                  </a:lnTo>
                  <a:lnTo>
                    <a:pt x="503" y="472"/>
                  </a:lnTo>
                  <a:lnTo>
                    <a:pt x="509" y="470"/>
                  </a:lnTo>
                  <a:lnTo>
                    <a:pt x="516" y="467"/>
                  </a:lnTo>
                  <a:lnTo>
                    <a:pt x="522" y="464"/>
                  </a:lnTo>
                  <a:lnTo>
                    <a:pt x="528" y="463"/>
                  </a:lnTo>
                  <a:lnTo>
                    <a:pt x="535" y="460"/>
                  </a:lnTo>
                  <a:lnTo>
                    <a:pt x="542" y="457"/>
                  </a:lnTo>
                  <a:lnTo>
                    <a:pt x="548" y="455"/>
                  </a:lnTo>
                  <a:lnTo>
                    <a:pt x="554" y="452"/>
                  </a:lnTo>
                  <a:lnTo>
                    <a:pt x="560" y="449"/>
                  </a:lnTo>
                  <a:lnTo>
                    <a:pt x="568" y="446"/>
                  </a:lnTo>
                  <a:lnTo>
                    <a:pt x="574" y="443"/>
                  </a:lnTo>
                  <a:lnTo>
                    <a:pt x="580" y="441"/>
                  </a:lnTo>
                  <a:lnTo>
                    <a:pt x="586" y="438"/>
                  </a:lnTo>
                  <a:lnTo>
                    <a:pt x="593" y="437"/>
                  </a:lnTo>
                  <a:lnTo>
                    <a:pt x="599" y="434"/>
                  </a:lnTo>
                  <a:lnTo>
                    <a:pt x="607" y="431"/>
                  </a:lnTo>
                  <a:lnTo>
                    <a:pt x="613" y="428"/>
                  </a:lnTo>
                  <a:lnTo>
                    <a:pt x="621" y="425"/>
                  </a:lnTo>
                  <a:lnTo>
                    <a:pt x="627" y="422"/>
                  </a:lnTo>
                  <a:lnTo>
                    <a:pt x="634" y="419"/>
                  </a:lnTo>
                  <a:lnTo>
                    <a:pt x="642" y="416"/>
                  </a:lnTo>
                  <a:lnTo>
                    <a:pt x="649" y="414"/>
                  </a:lnTo>
                  <a:lnTo>
                    <a:pt x="655" y="411"/>
                  </a:lnTo>
                  <a:lnTo>
                    <a:pt x="663" y="408"/>
                  </a:lnTo>
                  <a:lnTo>
                    <a:pt x="669" y="405"/>
                  </a:lnTo>
                  <a:lnTo>
                    <a:pt x="676" y="404"/>
                  </a:lnTo>
                  <a:lnTo>
                    <a:pt x="683" y="401"/>
                  </a:lnTo>
                  <a:lnTo>
                    <a:pt x="692" y="398"/>
                  </a:lnTo>
                  <a:lnTo>
                    <a:pt x="698" y="395"/>
                  </a:lnTo>
                  <a:lnTo>
                    <a:pt x="707" y="392"/>
                  </a:lnTo>
                  <a:lnTo>
                    <a:pt x="714" y="384"/>
                  </a:lnTo>
                  <a:lnTo>
                    <a:pt x="723" y="378"/>
                  </a:lnTo>
                  <a:lnTo>
                    <a:pt x="729" y="375"/>
                  </a:lnTo>
                  <a:lnTo>
                    <a:pt x="734" y="373"/>
                  </a:lnTo>
                  <a:lnTo>
                    <a:pt x="738" y="370"/>
                  </a:lnTo>
                  <a:lnTo>
                    <a:pt x="744" y="369"/>
                  </a:lnTo>
                  <a:lnTo>
                    <a:pt x="755" y="363"/>
                  </a:lnTo>
                  <a:lnTo>
                    <a:pt x="764" y="360"/>
                  </a:lnTo>
                  <a:lnTo>
                    <a:pt x="770" y="357"/>
                  </a:lnTo>
                  <a:lnTo>
                    <a:pt x="775" y="354"/>
                  </a:lnTo>
                  <a:lnTo>
                    <a:pt x="779" y="352"/>
                  </a:lnTo>
                  <a:lnTo>
                    <a:pt x="785" y="349"/>
                  </a:lnTo>
                  <a:lnTo>
                    <a:pt x="794" y="343"/>
                  </a:lnTo>
                  <a:lnTo>
                    <a:pt x="803" y="337"/>
                  </a:lnTo>
                  <a:lnTo>
                    <a:pt x="811" y="331"/>
                  </a:lnTo>
                  <a:lnTo>
                    <a:pt x="818" y="324"/>
                  </a:lnTo>
                  <a:lnTo>
                    <a:pt x="823" y="313"/>
                  </a:lnTo>
                  <a:lnTo>
                    <a:pt x="829" y="305"/>
                  </a:lnTo>
                  <a:lnTo>
                    <a:pt x="829" y="298"/>
                  </a:lnTo>
                  <a:lnTo>
                    <a:pt x="830" y="293"/>
                  </a:lnTo>
                  <a:lnTo>
                    <a:pt x="832" y="287"/>
                  </a:lnTo>
                  <a:lnTo>
                    <a:pt x="834" y="281"/>
                  </a:lnTo>
                  <a:lnTo>
                    <a:pt x="834" y="275"/>
                  </a:lnTo>
                  <a:lnTo>
                    <a:pt x="834" y="271"/>
                  </a:lnTo>
                  <a:lnTo>
                    <a:pt x="837" y="266"/>
                  </a:lnTo>
                  <a:lnTo>
                    <a:pt x="838" y="263"/>
                  </a:lnTo>
                  <a:lnTo>
                    <a:pt x="844" y="257"/>
                  </a:lnTo>
                  <a:lnTo>
                    <a:pt x="852" y="253"/>
                  </a:lnTo>
                  <a:lnTo>
                    <a:pt x="859" y="248"/>
                  </a:lnTo>
                  <a:lnTo>
                    <a:pt x="868" y="245"/>
                  </a:lnTo>
                  <a:lnTo>
                    <a:pt x="877" y="244"/>
                  </a:lnTo>
                  <a:lnTo>
                    <a:pt x="886" y="242"/>
                  </a:lnTo>
                  <a:lnTo>
                    <a:pt x="879" y="239"/>
                  </a:lnTo>
                  <a:lnTo>
                    <a:pt x="873" y="236"/>
                  </a:lnTo>
                  <a:lnTo>
                    <a:pt x="867" y="233"/>
                  </a:lnTo>
                  <a:lnTo>
                    <a:pt x="859" y="231"/>
                  </a:lnTo>
                  <a:lnTo>
                    <a:pt x="853" y="228"/>
                  </a:lnTo>
                  <a:lnTo>
                    <a:pt x="846" y="225"/>
                  </a:lnTo>
                  <a:lnTo>
                    <a:pt x="840" y="222"/>
                  </a:lnTo>
                  <a:lnTo>
                    <a:pt x="834" y="221"/>
                  </a:lnTo>
                  <a:lnTo>
                    <a:pt x="827" y="216"/>
                  </a:lnTo>
                  <a:lnTo>
                    <a:pt x="821" y="213"/>
                  </a:lnTo>
                  <a:lnTo>
                    <a:pt x="815" y="209"/>
                  </a:lnTo>
                  <a:lnTo>
                    <a:pt x="811" y="204"/>
                  </a:lnTo>
                  <a:lnTo>
                    <a:pt x="805" y="198"/>
                  </a:lnTo>
                  <a:lnTo>
                    <a:pt x="800" y="194"/>
                  </a:lnTo>
                  <a:lnTo>
                    <a:pt x="796" y="188"/>
                  </a:lnTo>
                  <a:lnTo>
                    <a:pt x="793" y="182"/>
                  </a:lnTo>
                  <a:lnTo>
                    <a:pt x="790" y="176"/>
                  </a:lnTo>
                  <a:lnTo>
                    <a:pt x="787" y="170"/>
                  </a:lnTo>
                  <a:lnTo>
                    <a:pt x="784" y="165"/>
                  </a:lnTo>
                  <a:lnTo>
                    <a:pt x="781" y="159"/>
                  </a:lnTo>
                  <a:lnTo>
                    <a:pt x="778" y="153"/>
                  </a:lnTo>
                  <a:lnTo>
                    <a:pt x="778" y="147"/>
                  </a:lnTo>
                  <a:lnTo>
                    <a:pt x="775" y="139"/>
                  </a:lnTo>
                  <a:lnTo>
                    <a:pt x="775" y="135"/>
                  </a:lnTo>
                  <a:lnTo>
                    <a:pt x="772" y="127"/>
                  </a:lnTo>
                  <a:lnTo>
                    <a:pt x="772" y="121"/>
                  </a:lnTo>
                  <a:lnTo>
                    <a:pt x="772" y="114"/>
                  </a:lnTo>
                  <a:lnTo>
                    <a:pt x="772" y="109"/>
                  </a:lnTo>
                  <a:lnTo>
                    <a:pt x="772" y="102"/>
                  </a:lnTo>
                  <a:lnTo>
                    <a:pt x="772" y="96"/>
                  </a:lnTo>
                  <a:lnTo>
                    <a:pt x="773" y="89"/>
                  </a:lnTo>
                  <a:lnTo>
                    <a:pt x="775" y="83"/>
                  </a:lnTo>
                  <a:lnTo>
                    <a:pt x="775" y="77"/>
                  </a:lnTo>
                  <a:lnTo>
                    <a:pt x="778" y="70"/>
                  </a:lnTo>
                  <a:lnTo>
                    <a:pt x="779" y="64"/>
                  </a:lnTo>
                  <a:lnTo>
                    <a:pt x="782" y="58"/>
                  </a:lnTo>
                  <a:lnTo>
                    <a:pt x="784" y="52"/>
                  </a:lnTo>
                  <a:lnTo>
                    <a:pt x="787" y="47"/>
                  </a:lnTo>
                  <a:lnTo>
                    <a:pt x="790" y="41"/>
                  </a:lnTo>
                  <a:lnTo>
                    <a:pt x="794" y="37"/>
                  </a:lnTo>
                  <a:lnTo>
                    <a:pt x="797" y="31"/>
                  </a:lnTo>
                  <a:lnTo>
                    <a:pt x="802" y="25"/>
                  </a:lnTo>
                  <a:lnTo>
                    <a:pt x="805" y="20"/>
                  </a:lnTo>
                  <a:lnTo>
                    <a:pt x="811" y="17"/>
                  </a:lnTo>
                  <a:lnTo>
                    <a:pt x="815" y="12"/>
                  </a:lnTo>
                  <a:lnTo>
                    <a:pt x="821" y="8"/>
                  </a:lnTo>
                  <a:lnTo>
                    <a:pt x="827" y="3"/>
                  </a:lnTo>
                  <a:lnTo>
                    <a:pt x="834" y="2"/>
                  </a:lnTo>
                  <a:lnTo>
                    <a:pt x="834" y="2"/>
                  </a:lnTo>
                  <a:close/>
                </a:path>
              </a:pathLst>
            </a:custGeom>
            <a:solidFill>
              <a:srgbClr val="4766C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15"/>
            <p:cNvSpPr>
              <a:spLocks/>
            </p:cNvSpPr>
            <p:nvPr/>
          </p:nvSpPr>
          <p:spPr bwMode="auto">
            <a:xfrm>
              <a:off x="2666" y="545"/>
              <a:ext cx="1650" cy="1224"/>
            </a:xfrm>
            <a:custGeom>
              <a:avLst/>
              <a:gdLst/>
              <a:ahLst/>
              <a:cxnLst>
                <a:cxn ang="0">
                  <a:pos x="1377" y="26"/>
                </a:cxn>
                <a:cxn ang="0">
                  <a:pos x="1454" y="115"/>
                </a:cxn>
                <a:cxn ang="0">
                  <a:pos x="1533" y="243"/>
                </a:cxn>
                <a:cxn ang="0">
                  <a:pos x="1600" y="375"/>
                </a:cxn>
                <a:cxn ang="0">
                  <a:pos x="1643" y="484"/>
                </a:cxn>
                <a:cxn ang="0">
                  <a:pos x="1599" y="530"/>
                </a:cxn>
                <a:cxn ang="0">
                  <a:pos x="1474" y="571"/>
                </a:cxn>
                <a:cxn ang="0">
                  <a:pos x="1311" y="622"/>
                </a:cxn>
                <a:cxn ang="0">
                  <a:pos x="1131" y="674"/>
                </a:cxn>
                <a:cxn ang="0">
                  <a:pos x="966" y="730"/>
                </a:cxn>
                <a:cxn ang="0">
                  <a:pos x="850" y="777"/>
                </a:cxn>
                <a:cxn ang="0">
                  <a:pos x="746" y="810"/>
                </a:cxn>
                <a:cxn ang="0">
                  <a:pos x="639" y="845"/>
                </a:cxn>
                <a:cxn ang="0">
                  <a:pos x="531" y="881"/>
                </a:cxn>
                <a:cxn ang="0">
                  <a:pos x="429" y="919"/>
                </a:cxn>
                <a:cxn ang="0">
                  <a:pos x="343" y="956"/>
                </a:cxn>
                <a:cxn ang="0">
                  <a:pos x="364" y="1030"/>
                </a:cxn>
                <a:cxn ang="0">
                  <a:pos x="352" y="1106"/>
                </a:cxn>
                <a:cxn ang="0">
                  <a:pos x="299" y="1187"/>
                </a:cxn>
                <a:cxn ang="0">
                  <a:pos x="217" y="1222"/>
                </a:cxn>
                <a:cxn ang="0">
                  <a:pos x="128" y="1202"/>
                </a:cxn>
                <a:cxn ang="0">
                  <a:pos x="56" y="1153"/>
                </a:cxn>
                <a:cxn ang="0">
                  <a:pos x="69" y="1133"/>
                </a:cxn>
                <a:cxn ang="0">
                  <a:pos x="116" y="1100"/>
                </a:cxn>
                <a:cxn ang="0">
                  <a:pos x="152" y="1165"/>
                </a:cxn>
                <a:cxn ang="0">
                  <a:pos x="225" y="1190"/>
                </a:cxn>
                <a:cxn ang="0">
                  <a:pos x="278" y="1135"/>
                </a:cxn>
                <a:cxn ang="0">
                  <a:pos x="306" y="1054"/>
                </a:cxn>
                <a:cxn ang="0">
                  <a:pos x="311" y="973"/>
                </a:cxn>
                <a:cxn ang="0">
                  <a:pos x="340" y="902"/>
                </a:cxn>
                <a:cxn ang="0">
                  <a:pos x="451" y="854"/>
                </a:cxn>
                <a:cxn ang="0">
                  <a:pos x="572" y="817"/>
                </a:cxn>
                <a:cxn ang="0">
                  <a:pos x="696" y="781"/>
                </a:cxn>
                <a:cxn ang="0">
                  <a:pos x="820" y="745"/>
                </a:cxn>
                <a:cxn ang="0">
                  <a:pos x="942" y="706"/>
                </a:cxn>
                <a:cxn ang="0">
                  <a:pos x="1063" y="662"/>
                </a:cxn>
                <a:cxn ang="0">
                  <a:pos x="1166" y="630"/>
                </a:cxn>
                <a:cxn ang="0">
                  <a:pos x="1265" y="597"/>
                </a:cxn>
                <a:cxn ang="0">
                  <a:pos x="1363" y="564"/>
                </a:cxn>
                <a:cxn ang="0">
                  <a:pos x="1462" y="530"/>
                </a:cxn>
                <a:cxn ang="0">
                  <a:pos x="1563" y="502"/>
                </a:cxn>
                <a:cxn ang="0">
                  <a:pos x="1587" y="443"/>
                </a:cxn>
                <a:cxn ang="0">
                  <a:pos x="1539" y="366"/>
                </a:cxn>
                <a:cxn ang="0">
                  <a:pos x="1501" y="289"/>
                </a:cxn>
                <a:cxn ang="0">
                  <a:pos x="1446" y="206"/>
                </a:cxn>
                <a:cxn ang="0">
                  <a:pos x="1389" y="126"/>
                </a:cxn>
                <a:cxn ang="0">
                  <a:pos x="957" y="222"/>
                </a:cxn>
                <a:cxn ang="0">
                  <a:pos x="865" y="264"/>
                </a:cxn>
                <a:cxn ang="0">
                  <a:pos x="744" y="322"/>
                </a:cxn>
                <a:cxn ang="0">
                  <a:pos x="625" y="382"/>
                </a:cxn>
                <a:cxn ang="0">
                  <a:pos x="540" y="431"/>
                </a:cxn>
                <a:cxn ang="0">
                  <a:pos x="466" y="471"/>
                </a:cxn>
                <a:cxn ang="0">
                  <a:pos x="358" y="533"/>
                </a:cxn>
                <a:cxn ang="0">
                  <a:pos x="290" y="619"/>
                </a:cxn>
                <a:cxn ang="0">
                  <a:pos x="308" y="523"/>
                </a:cxn>
                <a:cxn ang="0">
                  <a:pos x="426" y="449"/>
                </a:cxn>
                <a:cxn ang="0">
                  <a:pos x="649" y="331"/>
                </a:cxn>
                <a:cxn ang="0">
                  <a:pos x="913" y="197"/>
                </a:cxn>
                <a:cxn ang="0">
                  <a:pos x="1150" y="82"/>
                </a:cxn>
                <a:cxn ang="0">
                  <a:pos x="1295" y="9"/>
                </a:cxn>
              </a:cxnLst>
              <a:rect l="0" t="0" r="r" b="b"/>
              <a:pathLst>
                <a:path w="1650" h="1224">
                  <a:moveTo>
                    <a:pt x="1311" y="3"/>
                  </a:moveTo>
                  <a:lnTo>
                    <a:pt x="1318" y="0"/>
                  </a:lnTo>
                  <a:lnTo>
                    <a:pt x="1329" y="0"/>
                  </a:lnTo>
                  <a:lnTo>
                    <a:pt x="1333" y="0"/>
                  </a:lnTo>
                  <a:lnTo>
                    <a:pt x="1338" y="2"/>
                  </a:lnTo>
                  <a:lnTo>
                    <a:pt x="1344" y="3"/>
                  </a:lnTo>
                  <a:lnTo>
                    <a:pt x="1348" y="6"/>
                  </a:lnTo>
                  <a:lnTo>
                    <a:pt x="1354" y="8"/>
                  </a:lnTo>
                  <a:lnTo>
                    <a:pt x="1360" y="12"/>
                  </a:lnTo>
                  <a:lnTo>
                    <a:pt x="1366" y="15"/>
                  </a:lnTo>
                  <a:lnTo>
                    <a:pt x="1372" y="21"/>
                  </a:lnTo>
                  <a:lnTo>
                    <a:pt x="1377" y="26"/>
                  </a:lnTo>
                  <a:lnTo>
                    <a:pt x="1385" y="30"/>
                  </a:lnTo>
                  <a:lnTo>
                    <a:pt x="1391" y="36"/>
                  </a:lnTo>
                  <a:lnTo>
                    <a:pt x="1397" y="44"/>
                  </a:lnTo>
                  <a:lnTo>
                    <a:pt x="1403" y="50"/>
                  </a:lnTo>
                  <a:lnTo>
                    <a:pt x="1409" y="58"/>
                  </a:lnTo>
                  <a:lnTo>
                    <a:pt x="1415" y="64"/>
                  </a:lnTo>
                  <a:lnTo>
                    <a:pt x="1422" y="73"/>
                  </a:lnTo>
                  <a:lnTo>
                    <a:pt x="1428" y="80"/>
                  </a:lnTo>
                  <a:lnTo>
                    <a:pt x="1436" y="89"/>
                  </a:lnTo>
                  <a:lnTo>
                    <a:pt x="1440" y="97"/>
                  </a:lnTo>
                  <a:lnTo>
                    <a:pt x="1448" y="107"/>
                  </a:lnTo>
                  <a:lnTo>
                    <a:pt x="1454" y="115"/>
                  </a:lnTo>
                  <a:lnTo>
                    <a:pt x="1462" y="126"/>
                  </a:lnTo>
                  <a:lnTo>
                    <a:pt x="1468" y="135"/>
                  </a:lnTo>
                  <a:lnTo>
                    <a:pt x="1475" y="147"/>
                  </a:lnTo>
                  <a:lnTo>
                    <a:pt x="1481" y="156"/>
                  </a:lnTo>
                  <a:lnTo>
                    <a:pt x="1489" y="166"/>
                  </a:lnTo>
                  <a:lnTo>
                    <a:pt x="1495" y="177"/>
                  </a:lnTo>
                  <a:lnTo>
                    <a:pt x="1502" y="189"/>
                  </a:lnTo>
                  <a:lnTo>
                    <a:pt x="1508" y="200"/>
                  </a:lnTo>
                  <a:lnTo>
                    <a:pt x="1514" y="210"/>
                  </a:lnTo>
                  <a:lnTo>
                    <a:pt x="1520" y="221"/>
                  </a:lnTo>
                  <a:lnTo>
                    <a:pt x="1528" y="231"/>
                  </a:lnTo>
                  <a:lnTo>
                    <a:pt x="1533" y="243"/>
                  </a:lnTo>
                  <a:lnTo>
                    <a:pt x="1540" y="254"/>
                  </a:lnTo>
                  <a:lnTo>
                    <a:pt x="1546" y="266"/>
                  </a:lnTo>
                  <a:lnTo>
                    <a:pt x="1552" y="277"/>
                  </a:lnTo>
                  <a:lnTo>
                    <a:pt x="1558" y="287"/>
                  </a:lnTo>
                  <a:lnTo>
                    <a:pt x="1564" y="299"/>
                  </a:lnTo>
                  <a:lnTo>
                    <a:pt x="1570" y="310"/>
                  </a:lnTo>
                  <a:lnTo>
                    <a:pt x="1576" y="320"/>
                  </a:lnTo>
                  <a:lnTo>
                    <a:pt x="1581" y="331"/>
                  </a:lnTo>
                  <a:lnTo>
                    <a:pt x="1587" y="343"/>
                  </a:lnTo>
                  <a:lnTo>
                    <a:pt x="1591" y="354"/>
                  </a:lnTo>
                  <a:lnTo>
                    <a:pt x="1596" y="366"/>
                  </a:lnTo>
                  <a:lnTo>
                    <a:pt x="1600" y="375"/>
                  </a:lnTo>
                  <a:lnTo>
                    <a:pt x="1605" y="385"/>
                  </a:lnTo>
                  <a:lnTo>
                    <a:pt x="1610" y="396"/>
                  </a:lnTo>
                  <a:lnTo>
                    <a:pt x="1614" y="406"/>
                  </a:lnTo>
                  <a:lnTo>
                    <a:pt x="1619" y="416"/>
                  </a:lnTo>
                  <a:lnTo>
                    <a:pt x="1622" y="425"/>
                  </a:lnTo>
                  <a:lnTo>
                    <a:pt x="1626" y="435"/>
                  </a:lnTo>
                  <a:lnTo>
                    <a:pt x="1629" y="444"/>
                  </a:lnTo>
                  <a:lnTo>
                    <a:pt x="1632" y="452"/>
                  </a:lnTo>
                  <a:lnTo>
                    <a:pt x="1635" y="461"/>
                  </a:lnTo>
                  <a:lnTo>
                    <a:pt x="1638" y="468"/>
                  </a:lnTo>
                  <a:lnTo>
                    <a:pt x="1641" y="477"/>
                  </a:lnTo>
                  <a:lnTo>
                    <a:pt x="1643" y="484"/>
                  </a:lnTo>
                  <a:lnTo>
                    <a:pt x="1646" y="491"/>
                  </a:lnTo>
                  <a:lnTo>
                    <a:pt x="1647" y="499"/>
                  </a:lnTo>
                  <a:lnTo>
                    <a:pt x="1650" y="506"/>
                  </a:lnTo>
                  <a:lnTo>
                    <a:pt x="1646" y="508"/>
                  </a:lnTo>
                  <a:lnTo>
                    <a:pt x="1643" y="509"/>
                  </a:lnTo>
                  <a:lnTo>
                    <a:pt x="1637" y="512"/>
                  </a:lnTo>
                  <a:lnTo>
                    <a:pt x="1632" y="515"/>
                  </a:lnTo>
                  <a:lnTo>
                    <a:pt x="1626" y="518"/>
                  </a:lnTo>
                  <a:lnTo>
                    <a:pt x="1620" y="521"/>
                  </a:lnTo>
                  <a:lnTo>
                    <a:pt x="1614" y="524"/>
                  </a:lnTo>
                  <a:lnTo>
                    <a:pt x="1607" y="527"/>
                  </a:lnTo>
                  <a:lnTo>
                    <a:pt x="1599" y="530"/>
                  </a:lnTo>
                  <a:lnTo>
                    <a:pt x="1591" y="533"/>
                  </a:lnTo>
                  <a:lnTo>
                    <a:pt x="1582" y="536"/>
                  </a:lnTo>
                  <a:lnTo>
                    <a:pt x="1573" y="541"/>
                  </a:lnTo>
                  <a:lnTo>
                    <a:pt x="1563" y="542"/>
                  </a:lnTo>
                  <a:lnTo>
                    <a:pt x="1554" y="547"/>
                  </a:lnTo>
                  <a:lnTo>
                    <a:pt x="1543" y="550"/>
                  </a:lnTo>
                  <a:lnTo>
                    <a:pt x="1534" y="554"/>
                  </a:lnTo>
                  <a:lnTo>
                    <a:pt x="1522" y="558"/>
                  </a:lnTo>
                  <a:lnTo>
                    <a:pt x="1511" y="561"/>
                  </a:lnTo>
                  <a:lnTo>
                    <a:pt x="1499" y="565"/>
                  </a:lnTo>
                  <a:lnTo>
                    <a:pt x="1487" y="568"/>
                  </a:lnTo>
                  <a:lnTo>
                    <a:pt x="1474" y="571"/>
                  </a:lnTo>
                  <a:lnTo>
                    <a:pt x="1462" y="576"/>
                  </a:lnTo>
                  <a:lnTo>
                    <a:pt x="1449" y="580"/>
                  </a:lnTo>
                  <a:lnTo>
                    <a:pt x="1437" y="585"/>
                  </a:lnTo>
                  <a:lnTo>
                    <a:pt x="1422" y="588"/>
                  </a:lnTo>
                  <a:lnTo>
                    <a:pt x="1410" y="592"/>
                  </a:lnTo>
                  <a:lnTo>
                    <a:pt x="1395" y="597"/>
                  </a:lnTo>
                  <a:lnTo>
                    <a:pt x="1382" y="601"/>
                  </a:lnTo>
                  <a:lnTo>
                    <a:pt x="1368" y="604"/>
                  </a:lnTo>
                  <a:lnTo>
                    <a:pt x="1354" y="609"/>
                  </a:lnTo>
                  <a:lnTo>
                    <a:pt x="1339" y="613"/>
                  </a:lnTo>
                  <a:lnTo>
                    <a:pt x="1326" y="618"/>
                  </a:lnTo>
                  <a:lnTo>
                    <a:pt x="1311" y="622"/>
                  </a:lnTo>
                  <a:lnTo>
                    <a:pt x="1295" y="627"/>
                  </a:lnTo>
                  <a:lnTo>
                    <a:pt x="1280" y="630"/>
                  </a:lnTo>
                  <a:lnTo>
                    <a:pt x="1265" y="635"/>
                  </a:lnTo>
                  <a:lnTo>
                    <a:pt x="1250" y="639"/>
                  </a:lnTo>
                  <a:lnTo>
                    <a:pt x="1235" y="644"/>
                  </a:lnTo>
                  <a:lnTo>
                    <a:pt x="1220" y="648"/>
                  </a:lnTo>
                  <a:lnTo>
                    <a:pt x="1206" y="653"/>
                  </a:lnTo>
                  <a:lnTo>
                    <a:pt x="1191" y="657"/>
                  </a:lnTo>
                  <a:lnTo>
                    <a:pt x="1176" y="662"/>
                  </a:lnTo>
                  <a:lnTo>
                    <a:pt x="1161" y="666"/>
                  </a:lnTo>
                  <a:lnTo>
                    <a:pt x="1146" y="671"/>
                  </a:lnTo>
                  <a:lnTo>
                    <a:pt x="1131" y="674"/>
                  </a:lnTo>
                  <a:lnTo>
                    <a:pt x="1117" y="680"/>
                  </a:lnTo>
                  <a:lnTo>
                    <a:pt x="1102" y="683"/>
                  </a:lnTo>
                  <a:lnTo>
                    <a:pt x="1089" y="689"/>
                  </a:lnTo>
                  <a:lnTo>
                    <a:pt x="1073" y="693"/>
                  </a:lnTo>
                  <a:lnTo>
                    <a:pt x="1060" y="698"/>
                  </a:lnTo>
                  <a:lnTo>
                    <a:pt x="1045" y="701"/>
                  </a:lnTo>
                  <a:lnTo>
                    <a:pt x="1033" y="707"/>
                  </a:lnTo>
                  <a:lnTo>
                    <a:pt x="1018" y="712"/>
                  </a:lnTo>
                  <a:lnTo>
                    <a:pt x="1006" y="716"/>
                  </a:lnTo>
                  <a:lnTo>
                    <a:pt x="992" y="719"/>
                  </a:lnTo>
                  <a:lnTo>
                    <a:pt x="980" y="725"/>
                  </a:lnTo>
                  <a:lnTo>
                    <a:pt x="966" y="730"/>
                  </a:lnTo>
                  <a:lnTo>
                    <a:pt x="956" y="734"/>
                  </a:lnTo>
                  <a:lnTo>
                    <a:pt x="944" y="737"/>
                  </a:lnTo>
                  <a:lnTo>
                    <a:pt x="933" y="743"/>
                  </a:lnTo>
                  <a:lnTo>
                    <a:pt x="921" y="748"/>
                  </a:lnTo>
                  <a:lnTo>
                    <a:pt x="910" y="752"/>
                  </a:lnTo>
                  <a:lnTo>
                    <a:pt x="900" y="755"/>
                  </a:lnTo>
                  <a:lnTo>
                    <a:pt x="892" y="761"/>
                  </a:lnTo>
                  <a:lnTo>
                    <a:pt x="883" y="764"/>
                  </a:lnTo>
                  <a:lnTo>
                    <a:pt x="874" y="767"/>
                  </a:lnTo>
                  <a:lnTo>
                    <a:pt x="867" y="770"/>
                  </a:lnTo>
                  <a:lnTo>
                    <a:pt x="858" y="774"/>
                  </a:lnTo>
                  <a:lnTo>
                    <a:pt x="850" y="777"/>
                  </a:lnTo>
                  <a:lnTo>
                    <a:pt x="841" y="778"/>
                  </a:lnTo>
                  <a:lnTo>
                    <a:pt x="832" y="781"/>
                  </a:lnTo>
                  <a:lnTo>
                    <a:pt x="824" y="784"/>
                  </a:lnTo>
                  <a:lnTo>
                    <a:pt x="815" y="787"/>
                  </a:lnTo>
                  <a:lnTo>
                    <a:pt x="806" y="790"/>
                  </a:lnTo>
                  <a:lnTo>
                    <a:pt x="799" y="793"/>
                  </a:lnTo>
                  <a:lnTo>
                    <a:pt x="790" y="796"/>
                  </a:lnTo>
                  <a:lnTo>
                    <a:pt x="781" y="799"/>
                  </a:lnTo>
                  <a:lnTo>
                    <a:pt x="773" y="801"/>
                  </a:lnTo>
                  <a:lnTo>
                    <a:pt x="764" y="804"/>
                  </a:lnTo>
                  <a:lnTo>
                    <a:pt x="755" y="807"/>
                  </a:lnTo>
                  <a:lnTo>
                    <a:pt x="746" y="810"/>
                  </a:lnTo>
                  <a:lnTo>
                    <a:pt x="737" y="813"/>
                  </a:lnTo>
                  <a:lnTo>
                    <a:pt x="728" y="816"/>
                  </a:lnTo>
                  <a:lnTo>
                    <a:pt x="719" y="819"/>
                  </a:lnTo>
                  <a:lnTo>
                    <a:pt x="710" y="822"/>
                  </a:lnTo>
                  <a:lnTo>
                    <a:pt x="702" y="825"/>
                  </a:lnTo>
                  <a:lnTo>
                    <a:pt x="693" y="826"/>
                  </a:lnTo>
                  <a:lnTo>
                    <a:pt x="684" y="831"/>
                  </a:lnTo>
                  <a:lnTo>
                    <a:pt x="675" y="834"/>
                  </a:lnTo>
                  <a:lnTo>
                    <a:pt x="666" y="837"/>
                  </a:lnTo>
                  <a:lnTo>
                    <a:pt x="657" y="840"/>
                  </a:lnTo>
                  <a:lnTo>
                    <a:pt x="648" y="843"/>
                  </a:lnTo>
                  <a:lnTo>
                    <a:pt x="639" y="845"/>
                  </a:lnTo>
                  <a:lnTo>
                    <a:pt x="630" y="848"/>
                  </a:lnTo>
                  <a:lnTo>
                    <a:pt x="622" y="851"/>
                  </a:lnTo>
                  <a:lnTo>
                    <a:pt x="613" y="855"/>
                  </a:lnTo>
                  <a:lnTo>
                    <a:pt x="604" y="858"/>
                  </a:lnTo>
                  <a:lnTo>
                    <a:pt x="593" y="860"/>
                  </a:lnTo>
                  <a:lnTo>
                    <a:pt x="584" y="863"/>
                  </a:lnTo>
                  <a:lnTo>
                    <a:pt x="577" y="866"/>
                  </a:lnTo>
                  <a:lnTo>
                    <a:pt x="566" y="869"/>
                  </a:lnTo>
                  <a:lnTo>
                    <a:pt x="559" y="872"/>
                  </a:lnTo>
                  <a:lnTo>
                    <a:pt x="549" y="875"/>
                  </a:lnTo>
                  <a:lnTo>
                    <a:pt x="540" y="878"/>
                  </a:lnTo>
                  <a:lnTo>
                    <a:pt x="531" y="881"/>
                  </a:lnTo>
                  <a:lnTo>
                    <a:pt x="522" y="884"/>
                  </a:lnTo>
                  <a:lnTo>
                    <a:pt x="515" y="887"/>
                  </a:lnTo>
                  <a:lnTo>
                    <a:pt x="506" y="891"/>
                  </a:lnTo>
                  <a:lnTo>
                    <a:pt x="497" y="893"/>
                  </a:lnTo>
                  <a:lnTo>
                    <a:pt x="489" y="896"/>
                  </a:lnTo>
                  <a:lnTo>
                    <a:pt x="480" y="899"/>
                  </a:lnTo>
                  <a:lnTo>
                    <a:pt x="472" y="903"/>
                  </a:lnTo>
                  <a:lnTo>
                    <a:pt x="462" y="906"/>
                  </a:lnTo>
                  <a:lnTo>
                    <a:pt x="454" y="909"/>
                  </a:lnTo>
                  <a:lnTo>
                    <a:pt x="445" y="911"/>
                  </a:lnTo>
                  <a:lnTo>
                    <a:pt x="436" y="915"/>
                  </a:lnTo>
                  <a:lnTo>
                    <a:pt x="429" y="919"/>
                  </a:lnTo>
                  <a:lnTo>
                    <a:pt x="420" y="922"/>
                  </a:lnTo>
                  <a:lnTo>
                    <a:pt x="411" y="925"/>
                  </a:lnTo>
                  <a:lnTo>
                    <a:pt x="403" y="928"/>
                  </a:lnTo>
                  <a:lnTo>
                    <a:pt x="395" y="931"/>
                  </a:lnTo>
                  <a:lnTo>
                    <a:pt x="386" y="934"/>
                  </a:lnTo>
                  <a:lnTo>
                    <a:pt x="377" y="937"/>
                  </a:lnTo>
                  <a:lnTo>
                    <a:pt x="370" y="940"/>
                  </a:lnTo>
                  <a:lnTo>
                    <a:pt x="362" y="943"/>
                  </a:lnTo>
                  <a:lnTo>
                    <a:pt x="355" y="947"/>
                  </a:lnTo>
                  <a:lnTo>
                    <a:pt x="347" y="950"/>
                  </a:lnTo>
                  <a:lnTo>
                    <a:pt x="340" y="953"/>
                  </a:lnTo>
                  <a:lnTo>
                    <a:pt x="343" y="956"/>
                  </a:lnTo>
                  <a:lnTo>
                    <a:pt x="347" y="961"/>
                  </a:lnTo>
                  <a:lnTo>
                    <a:pt x="352" y="967"/>
                  </a:lnTo>
                  <a:lnTo>
                    <a:pt x="355" y="976"/>
                  </a:lnTo>
                  <a:lnTo>
                    <a:pt x="358" y="983"/>
                  </a:lnTo>
                  <a:lnTo>
                    <a:pt x="361" y="993"/>
                  </a:lnTo>
                  <a:lnTo>
                    <a:pt x="361" y="997"/>
                  </a:lnTo>
                  <a:lnTo>
                    <a:pt x="362" y="1003"/>
                  </a:lnTo>
                  <a:lnTo>
                    <a:pt x="362" y="1009"/>
                  </a:lnTo>
                  <a:lnTo>
                    <a:pt x="364" y="1014"/>
                  </a:lnTo>
                  <a:lnTo>
                    <a:pt x="364" y="1018"/>
                  </a:lnTo>
                  <a:lnTo>
                    <a:pt x="364" y="1024"/>
                  </a:lnTo>
                  <a:lnTo>
                    <a:pt x="364" y="1030"/>
                  </a:lnTo>
                  <a:lnTo>
                    <a:pt x="364" y="1036"/>
                  </a:lnTo>
                  <a:lnTo>
                    <a:pt x="362" y="1042"/>
                  </a:lnTo>
                  <a:lnTo>
                    <a:pt x="362" y="1048"/>
                  </a:lnTo>
                  <a:lnTo>
                    <a:pt x="362" y="1054"/>
                  </a:lnTo>
                  <a:lnTo>
                    <a:pt x="362" y="1062"/>
                  </a:lnTo>
                  <a:lnTo>
                    <a:pt x="359" y="1068"/>
                  </a:lnTo>
                  <a:lnTo>
                    <a:pt x="359" y="1073"/>
                  </a:lnTo>
                  <a:lnTo>
                    <a:pt x="358" y="1080"/>
                  </a:lnTo>
                  <a:lnTo>
                    <a:pt x="356" y="1086"/>
                  </a:lnTo>
                  <a:lnTo>
                    <a:pt x="355" y="1092"/>
                  </a:lnTo>
                  <a:lnTo>
                    <a:pt x="353" y="1098"/>
                  </a:lnTo>
                  <a:lnTo>
                    <a:pt x="352" y="1106"/>
                  </a:lnTo>
                  <a:lnTo>
                    <a:pt x="350" y="1112"/>
                  </a:lnTo>
                  <a:lnTo>
                    <a:pt x="347" y="1118"/>
                  </a:lnTo>
                  <a:lnTo>
                    <a:pt x="344" y="1124"/>
                  </a:lnTo>
                  <a:lnTo>
                    <a:pt x="341" y="1128"/>
                  </a:lnTo>
                  <a:lnTo>
                    <a:pt x="340" y="1136"/>
                  </a:lnTo>
                  <a:lnTo>
                    <a:pt x="335" y="1142"/>
                  </a:lnTo>
                  <a:lnTo>
                    <a:pt x="332" y="1147"/>
                  </a:lnTo>
                  <a:lnTo>
                    <a:pt x="329" y="1153"/>
                  </a:lnTo>
                  <a:lnTo>
                    <a:pt x="326" y="1159"/>
                  </a:lnTo>
                  <a:lnTo>
                    <a:pt x="317" y="1168"/>
                  </a:lnTo>
                  <a:lnTo>
                    <a:pt x="308" y="1178"/>
                  </a:lnTo>
                  <a:lnTo>
                    <a:pt x="299" y="1187"/>
                  </a:lnTo>
                  <a:lnTo>
                    <a:pt x="290" y="1196"/>
                  </a:lnTo>
                  <a:lnTo>
                    <a:pt x="282" y="1199"/>
                  </a:lnTo>
                  <a:lnTo>
                    <a:pt x="278" y="1202"/>
                  </a:lnTo>
                  <a:lnTo>
                    <a:pt x="272" y="1205"/>
                  </a:lnTo>
                  <a:lnTo>
                    <a:pt x="266" y="1210"/>
                  </a:lnTo>
                  <a:lnTo>
                    <a:pt x="260" y="1212"/>
                  </a:lnTo>
                  <a:lnTo>
                    <a:pt x="252" y="1215"/>
                  </a:lnTo>
                  <a:lnTo>
                    <a:pt x="246" y="1216"/>
                  </a:lnTo>
                  <a:lnTo>
                    <a:pt x="240" y="1219"/>
                  </a:lnTo>
                  <a:lnTo>
                    <a:pt x="232" y="1221"/>
                  </a:lnTo>
                  <a:lnTo>
                    <a:pt x="225" y="1221"/>
                  </a:lnTo>
                  <a:lnTo>
                    <a:pt x="217" y="1222"/>
                  </a:lnTo>
                  <a:lnTo>
                    <a:pt x="210" y="1224"/>
                  </a:lnTo>
                  <a:lnTo>
                    <a:pt x="201" y="1222"/>
                  </a:lnTo>
                  <a:lnTo>
                    <a:pt x="193" y="1222"/>
                  </a:lnTo>
                  <a:lnTo>
                    <a:pt x="186" y="1221"/>
                  </a:lnTo>
                  <a:lnTo>
                    <a:pt x="178" y="1221"/>
                  </a:lnTo>
                  <a:lnTo>
                    <a:pt x="172" y="1219"/>
                  </a:lnTo>
                  <a:lnTo>
                    <a:pt x="166" y="1219"/>
                  </a:lnTo>
                  <a:lnTo>
                    <a:pt x="160" y="1216"/>
                  </a:lnTo>
                  <a:lnTo>
                    <a:pt x="155" y="1216"/>
                  </a:lnTo>
                  <a:lnTo>
                    <a:pt x="146" y="1212"/>
                  </a:lnTo>
                  <a:lnTo>
                    <a:pt x="137" y="1209"/>
                  </a:lnTo>
                  <a:lnTo>
                    <a:pt x="128" y="1202"/>
                  </a:lnTo>
                  <a:lnTo>
                    <a:pt x="121" y="1196"/>
                  </a:lnTo>
                  <a:lnTo>
                    <a:pt x="113" y="1190"/>
                  </a:lnTo>
                  <a:lnTo>
                    <a:pt x="107" y="1186"/>
                  </a:lnTo>
                  <a:lnTo>
                    <a:pt x="101" y="1178"/>
                  </a:lnTo>
                  <a:lnTo>
                    <a:pt x="95" y="1172"/>
                  </a:lnTo>
                  <a:lnTo>
                    <a:pt x="89" y="1168"/>
                  </a:lnTo>
                  <a:lnTo>
                    <a:pt x="86" y="1162"/>
                  </a:lnTo>
                  <a:lnTo>
                    <a:pt x="80" y="1154"/>
                  </a:lnTo>
                  <a:lnTo>
                    <a:pt x="77" y="1151"/>
                  </a:lnTo>
                  <a:lnTo>
                    <a:pt x="71" y="1151"/>
                  </a:lnTo>
                  <a:lnTo>
                    <a:pt x="62" y="1153"/>
                  </a:lnTo>
                  <a:lnTo>
                    <a:pt x="56" y="1153"/>
                  </a:lnTo>
                  <a:lnTo>
                    <a:pt x="51" y="1153"/>
                  </a:lnTo>
                  <a:lnTo>
                    <a:pt x="44" y="1154"/>
                  </a:lnTo>
                  <a:lnTo>
                    <a:pt x="38" y="1156"/>
                  </a:lnTo>
                  <a:lnTo>
                    <a:pt x="32" y="1156"/>
                  </a:lnTo>
                  <a:lnTo>
                    <a:pt x="25" y="1157"/>
                  </a:lnTo>
                  <a:lnTo>
                    <a:pt x="19" y="1157"/>
                  </a:lnTo>
                  <a:lnTo>
                    <a:pt x="13" y="1160"/>
                  </a:lnTo>
                  <a:lnTo>
                    <a:pt x="4" y="1160"/>
                  </a:lnTo>
                  <a:lnTo>
                    <a:pt x="0" y="1162"/>
                  </a:lnTo>
                  <a:lnTo>
                    <a:pt x="9" y="1135"/>
                  </a:lnTo>
                  <a:lnTo>
                    <a:pt x="66" y="1136"/>
                  </a:lnTo>
                  <a:lnTo>
                    <a:pt x="69" y="1133"/>
                  </a:lnTo>
                  <a:lnTo>
                    <a:pt x="72" y="1128"/>
                  </a:lnTo>
                  <a:lnTo>
                    <a:pt x="75" y="1121"/>
                  </a:lnTo>
                  <a:lnTo>
                    <a:pt x="78" y="1115"/>
                  </a:lnTo>
                  <a:lnTo>
                    <a:pt x="81" y="1107"/>
                  </a:lnTo>
                  <a:lnTo>
                    <a:pt x="84" y="1101"/>
                  </a:lnTo>
                  <a:lnTo>
                    <a:pt x="86" y="1095"/>
                  </a:lnTo>
                  <a:lnTo>
                    <a:pt x="89" y="1092"/>
                  </a:lnTo>
                  <a:lnTo>
                    <a:pt x="95" y="1092"/>
                  </a:lnTo>
                  <a:lnTo>
                    <a:pt x="103" y="1092"/>
                  </a:lnTo>
                  <a:lnTo>
                    <a:pt x="109" y="1092"/>
                  </a:lnTo>
                  <a:lnTo>
                    <a:pt x="118" y="1094"/>
                  </a:lnTo>
                  <a:lnTo>
                    <a:pt x="116" y="1100"/>
                  </a:lnTo>
                  <a:lnTo>
                    <a:pt x="116" y="1106"/>
                  </a:lnTo>
                  <a:lnTo>
                    <a:pt x="118" y="1112"/>
                  </a:lnTo>
                  <a:lnTo>
                    <a:pt x="119" y="1116"/>
                  </a:lnTo>
                  <a:lnTo>
                    <a:pt x="121" y="1122"/>
                  </a:lnTo>
                  <a:lnTo>
                    <a:pt x="124" y="1128"/>
                  </a:lnTo>
                  <a:lnTo>
                    <a:pt x="127" y="1135"/>
                  </a:lnTo>
                  <a:lnTo>
                    <a:pt x="130" y="1141"/>
                  </a:lnTo>
                  <a:lnTo>
                    <a:pt x="133" y="1145"/>
                  </a:lnTo>
                  <a:lnTo>
                    <a:pt x="137" y="1151"/>
                  </a:lnTo>
                  <a:lnTo>
                    <a:pt x="142" y="1156"/>
                  </a:lnTo>
                  <a:lnTo>
                    <a:pt x="148" y="1162"/>
                  </a:lnTo>
                  <a:lnTo>
                    <a:pt x="152" y="1165"/>
                  </a:lnTo>
                  <a:lnTo>
                    <a:pt x="158" y="1169"/>
                  </a:lnTo>
                  <a:lnTo>
                    <a:pt x="163" y="1174"/>
                  </a:lnTo>
                  <a:lnTo>
                    <a:pt x="170" y="1178"/>
                  </a:lnTo>
                  <a:lnTo>
                    <a:pt x="176" y="1181"/>
                  </a:lnTo>
                  <a:lnTo>
                    <a:pt x="181" y="1184"/>
                  </a:lnTo>
                  <a:lnTo>
                    <a:pt x="189" y="1186"/>
                  </a:lnTo>
                  <a:lnTo>
                    <a:pt x="195" y="1189"/>
                  </a:lnTo>
                  <a:lnTo>
                    <a:pt x="201" y="1190"/>
                  </a:lnTo>
                  <a:lnTo>
                    <a:pt x="207" y="1190"/>
                  </a:lnTo>
                  <a:lnTo>
                    <a:pt x="213" y="1190"/>
                  </a:lnTo>
                  <a:lnTo>
                    <a:pt x="219" y="1192"/>
                  </a:lnTo>
                  <a:lnTo>
                    <a:pt x="225" y="1190"/>
                  </a:lnTo>
                  <a:lnTo>
                    <a:pt x="231" y="1189"/>
                  </a:lnTo>
                  <a:lnTo>
                    <a:pt x="237" y="1187"/>
                  </a:lnTo>
                  <a:lnTo>
                    <a:pt x="243" y="1186"/>
                  </a:lnTo>
                  <a:lnTo>
                    <a:pt x="247" y="1180"/>
                  </a:lnTo>
                  <a:lnTo>
                    <a:pt x="254" y="1177"/>
                  </a:lnTo>
                  <a:lnTo>
                    <a:pt x="258" y="1172"/>
                  </a:lnTo>
                  <a:lnTo>
                    <a:pt x="264" y="1168"/>
                  </a:lnTo>
                  <a:lnTo>
                    <a:pt x="267" y="1160"/>
                  </a:lnTo>
                  <a:lnTo>
                    <a:pt x="270" y="1154"/>
                  </a:lnTo>
                  <a:lnTo>
                    <a:pt x="273" y="1147"/>
                  </a:lnTo>
                  <a:lnTo>
                    <a:pt x="275" y="1142"/>
                  </a:lnTo>
                  <a:lnTo>
                    <a:pt x="278" y="1135"/>
                  </a:lnTo>
                  <a:lnTo>
                    <a:pt x="281" y="1128"/>
                  </a:lnTo>
                  <a:lnTo>
                    <a:pt x="284" y="1121"/>
                  </a:lnTo>
                  <a:lnTo>
                    <a:pt x="287" y="1116"/>
                  </a:lnTo>
                  <a:lnTo>
                    <a:pt x="288" y="1109"/>
                  </a:lnTo>
                  <a:lnTo>
                    <a:pt x="291" y="1101"/>
                  </a:lnTo>
                  <a:lnTo>
                    <a:pt x="294" y="1095"/>
                  </a:lnTo>
                  <a:lnTo>
                    <a:pt x="297" y="1089"/>
                  </a:lnTo>
                  <a:lnTo>
                    <a:pt x="299" y="1082"/>
                  </a:lnTo>
                  <a:lnTo>
                    <a:pt x="300" y="1076"/>
                  </a:lnTo>
                  <a:lnTo>
                    <a:pt x="303" y="1068"/>
                  </a:lnTo>
                  <a:lnTo>
                    <a:pt x="306" y="1062"/>
                  </a:lnTo>
                  <a:lnTo>
                    <a:pt x="306" y="1054"/>
                  </a:lnTo>
                  <a:lnTo>
                    <a:pt x="308" y="1048"/>
                  </a:lnTo>
                  <a:lnTo>
                    <a:pt x="309" y="1042"/>
                  </a:lnTo>
                  <a:lnTo>
                    <a:pt x="311" y="1035"/>
                  </a:lnTo>
                  <a:lnTo>
                    <a:pt x="312" y="1027"/>
                  </a:lnTo>
                  <a:lnTo>
                    <a:pt x="314" y="1021"/>
                  </a:lnTo>
                  <a:lnTo>
                    <a:pt x="314" y="1014"/>
                  </a:lnTo>
                  <a:lnTo>
                    <a:pt x="314" y="1008"/>
                  </a:lnTo>
                  <a:lnTo>
                    <a:pt x="314" y="1000"/>
                  </a:lnTo>
                  <a:lnTo>
                    <a:pt x="314" y="994"/>
                  </a:lnTo>
                  <a:lnTo>
                    <a:pt x="312" y="986"/>
                  </a:lnTo>
                  <a:lnTo>
                    <a:pt x="312" y="980"/>
                  </a:lnTo>
                  <a:lnTo>
                    <a:pt x="311" y="973"/>
                  </a:lnTo>
                  <a:lnTo>
                    <a:pt x="309" y="967"/>
                  </a:lnTo>
                  <a:lnTo>
                    <a:pt x="308" y="959"/>
                  </a:lnTo>
                  <a:lnTo>
                    <a:pt x="306" y="953"/>
                  </a:lnTo>
                  <a:lnTo>
                    <a:pt x="306" y="947"/>
                  </a:lnTo>
                  <a:lnTo>
                    <a:pt x="306" y="941"/>
                  </a:lnTo>
                  <a:lnTo>
                    <a:pt x="306" y="937"/>
                  </a:lnTo>
                  <a:lnTo>
                    <a:pt x="308" y="932"/>
                  </a:lnTo>
                  <a:lnTo>
                    <a:pt x="311" y="923"/>
                  </a:lnTo>
                  <a:lnTo>
                    <a:pt x="317" y="917"/>
                  </a:lnTo>
                  <a:lnTo>
                    <a:pt x="323" y="911"/>
                  </a:lnTo>
                  <a:lnTo>
                    <a:pt x="331" y="906"/>
                  </a:lnTo>
                  <a:lnTo>
                    <a:pt x="340" y="902"/>
                  </a:lnTo>
                  <a:lnTo>
                    <a:pt x="349" y="899"/>
                  </a:lnTo>
                  <a:lnTo>
                    <a:pt x="356" y="893"/>
                  </a:lnTo>
                  <a:lnTo>
                    <a:pt x="367" y="891"/>
                  </a:lnTo>
                  <a:lnTo>
                    <a:pt x="377" y="887"/>
                  </a:lnTo>
                  <a:lnTo>
                    <a:pt x="388" y="884"/>
                  </a:lnTo>
                  <a:lnTo>
                    <a:pt x="395" y="879"/>
                  </a:lnTo>
                  <a:lnTo>
                    <a:pt x="406" y="876"/>
                  </a:lnTo>
                  <a:lnTo>
                    <a:pt x="414" y="870"/>
                  </a:lnTo>
                  <a:lnTo>
                    <a:pt x="421" y="866"/>
                  </a:lnTo>
                  <a:lnTo>
                    <a:pt x="430" y="861"/>
                  </a:lnTo>
                  <a:lnTo>
                    <a:pt x="441" y="858"/>
                  </a:lnTo>
                  <a:lnTo>
                    <a:pt x="451" y="854"/>
                  </a:lnTo>
                  <a:lnTo>
                    <a:pt x="462" y="851"/>
                  </a:lnTo>
                  <a:lnTo>
                    <a:pt x="471" y="848"/>
                  </a:lnTo>
                  <a:lnTo>
                    <a:pt x="482" y="845"/>
                  </a:lnTo>
                  <a:lnTo>
                    <a:pt x="491" y="841"/>
                  </a:lnTo>
                  <a:lnTo>
                    <a:pt x="503" y="838"/>
                  </a:lnTo>
                  <a:lnTo>
                    <a:pt x="512" y="834"/>
                  </a:lnTo>
                  <a:lnTo>
                    <a:pt x="522" y="832"/>
                  </a:lnTo>
                  <a:lnTo>
                    <a:pt x="531" y="829"/>
                  </a:lnTo>
                  <a:lnTo>
                    <a:pt x="542" y="826"/>
                  </a:lnTo>
                  <a:lnTo>
                    <a:pt x="551" y="823"/>
                  </a:lnTo>
                  <a:lnTo>
                    <a:pt x="563" y="820"/>
                  </a:lnTo>
                  <a:lnTo>
                    <a:pt x="572" y="817"/>
                  </a:lnTo>
                  <a:lnTo>
                    <a:pt x="584" y="814"/>
                  </a:lnTo>
                  <a:lnTo>
                    <a:pt x="593" y="811"/>
                  </a:lnTo>
                  <a:lnTo>
                    <a:pt x="604" y="808"/>
                  </a:lnTo>
                  <a:lnTo>
                    <a:pt x="614" y="805"/>
                  </a:lnTo>
                  <a:lnTo>
                    <a:pt x="625" y="802"/>
                  </a:lnTo>
                  <a:lnTo>
                    <a:pt x="634" y="799"/>
                  </a:lnTo>
                  <a:lnTo>
                    <a:pt x="645" y="796"/>
                  </a:lnTo>
                  <a:lnTo>
                    <a:pt x="655" y="793"/>
                  </a:lnTo>
                  <a:lnTo>
                    <a:pt x="666" y="792"/>
                  </a:lnTo>
                  <a:lnTo>
                    <a:pt x="676" y="787"/>
                  </a:lnTo>
                  <a:lnTo>
                    <a:pt x="685" y="784"/>
                  </a:lnTo>
                  <a:lnTo>
                    <a:pt x="696" y="781"/>
                  </a:lnTo>
                  <a:lnTo>
                    <a:pt x="708" y="778"/>
                  </a:lnTo>
                  <a:lnTo>
                    <a:pt x="717" y="777"/>
                  </a:lnTo>
                  <a:lnTo>
                    <a:pt x="728" y="774"/>
                  </a:lnTo>
                  <a:lnTo>
                    <a:pt x="738" y="770"/>
                  </a:lnTo>
                  <a:lnTo>
                    <a:pt x="750" y="767"/>
                  </a:lnTo>
                  <a:lnTo>
                    <a:pt x="759" y="763"/>
                  </a:lnTo>
                  <a:lnTo>
                    <a:pt x="770" y="760"/>
                  </a:lnTo>
                  <a:lnTo>
                    <a:pt x="779" y="758"/>
                  </a:lnTo>
                  <a:lnTo>
                    <a:pt x="791" y="755"/>
                  </a:lnTo>
                  <a:lnTo>
                    <a:pt x="800" y="751"/>
                  </a:lnTo>
                  <a:lnTo>
                    <a:pt x="811" y="748"/>
                  </a:lnTo>
                  <a:lnTo>
                    <a:pt x="820" y="745"/>
                  </a:lnTo>
                  <a:lnTo>
                    <a:pt x="832" y="743"/>
                  </a:lnTo>
                  <a:lnTo>
                    <a:pt x="841" y="739"/>
                  </a:lnTo>
                  <a:lnTo>
                    <a:pt x="851" y="736"/>
                  </a:lnTo>
                  <a:lnTo>
                    <a:pt x="861" y="733"/>
                  </a:lnTo>
                  <a:lnTo>
                    <a:pt x="873" y="730"/>
                  </a:lnTo>
                  <a:lnTo>
                    <a:pt x="882" y="725"/>
                  </a:lnTo>
                  <a:lnTo>
                    <a:pt x="892" y="722"/>
                  </a:lnTo>
                  <a:lnTo>
                    <a:pt x="901" y="719"/>
                  </a:lnTo>
                  <a:lnTo>
                    <a:pt x="913" y="716"/>
                  </a:lnTo>
                  <a:lnTo>
                    <a:pt x="922" y="713"/>
                  </a:lnTo>
                  <a:lnTo>
                    <a:pt x="933" y="709"/>
                  </a:lnTo>
                  <a:lnTo>
                    <a:pt x="942" y="706"/>
                  </a:lnTo>
                  <a:lnTo>
                    <a:pt x="953" y="703"/>
                  </a:lnTo>
                  <a:lnTo>
                    <a:pt x="962" y="699"/>
                  </a:lnTo>
                  <a:lnTo>
                    <a:pt x="972" y="695"/>
                  </a:lnTo>
                  <a:lnTo>
                    <a:pt x="983" y="690"/>
                  </a:lnTo>
                  <a:lnTo>
                    <a:pt x="993" y="689"/>
                  </a:lnTo>
                  <a:lnTo>
                    <a:pt x="1002" y="684"/>
                  </a:lnTo>
                  <a:lnTo>
                    <a:pt x="1013" y="681"/>
                  </a:lnTo>
                  <a:lnTo>
                    <a:pt x="1022" y="677"/>
                  </a:lnTo>
                  <a:lnTo>
                    <a:pt x="1033" y="674"/>
                  </a:lnTo>
                  <a:lnTo>
                    <a:pt x="1043" y="669"/>
                  </a:lnTo>
                  <a:lnTo>
                    <a:pt x="1054" y="666"/>
                  </a:lnTo>
                  <a:lnTo>
                    <a:pt x="1063" y="662"/>
                  </a:lnTo>
                  <a:lnTo>
                    <a:pt x="1073" y="659"/>
                  </a:lnTo>
                  <a:lnTo>
                    <a:pt x="1081" y="656"/>
                  </a:lnTo>
                  <a:lnTo>
                    <a:pt x="1090" y="653"/>
                  </a:lnTo>
                  <a:lnTo>
                    <a:pt x="1099" y="651"/>
                  </a:lnTo>
                  <a:lnTo>
                    <a:pt x="1107" y="648"/>
                  </a:lnTo>
                  <a:lnTo>
                    <a:pt x="1116" y="645"/>
                  </a:lnTo>
                  <a:lnTo>
                    <a:pt x="1125" y="642"/>
                  </a:lnTo>
                  <a:lnTo>
                    <a:pt x="1132" y="641"/>
                  </a:lnTo>
                  <a:lnTo>
                    <a:pt x="1141" y="638"/>
                  </a:lnTo>
                  <a:lnTo>
                    <a:pt x="1149" y="635"/>
                  </a:lnTo>
                  <a:lnTo>
                    <a:pt x="1158" y="633"/>
                  </a:lnTo>
                  <a:lnTo>
                    <a:pt x="1166" y="630"/>
                  </a:lnTo>
                  <a:lnTo>
                    <a:pt x="1175" y="627"/>
                  </a:lnTo>
                  <a:lnTo>
                    <a:pt x="1182" y="625"/>
                  </a:lnTo>
                  <a:lnTo>
                    <a:pt x="1191" y="622"/>
                  </a:lnTo>
                  <a:lnTo>
                    <a:pt x="1199" y="619"/>
                  </a:lnTo>
                  <a:lnTo>
                    <a:pt x="1208" y="616"/>
                  </a:lnTo>
                  <a:lnTo>
                    <a:pt x="1215" y="615"/>
                  </a:lnTo>
                  <a:lnTo>
                    <a:pt x="1224" y="612"/>
                  </a:lnTo>
                  <a:lnTo>
                    <a:pt x="1232" y="609"/>
                  </a:lnTo>
                  <a:lnTo>
                    <a:pt x="1240" y="606"/>
                  </a:lnTo>
                  <a:lnTo>
                    <a:pt x="1247" y="603"/>
                  </a:lnTo>
                  <a:lnTo>
                    <a:pt x="1256" y="600"/>
                  </a:lnTo>
                  <a:lnTo>
                    <a:pt x="1265" y="597"/>
                  </a:lnTo>
                  <a:lnTo>
                    <a:pt x="1273" y="594"/>
                  </a:lnTo>
                  <a:lnTo>
                    <a:pt x="1280" y="591"/>
                  </a:lnTo>
                  <a:lnTo>
                    <a:pt x="1289" y="589"/>
                  </a:lnTo>
                  <a:lnTo>
                    <a:pt x="1298" y="586"/>
                  </a:lnTo>
                  <a:lnTo>
                    <a:pt x="1306" y="583"/>
                  </a:lnTo>
                  <a:lnTo>
                    <a:pt x="1314" y="580"/>
                  </a:lnTo>
                  <a:lnTo>
                    <a:pt x="1323" y="577"/>
                  </a:lnTo>
                  <a:lnTo>
                    <a:pt x="1332" y="574"/>
                  </a:lnTo>
                  <a:lnTo>
                    <a:pt x="1339" y="573"/>
                  </a:lnTo>
                  <a:lnTo>
                    <a:pt x="1347" y="570"/>
                  </a:lnTo>
                  <a:lnTo>
                    <a:pt x="1356" y="567"/>
                  </a:lnTo>
                  <a:lnTo>
                    <a:pt x="1363" y="564"/>
                  </a:lnTo>
                  <a:lnTo>
                    <a:pt x="1372" y="561"/>
                  </a:lnTo>
                  <a:lnTo>
                    <a:pt x="1380" y="558"/>
                  </a:lnTo>
                  <a:lnTo>
                    <a:pt x="1388" y="556"/>
                  </a:lnTo>
                  <a:lnTo>
                    <a:pt x="1397" y="553"/>
                  </a:lnTo>
                  <a:lnTo>
                    <a:pt x="1406" y="550"/>
                  </a:lnTo>
                  <a:lnTo>
                    <a:pt x="1413" y="547"/>
                  </a:lnTo>
                  <a:lnTo>
                    <a:pt x="1421" y="544"/>
                  </a:lnTo>
                  <a:lnTo>
                    <a:pt x="1428" y="541"/>
                  </a:lnTo>
                  <a:lnTo>
                    <a:pt x="1437" y="538"/>
                  </a:lnTo>
                  <a:lnTo>
                    <a:pt x="1445" y="535"/>
                  </a:lnTo>
                  <a:lnTo>
                    <a:pt x="1454" y="533"/>
                  </a:lnTo>
                  <a:lnTo>
                    <a:pt x="1462" y="530"/>
                  </a:lnTo>
                  <a:lnTo>
                    <a:pt x="1471" y="529"/>
                  </a:lnTo>
                  <a:lnTo>
                    <a:pt x="1478" y="526"/>
                  </a:lnTo>
                  <a:lnTo>
                    <a:pt x="1487" y="523"/>
                  </a:lnTo>
                  <a:lnTo>
                    <a:pt x="1495" y="520"/>
                  </a:lnTo>
                  <a:lnTo>
                    <a:pt x="1504" y="517"/>
                  </a:lnTo>
                  <a:lnTo>
                    <a:pt x="1513" y="515"/>
                  </a:lnTo>
                  <a:lnTo>
                    <a:pt x="1520" y="512"/>
                  </a:lnTo>
                  <a:lnTo>
                    <a:pt x="1529" y="511"/>
                  </a:lnTo>
                  <a:lnTo>
                    <a:pt x="1537" y="509"/>
                  </a:lnTo>
                  <a:lnTo>
                    <a:pt x="1546" y="506"/>
                  </a:lnTo>
                  <a:lnTo>
                    <a:pt x="1555" y="503"/>
                  </a:lnTo>
                  <a:lnTo>
                    <a:pt x="1563" y="502"/>
                  </a:lnTo>
                  <a:lnTo>
                    <a:pt x="1572" y="500"/>
                  </a:lnTo>
                  <a:lnTo>
                    <a:pt x="1581" y="497"/>
                  </a:lnTo>
                  <a:lnTo>
                    <a:pt x="1588" y="494"/>
                  </a:lnTo>
                  <a:lnTo>
                    <a:pt x="1597" y="493"/>
                  </a:lnTo>
                  <a:lnTo>
                    <a:pt x="1607" y="491"/>
                  </a:lnTo>
                  <a:lnTo>
                    <a:pt x="1603" y="484"/>
                  </a:lnTo>
                  <a:lnTo>
                    <a:pt x="1602" y="476"/>
                  </a:lnTo>
                  <a:lnTo>
                    <a:pt x="1599" y="468"/>
                  </a:lnTo>
                  <a:lnTo>
                    <a:pt x="1596" y="462"/>
                  </a:lnTo>
                  <a:lnTo>
                    <a:pt x="1593" y="456"/>
                  </a:lnTo>
                  <a:lnTo>
                    <a:pt x="1590" y="449"/>
                  </a:lnTo>
                  <a:lnTo>
                    <a:pt x="1587" y="443"/>
                  </a:lnTo>
                  <a:lnTo>
                    <a:pt x="1584" y="437"/>
                  </a:lnTo>
                  <a:lnTo>
                    <a:pt x="1579" y="431"/>
                  </a:lnTo>
                  <a:lnTo>
                    <a:pt x="1576" y="423"/>
                  </a:lnTo>
                  <a:lnTo>
                    <a:pt x="1572" y="417"/>
                  </a:lnTo>
                  <a:lnTo>
                    <a:pt x="1569" y="411"/>
                  </a:lnTo>
                  <a:lnTo>
                    <a:pt x="1563" y="405"/>
                  </a:lnTo>
                  <a:lnTo>
                    <a:pt x="1560" y="397"/>
                  </a:lnTo>
                  <a:lnTo>
                    <a:pt x="1555" y="391"/>
                  </a:lnTo>
                  <a:lnTo>
                    <a:pt x="1552" y="387"/>
                  </a:lnTo>
                  <a:lnTo>
                    <a:pt x="1548" y="379"/>
                  </a:lnTo>
                  <a:lnTo>
                    <a:pt x="1543" y="373"/>
                  </a:lnTo>
                  <a:lnTo>
                    <a:pt x="1539" y="366"/>
                  </a:lnTo>
                  <a:lnTo>
                    <a:pt x="1536" y="361"/>
                  </a:lnTo>
                  <a:lnTo>
                    <a:pt x="1529" y="354"/>
                  </a:lnTo>
                  <a:lnTo>
                    <a:pt x="1526" y="348"/>
                  </a:lnTo>
                  <a:lnTo>
                    <a:pt x="1522" y="340"/>
                  </a:lnTo>
                  <a:lnTo>
                    <a:pt x="1520" y="335"/>
                  </a:lnTo>
                  <a:lnTo>
                    <a:pt x="1516" y="328"/>
                  </a:lnTo>
                  <a:lnTo>
                    <a:pt x="1513" y="322"/>
                  </a:lnTo>
                  <a:lnTo>
                    <a:pt x="1510" y="314"/>
                  </a:lnTo>
                  <a:lnTo>
                    <a:pt x="1507" y="308"/>
                  </a:lnTo>
                  <a:lnTo>
                    <a:pt x="1504" y="302"/>
                  </a:lnTo>
                  <a:lnTo>
                    <a:pt x="1502" y="295"/>
                  </a:lnTo>
                  <a:lnTo>
                    <a:pt x="1501" y="289"/>
                  </a:lnTo>
                  <a:lnTo>
                    <a:pt x="1499" y="283"/>
                  </a:lnTo>
                  <a:lnTo>
                    <a:pt x="1495" y="274"/>
                  </a:lnTo>
                  <a:lnTo>
                    <a:pt x="1489" y="268"/>
                  </a:lnTo>
                  <a:lnTo>
                    <a:pt x="1484" y="260"/>
                  </a:lnTo>
                  <a:lnTo>
                    <a:pt x="1480" y="254"/>
                  </a:lnTo>
                  <a:lnTo>
                    <a:pt x="1474" y="246"/>
                  </a:lnTo>
                  <a:lnTo>
                    <a:pt x="1471" y="240"/>
                  </a:lnTo>
                  <a:lnTo>
                    <a:pt x="1465" y="233"/>
                  </a:lnTo>
                  <a:lnTo>
                    <a:pt x="1462" y="227"/>
                  </a:lnTo>
                  <a:lnTo>
                    <a:pt x="1456" y="219"/>
                  </a:lnTo>
                  <a:lnTo>
                    <a:pt x="1451" y="213"/>
                  </a:lnTo>
                  <a:lnTo>
                    <a:pt x="1446" y="206"/>
                  </a:lnTo>
                  <a:lnTo>
                    <a:pt x="1442" y="200"/>
                  </a:lnTo>
                  <a:lnTo>
                    <a:pt x="1436" y="192"/>
                  </a:lnTo>
                  <a:lnTo>
                    <a:pt x="1431" y="186"/>
                  </a:lnTo>
                  <a:lnTo>
                    <a:pt x="1427" y="180"/>
                  </a:lnTo>
                  <a:lnTo>
                    <a:pt x="1422" y="174"/>
                  </a:lnTo>
                  <a:lnTo>
                    <a:pt x="1418" y="166"/>
                  </a:lnTo>
                  <a:lnTo>
                    <a:pt x="1413" y="159"/>
                  </a:lnTo>
                  <a:lnTo>
                    <a:pt x="1407" y="153"/>
                  </a:lnTo>
                  <a:lnTo>
                    <a:pt x="1404" y="147"/>
                  </a:lnTo>
                  <a:lnTo>
                    <a:pt x="1400" y="139"/>
                  </a:lnTo>
                  <a:lnTo>
                    <a:pt x="1395" y="133"/>
                  </a:lnTo>
                  <a:lnTo>
                    <a:pt x="1389" y="126"/>
                  </a:lnTo>
                  <a:lnTo>
                    <a:pt x="1386" y="121"/>
                  </a:lnTo>
                  <a:lnTo>
                    <a:pt x="1382" y="113"/>
                  </a:lnTo>
                  <a:lnTo>
                    <a:pt x="1377" y="106"/>
                  </a:lnTo>
                  <a:lnTo>
                    <a:pt x="1372" y="100"/>
                  </a:lnTo>
                  <a:lnTo>
                    <a:pt x="1369" y="92"/>
                  </a:lnTo>
                  <a:lnTo>
                    <a:pt x="1365" y="85"/>
                  </a:lnTo>
                  <a:lnTo>
                    <a:pt x="1360" y="80"/>
                  </a:lnTo>
                  <a:lnTo>
                    <a:pt x="1356" y="73"/>
                  </a:lnTo>
                  <a:lnTo>
                    <a:pt x="1353" y="67"/>
                  </a:lnTo>
                  <a:lnTo>
                    <a:pt x="966" y="219"/>
                  </a:lnTo>
                  <a:lnTo>
                    <a:pt x="963" y="219"/>
                  </a:lnTo>
                  <a:lnTo>
                    <a:pt x="957" y="222"/>
                  </a:lnTo>
                  <a:lnTo>
                    <a:pt x="948" y="225"/>
                  </a:lnTo>
                  <a:lnTo>
                    <a:pt x="941" y="230"/>
                  </a:lnTo>
                  <a:lnTo>
                    <a:pt x="933" y="233"/>
                  </a:lnTo>
                  <a:lnTo>
                    <a:pt x="928" y="236"/>
                  </a:lnTo>
                  <a:lnTo>
                    <a:pt x="921" y="239"/>
                  </a:lnTo>
                  <a:lnTo>
                    <a:pt x="915" y="242"/>
                  </a:lnTo>
                  <a:lnTo>
                    <a:pt x="907" y="245"/>
                  </a:lnTo>
                  <a:lnTo>
                    <a:pt x="900" y="248"/>
                  </a:lnTo>
                  <a:lnTo>
                    <a:pt x="891" y="252"/>
                  </a:lnTo>
                  <a:lnTo>
                    <a:pt x="883" y="257"/>
                  </a:lnTo>
                  <a:lnTo>
                    <a:pt x="874" y="260"/>
                  </a:lnTo>
                  <a:lnTo>
                    <a:pt x="865" y="264"/>
                  </a:lnTo>
                  <a:lnTo>
                    <a:pt x="856" y="269"/>
                  </a:lnTo>
                  <a:lnTo>
                    <a:pt x="847" y="274"/>
                  </a:lnTo>
                  <a:lnTo>
                    <a:pt x="836" y="277"/>
                  </a:lnTo>
                  <a:lnTo>
                    <a:pt x="826" y="283"/>
                  </a:lnTo>
                  <a:lnTo>
                    <a:pt x="817" y="287"/>
                  </a:lnTo>
                  <a:lnTo>
                    <a:pt x="808" y="292"/>
                  </a:lnTo>
                  <a:lnTo>
                    <a:pt x="796" y="298"/>
                  </a:lnTo>
                  <a:lnTo>
                    <a:pt x="785" y="302"/>
                  </a:lnTo>
                  <a:lnTo>
                    <a:pt x="776" y="307"/>
                  </a:lnTo>
                  <a:lnTo>
                    <a:pt x="765" y="313"/>
                  </a:lnTo>
                  <a:lnTo>
                    <a:pt x="755" y="317"/>
                  </a:lnTo>
                  <a:lnTo>
                    <a:pt x="744" y="322"/>
                  </a:lnTo>
                  <a:lnTo>
                    <a:pt x="734" y="328"/>
                  </a:lnTo>
                  <a:lnTo>
                    <a:pt x="725" y="332"/>
                  </a:lnTo>
                  <a:lnTo>
                    <a:pt x="713" y="339"/>
                  </a:lnTo>
                  <a:lnTo>
                    <a:pt x="702" y="343"/>
                  </a:lnTo>
                  <a:lnTo>
                    <a:pt x="691" y="348"/>
                  </a:lnTo>
                  <a:lnTo>
                    <a:pt x="682" y="354"/>
                  </a:lnTo>
                  <a:lnTo>
                    <a:pt x="670" y="358"/>
                  </a:lnTo>
                  <a:lnTo>
                    <a:pt x="661" y="363"/>
                  </a:lnTo>
                  <a:lnTo>
                    <a:pt x="652" y="367"/>
                  </a:lnTo>
                  <a:lnTo>
                    <a:pt x="643" y="373"/>
                  </a:lnTo>
                  <a:lnTo>
                    <a:pt x="634" y="376"/>
                  </a:lnTo>
                  <a:lnTo>
                    <a:pt x="625" y="382"/>
                  </a:lnTo>
                  <a:lnTo>
                    <a:pt x="616" y="385"/>
                  </a:lnTo>
                  <a:lnTo>
                    <a:pt x="608" y="390"/>
                  </a:lnTo>
                  <a:lnTo>
                    <a:pt x="599" y="394"/>
                  </a:lnTo>
                  <a:lnTo>
                    <a:pt x="592" y="399"/>
                  </a:lnTo>
                  <a:lnTo>
                    <a:pt x="584" y="402"/>
                  </a:lnTo>
                  <a:lnTo>
                    <a:pt x="578" y="408"/>
                  </a:lnTo>
                  <a:lnTo>
                    <a:pt x="571" y="409"/>
                  </a:lnTo>
                  <a:lnTo>
                    <a:pt x="566" y="413"/>
                  </a:lnTo>
                  <a:lnTo>
                    <a:pt x="560" y="416"/>
                  </a:lnTo>
                  <a:lnTo>
                    <a:pt x="556" y="420"/>
                  </a:lnTo>
                  <a:lnTo>
                    <a:pt x="546" y="425"/>
                  </a:lnTo>
                  <a:lnTo>
                    <a:pt x="540" y="431"/>
                  </a:lnTo>
                  <a:lnTo>
                    <a:pt x="536" y="432"/>
                  </a:lnTo>
                  <a:lnTo>
                    <a:pt x="534" y="435"/>
                  </a:lnTo>
                  <a:lnTo>
                    <a:pt x="536" y="438"/>
                  </a:lnTo>
                  <a:lnTo>
                    <a:pt x="540" y="438"/>
                  </a:lnTo>
                  <a:lnTo>
                    <a:pt x="530" y="441"/>
                  </a:lnTo>
                  <a:lnTo>
                    <a:pt x="521" y="446"/>
                  </a:lnTo>
                  <a:lnTo>
                    <a:pt x="512" y="449"/>
                  </a:lnTo>
                  <a:lnTo>
                    <a:pt x="503" y="453"/>
                  </a:lnTo>
                  <a:lnTo>
                    <a:pt x="494" y="458"/>
                  </a:lnTo>
                  <a:lnTo>
                    <a:pt x="485" y="462"/>
                  </a:lnTo>
                  <a:lnTo>
                    <a:pt x="474" y="465"/>
                  </a:lnTo>
                  <a:lnTo>
                    <a:pt x="466" y="471"/>
                  </a:lnTo>
                  <a:lnTo>
                    <a:pt x="456" y="474"/>
                  </a:lnTo>
                  <a:lnTo>
                    <a:pt x="447" y="479"/>
                  </a:lnTo>
                  <a:lnTo>
                    <a:pt x="436" y="484"/>
                  </a:lnTo>
                  <a:lnTo>
                    <a:pt x="429" y="490"/>
                  </a:lnTo>
                  <a:lnTo>
                    <a:pt x="418" y="493"/>
                  </a:lnTo>
                  <a:lnTo>
                    <a:pt x="409" y="499"/>
                  </a:lnTo>
                  <a:lnTo>
                    <a:pt x="400" y="505"/>
                  </a:lnTo>
                  <a:lnTo>
                    <a:pt x="392" y="509"/>
                  </a:lnTo>
                  <a:lnTo>
                    <a:pt x="382" y="515"/>
                  </a:lnTo>
                  <a:lnTo>
                    <a:pt x="374" y="520"/>
                  </a:lnTo>
                  <a:lnTo>
                    <a:pt x="365" y="526"/>
                  </a:lnTo>
                  <a:lnTo>
                    <a:pt x="358" y="533"/>
                  </a:lnTo>
                  <a:lnTo>
                    <a:pt x="349" y="538"/>
                  </a:lnTo>
                  <a:lnTo>
                    <a:pt x="341" y="545"/>
                  </a:lnTo>
                  <a:lnTo>
                    <a:pt x="334" y="551"/>
                  </a:lnTo>
                  <a:lnTo>
                    <a:pt x="329" y="561"/>
                  </a:lnTo>
                  <a:lnTo>
                    <a:pt x="321" y="567"/>
                  </a:lnTo>
                  <a:lnTo>
                    <a:pt x="315" y="574"/>
                  </a:lnTo>
                  <a:lnTo>
                    <a:pt x="309" y="583"/>
                  </a:lnTo>
                  <a:lnTo>
                    <a:pt x="303" y="592"/>
                  </a:lnTo>
                  <a:lnTo>
                    <a:pt x="299" y="601"/>
                  </a:lnTo>
                  <a:lnTo>
                    <a:pt x="294" y="609"/>
                  </a:lnTo>
                  <a:lnTo>
                    <a:pt x="291" y="615"/>
                  </a:lnTo>
                  <a:lnTo>
                    <a:pt x="290" y="619"/>
                  </a:lnTo>
                  <a:lnTo>
                    <a:pt x="288" y="625"/>
                  </a:lnTo>
                  <a:lnTo>
                    <a:pt x="288" y="630"/>
                  </a:lnTo>
                  <a:lnTo>
                    <a:pt x="281" y="633"/>
                  </a:lnTo>
                  <a:lnTo>
                    <a:pt x="275" y="638"/>
                  </a:lnTo>
                  <a:lnTo>
                    <a:pt x="269" y="642"/>
                  </a:lnTo>
                  <a:lnTo>
                    <a:pt x="264" y="647"/>
                  </a:lnTo>
                  <a:lnTo>
                    <a:pt x="258" y="641"/>
                  </a:lnTo>
                  <a:lnTo>
                    <a:pt x="254" y="635"/>
                  </a:lnTo>
                  <a:lnTo>
                    <a:pt x="250" y="630"/>
                  </a:lnTo>
                  <a:lnTo>
                    <a:pt x="246" y="627"/>
                  </a:lnTo>
                  <a:lnTo>
                    <a:pt x="306" y="526"/>
                  </a:lnTo>
                  <a:lnTo>
                    <a:pt x="308" y="523"/>
                  </a:lnTo>
                  <a:lnTo>
                    <a:pt x="312" y="518"/>
                  </a:lnTo>
                  <a:lnTo>
                    <a:pt x="318" y="514"/>
                  </a:lnTo>
                  <a:lnTo>
                    <a:pt x="324" y="509"/>
                  </a:lnTo>
                  <a:lnTo>
                    <a:pt x="332" y="505"/>
                  </a:lnTo>
                  <a:lnTo>
                    <a:pt x="340" y="499"/>
                  </a:lnTo>
                  <a:lnTo>
                    <a:pt x="349" y="493"/>
                  </a:lnTo>
                  <a:lnTo>
                    <a:pt x="361" y="487"/>
                  </a:lnTo>
                  <a:lnTo>
                    <a:pt x="371" y="479"/>
                  </a:lnTo>
                  <a:lnTo>
                    <a:pt x="383" y="471"/>
                  </a:lnTo>
                  <a:lnTo>
                    <a:pt x="397" y="464"/>
                  </a:lnTo>
                  <a:lnTo>
                    <a:pt x="411" y="456"/>
                  </a:lnTo>
                  <a:lnTo>
                    <a:pt x="426" y="449"/>
                  </a:lnTo>
                  <a:lnTo>
                    <a:pt x="441" y="440"/>
                  </a:lnTo>
                  <a:lnTo>
                    <a:pt x="457" y="431"/>
                  </a:lnTo>
                  <a:lnTo>
                    <a:pt x="475" y="423"/>
                  </a:lnTo>
                  <a:lnTo>
                    <a:pt x="492" y="413"/>
                  </a:lnTo>
                  <a:lnTo>
                    <a:pt x="510" y="402"/>
                  </a:lnTo>
                  <a:lnTo>
                    <a:pt x="528" y="393"/>
                  </a:lnTo>
                  <a:lnTo>
                    <a:pt x="548" y="384"/>
                  </a:lnTo>
                  <a:lnTo>
                    <a:pt x="568" y="372"/>
                  </a:lnTo>
                  <a:lnTo>
                    <a:pt x="587" y="363"/>
                  </a:lnTo>
                  <a:lnTo>
                    <a:pt x="607" y="351"/>
                  </a:lnTo>
                  <a:lnTo>
                    <a:pt x="630" y="342"/>
                  </a:lnTo>
                  <a:lnTo>
                    <a:pt x="649" y="331"/>
                  </a:lnTo>
                  <a:lnTo>
                    <a:pt x="670" y="319"/>
                  </a:lnTo>
                  <a:lnTo>
                    <a:pt x="691" y="307"/>
                  </a:lnTo>
                  <a:lnTo>
                    <a:pt x="714" y="298"/>
                  </a:lnTo>
                  <a:lnTo>
                    <a:pt x="737" y="286"/>
                  </a:lnTo>
                  <a:lnTo>
                    <a:pt x="758" y="275"/>
                  </a:lnTo>
                  <a:lnTo>
                    <a:pt x="781" y="264"/>
                  </a:lnTo>
                  <a:lnTo>
                    <a:pt x="803" y="254"/>
                  </a:lnTo>
                  <a:lnTo>
                    <a:pt x="826" y="242"/>
                  </a:lnTo>
                  <a:lnTo>
                    <a:pt x="847" y="230"/>
                  </a:lnTo>
                  <a:lnTo>
                    <a:pt x="870" y="219"/>
                  </a:lnTo>
                  <a:lnTo>
                    <a:pt x="892" y="207"/>
                  </a:lnTo>
                  <a:lnTo>
                    <a:pt x="913" y="197"/>
                  </a:lnTo>
                  <a:lnTo>
                    <a:pt x="935" y="186"/>
                  </a:lnTo>
                  <a:lnTo>
                    <a:pt x="956" y="175"/>
                  </a:lnTo>
                  <a:lnTo>
                    <a:pt x="978" y="166"/>
                  </a:lnTo>
                  <a:lnTo>
                    <a:pt x="998" y="154"/>
                  </a:lnTo>
                  <a:lnTo>
                    <a:pt x="1019" y="145"/>
                  </a:lnTo>
                  <a:lnTo>
                    <a:pt x="1039" y="135"/>
                  </a:lnTo>
                  <a:lnTo>
                    <a:pt x="1058" y="126"/>
                  </a:lnTo>
                  <a:lnTo>
                    <a:pt x="1078" y="115"/>
                  </a:lnTo>
                  <a:lnTo>
                    <a:pt x="1096" y="107"/>
                  </a:lnTo>
                  <a:lnTo>
                    <a:pt x="1114" y="98"/>
                  </a:lnTo>
                  <a:lnTo>
                    <a:pt x="1134" y="89"/>
                  </a:lnTo>
                  <a:lnTo>
                    <a:pt x="1150" y="82"/>
                  </a:lnTo>
                  <a:lnTo>
                    <a:pt x="1167" y="73"/>
                  </a:lnTo>
                  <a:lnTo>
                    <a:pt x="1182" y="64"/>
                  </a:lnTo>
                  <a:lnTo>
                    <a:pt x="1199" y="58"/>
                  </a:lnTo>
                  <a:lnTo>
                    <a:pt x="1211" y="50"/>
                  </a:lnTo>
                  <a:lnTo>
                    <a:pt x="1226" y="44"/>
                  </a:lnTo>
                  <a:lnTo>
                    <a:pt x="1240" y="38"/>
                  </a:lnTo>
                  <a:lnTo>
                    <a:pt x="1252" y="32"/>
                  </a:lnTo>
                  <a:lnTo>
                    <a:pt x="1262" y="26"/>
                  </a:lnTo>
                  <a:lnTo>
                    <a:pt x="1271" y="21"/>
                  </a:lnTo>
                  <a:lnTo>
                    <a:pt x="1280" y="15"/>
                  </a:lnTo>
                  <a:lnTo>
                    <a:pt x="1289" y="14"/>
                  </a:lnTo>
                  <a:lnTo>
                    <a:pt x="1295" y="9"/>
                  </a:lnTo>
                  <a:lnTo>
                    <a:pt x="1301" y="6"/>
                  </a:lnTo>
                  <a:lnTo>
                    <a:pt x="1306" y="5"/>
                  </a:lnTo>
                  <a:lnTo>
                    <a:pt x="1311" y="3"/>
                  </a:lnTo>
                  <a:lnTo>
                    <a:pt x="1311" y="3"/>
                  </a:lnTo>
                  <a:close/>
                </a:path>
              </a:pathLst>
            </a:custGeom>
            <a:solidFill>
              <a:srgbClr val="4766C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0" name="Freeform 17"/>
            <p:cNvSpPr>
              <a:spLocks/>
            </p:cNvSpPr>
            <p:nvPr/>
          </p:nvSpPr>
          <p:spPr bwMode="auto">
            <a:xfrm>
              <a:off x="2762" y="1414"/>
              <a:ext cx="198" cy="317"/>
            </a:xfrm>
            <a:custGeom>
              <a:avLst/>
              <a:gdLst/>
              <a:ahLst/>
              <a:cxnLst>
                <a:cxn ang="0">
                  <a:pos x="3" y="96"/>
                </a:cxn>
                <a:cxn ang="0">
                  <a:pos x="5" y="84"/>
                </a:cxn>
                <a:cxn ang="0">
                  <a:pos x="10" y="72"/>
                </a:cxn>
                <a:cxn ang="0">
                  <a:pos x="16" y="60"/>
                </a:cxn>
                <a:cxn ang="0">
                  <a:pos x="22" y="50"/>
                </a:cxn>
                <a:cxn ang="0">
                  <a:pos x="31" y="37"/>
                </a:cxn>
                <a:cxn ang="0">
                  <a:pos x="41" y="27"/>
                </a:cxn>
                <a:cxn ang="0">
                  <a:pos x="52" y="18"/>
                </a:cxn>
                <a:cxn ang="0">
                  <a:pos x="64" y="10"/>
                </a:cxn>
                <a:cxn ang="0">
                  <a:pos x="74" y="4"/>
                </a:cxn>
                <a:cxn ang="0">
                  <a:pos x="88" y="1"/>
                </a:cxn>
                <a:cxn ang="0">
                  <a:pos x="102" y="0"/>
                </a:cxn>
                <a:cxn ang="0">
                  <a:pos x="115" y="1"/>
                </a:cxn>
                <a:cxn ang="0">
                  <a:pos x="129" y="7"/>
                </a:cxn>
                <a:cxn ang="0">
                  <a:pos x="142" y="16"/>
                </a:cxn>
                <a:cxn ang="0">
                  <a:pos x="156" y="30"/>
                </a:cxn>
                <a:cxn ang="0">
                  <a:pos x="170" y="48"/>
                </a:cxn>
                <a:cxn ang="0">
                  <a:pos x="180" y="66"/>
                </a:cxn>
                <a:cxn ang="0">
                  <a:pos x="188" y="86"/>
                </a:cxn>
                <a:cxn ang="0">
                  <a:pos x="192" y="101"/>
                </a:cxn>
                <a:cxn ang="0">
                  <a:pos x="194" y="111"/>
                </a:cxn>
                <a:cxn ang="0">
                  <a:pos x="197" y="127"/>
                </a:cxn>
                <a:cxn ang="0">
                  <a:pos x="197" y="142"/>
                </a:cxn>
                <a:cxn ang="0">
                  <a:pos x="197" y="154"/>
                </a:cxn>
                <a:cxn ang="0">
                  <a:pos x="197" y="164"/>
                </a:cxn>
                <a:cxn ang="0">
                  <a:pos x="197" y="175"/>
                </a:cxn>
                <a:cxn ang="0">
                  <a:pos x="195" y="185"/>
                </a:cxn>
                <a:cxn ang="0">
                  <a:pos x="194" y="196"/>
                </a:cxn>
                <a:cxn ang="0">
                  <a:pos x="191" y="211"/>
                </a:cxn>
                <a:cxn ang="0">
                  <a:pos x="185" y="231"/>
                </a:cxn>
                <a:cxn ang="0">
                  <a:pos x="177" y="249"/>
                </a:cxn>
                <a:cxn ang="0">
                  <a:pos x="170" y="266"/>
                </a:cxn>
                <a:cxn ang="0">
                  <a:pos x="159" y="281"/>
                </a:cxn>
                <a:cxn ang="0">
                  <a:pos x="148" y="293"/>
                </a:cxn>
                <a:cxn ang="0">
                  <a:pos x="138" y="303"/>
                </a:cxn>
                <a:cxn ang="0">
                  <a:pos x="127" y="311"/>
                </a:cxn>
                <a:cxn ang="0">
                  <a:pos x="112" y="315"/>
                </a:cxn>
                <a:cxn ang="0">
                  <a:pos x="96" y="317"/>
                </a:cxn>
                <a:cxn ang="0">
                  <a:pos x="79" y="312"/>
                </a:cxn>
                <a:cxn ang="0">
                  <a:pos x="65" y="306"/>
                </a:cxn>
                <a:cxn ang="0">
                  <a:pos x="53" y="297"/>
                </a:cxn>
                <a:cxn ang="0">
                  <a:pos x="43" y="285"/>
                </a:cxn>
                <a:cxn ang="0">
                  <a:pos x="32" y="270"/>
                </a:cxn>
                <a:cxn ang="0">
                  <a:pos x="25" y="255"/>
                </a:cxn>
                <a:cxn ang="0">
                  <a:pos x="19" y="237"/>
                </a:cxn>
                <a:cxn ang="0">
                  <a:pos x="11" y="219"/>
                </a:cxn>
                <a:cxn ang="0">
                  <a:pos x="7" y="199"/>
                </a:cxn>
                <a:cxn ang="0">
                  <a:pos x="3" y="178"/>
                </a:cxn>
                <a:cxn ang="0">
                  <a:pos x="0" y="160"/>
                </a:cxn>
                <a:cxn ang="0">
                  <a:pos x="0" y="142"/>
                </a:cxn>
                <a:cxn ang="0">
                  <a:pos x="0" y="125"/>
                </a:cxn>
                <a:cxn ang="0">
                  <a:pos x="0" y="108"/>
                </a:cxn>
                <a:cxn ang="0">
                  <a:pos x="3" y="102"/>
                </a:cxn>
              </a:cxnLst>
              <a:rect l="0" t="0" r="r" b="b"/>
              <a:pathLst>
                <a:path w="198" h="317">
                  <a:moveTo>
                    <a:pt x="3" y="102"/>
                  </a:moveTo>
                  <a:lnTo>
                    <a:pt x="3" y="96"/>
                  </a:lnTo>
                  <a:lnTo>
                    <a:pt x="3" y="90"/>
                  </a:lnTo>
                  <a:lnTo>
                    <a:pt x="5" y="84"/>
                  </a:lnTo>
                  <a:lnTo>
                    <a:pt x="8" y="78"/>
                  </a:lnTo>
                  <a:lnTo>
                    <a:pt x="10" y="72"/>
                  </a:lnTo>
                  <a:lnTo>
                    <a:pt x="13" y="66"/>
                  </a:lnTo>
                  <a:lnTo>
                    <a:pt x="16" y="60"/>
                  </a:lnTo>
                  <a:lnTo>
                    <a:pt x="19" y="56"/>
                  </a:lnTo>
                  <a:lnTo>
                    <a:pt x="22" y="50"/>
                  </a:lnTo>
                  <a:lnTo>
                    <a:pt x="26" y="43"/>
                  </a:lnTo>
                  <a:lnTo>
                    <a:pt x="31" y="37"/>
                  </a:lnTo>
                  <a:lnTo>
                    <a:pt x="37" y="33"/>
                  </a:lnTo>
                  <a:lnTo>
                    <a:pt x="41" y="27"/>
                  </a:lnTo>
                  <a:lnTo>
                    <a:pt x="47" y="22"/>
                  </a:lnTo>
                  <a:lnTo>
                    <a:pt x="52" y="18"/>
                  </a:lnTo>
                  <a:lnTo>
                    <a:pt x="58" y="15"/>
                  </a:lnTo>
                  <a:lnTo>
                    <a:pt x="64" y="10"/>
                  </a:lnTo>
                  <a:lnTo>
                    <a:pt x="70" y="7"/>
                  </a:lnTo>
                  <a:lnTo>
                    <a:pt x="74" y="4"/>
                  </a:lnTo>
                  <a:lnTo>
                    <a:pt x="82" y="3"/>
                  </a:lnTo>
                  <a:lnTo>
                    <a:pt x="88" y="1"/>
                  </a:lnTo>
                  <a:lnTo>
                    <a:pt x="96" y="1"/>
                  </a:lnTo>
                  <a:lnTo>
                    <a:pt x="102" y="0"/>
                  </a:lnTo>
                  <a:lnTo>
                    <a:pt x="109" y="1"/>
                  </a:lnTo>
                  <a:lnTo>
                    <a:pt x="115" y="1"/>
                  </a:lnTo>
                  <a:lnTo>
                    <a:pt x="123" y="4"/>
                  </a:lnTo>
                  <a:lnTo>
                    <a:pt x="129" y="7"/>
                  </a:lnTo>
                  <a:lnTo>
                    <a:pt x="136" y="12"/>
                  </a:lnTo>
                  <a:lnTo>
                    <a:pt x="142" y="16"/>
                  </a:lnTo>
                  <a:lnTo>
                    <a:pt x="150" y="24"/>
                  </a:lnTo>
                  <a:lnTo>
                    <a:pt x="156" y="30"/>
                  </a:lnTo>
                  <a:lnTo>
                    <a:pt x="164" y="40"/>
                  </a:lnTo>
                  <a:lnTo>
                    <a:pt x="170" y="48"/>
                  </a:lnTo>
                  <a:lnTo>
                    <a:pt x="176" y="57"/>
                  </a:lnTo>
                  <a:lnTo>
                    <a:pt x="180" y="66"/>
                  </a:lnTo>
                  <a:lnTo>
                    <a:pt x="185" y="75"/>
                  </a:lnTo>
                  <a:lnTo>
                    <a:pt x="188" y="86"/>
                  </a:lnTo>
                  <a:lnTo>
                    <a:pt x="191" y="96"/>
                  </a:lnTo>
                  <a:lnTo>
                    <a:pt x="192" y="101"/>
                  </a:lnTo>
                  <a:lnTo>
                    <a:pt x="194" y="107"/>
                  </a:lnTo>
                  <a:lnTo>
                    <a:pt x="194" y="111"/>
                  </a:lnTo>
                  <a:lnTo>
                    <a:pt x="197" y="117"/>
                  </a:lnTo>
                  <a:lnTo>
                    <a:pt x="197" y="127"/>
                  </a:lnTo>
                  <a:lnTo>
                    <a:pt x="197" y="137"/>
                  </a:lnTo>
                  <a:lnTo>
                    <a:pt x="197" y="142"/>
                  </a:lnTo>
                  <a:lnTo>
                    <a:pt x="197" y="148"/>
                  </a:lnTo>
                  <a:lnTo>
                    <a:pt x="197" y="154"/>
                  </a:lnTo>
                  <a:lnTo>
                    <a:pt x="198" y="160"/>
                  </a:lnTo>
                  <a:lnTo>
                    <a:pt x="197" y="164"/>
                  </a:lnTo>
                  <a:lnTo>
                    <a:pt x="197" y="170"/>
                  </a:lnTo>
                  <a:lnTo>
                    <a:pt x="197" y="175"/>
                  </a:lnTo>
                  <a:lnTo>
                    <a:pt x="197" y="181"/>
                  </a:lnTo>
                  <a:lnTo>
                    <a:pt x="195" y="185"/>
                  </a:lnTo>
                  <a:lnTo>
                    <a:pt x="194" y="191"/>
                  </a:lnTo>
                  <a:lnTo>
                    <a:pt x="194" y="196"/>
                  </a:lnTo>
                  <a:lnTo>
                    <a:pt x="194" y="202"/>
                  </a:lnTo>
                  <a:lnTo>
                    <a:pt x="191" y="211"/>
                  </a:lnTo>
                  <a:lnTo>
                    <a:pt x="188" y="222"/>
                  </a:lnTo>
                  <a:lnTo>
                    <a:pt x="185" y="231"/>
                  </a:lnTo>
                  <a:lnTo>
                    <a:pt x="182" y="241"/>
                  </a:lnTo>
                  <a:lnTo>
                    <a:pt x="177" y="249"/>
                  </a:lnTo>
                  <a:lnTo>
                    <a:pt x="173" y="258"/>
                  </a:lnTo>
                  <a:lnTo>
                    <a:pt x="170" y="266"/>
                  </a:lnTo>
                  <a:lnTo>
                    <a:pt x="165" y="275"/>
                  </a:lnTo>
                  <a:lnTo>
                    <a:pt x="159" y="281"/>
                  </a:lnTo>
                  <a:lnTo>
                    <a:pt x="154" y="288"/>
                  </a:lnTo>
                  <a:lnTo>
                    <a:pt x="148" y="293"/>
                  </a:lnTo>
                  <a:lnTo>
                    <a:pt x="144" y="299"/>
                  </a:lnTo>
                  <a:lnTo>
                    <a:pt x="138" y="303"/>
                  </a:lnTo>
                  <a:lnTo>
                    <a:pt x="133" y="308"/>
                  </a:lnTo>
                  <a:lnTo>
                    <a:pt x="127" y="311"/>
                  </a:lnTo>
                  <a:lnTo>
                    <a:pt x="121" y="314"/>
                  </a:lnTo>
                  <a:lnTo>
                    <a:pt x="112" y="315"/>
                  </a:lnTo>
                  <a:lnTo>
                    <a:pt x="103" y="317"/>
                  </a:lnTo>
                  <a:lnTo>
                    <a:pt x="96" y="317"/>
                  </a:lnTo>
                  <a:lnTo>
                    <a:pt x="88" y="315"/>
                  </a:lnTo>
                  <a:lnTo>
                    <a:pt x="79" y="312"/>
                  </a:lnTo>
                  <a:lnTo>
                    <a:pt x="73" y="311"/>
                  </a:lnTo>
                  <a:lnTo>
                    <a:pt x="65" y="306"/>
                  </a:lnTo>
                  <a:lnTo>
                    <a:pt x="59" y="303"/>
                  </a:lnTo>
                  <a:lnTo>
                    <a:pt x="53" y="297"/>
                  </a:lnTo>
                  <a:lnTo>
                    <a:pt x="47" y="291"/>
                  </a:lnTo>
                  <a:lnTo>
                    <a:pt x="43" y="285"/>
                  </a:lnTo>
                  <a:lnTo>
                    <a:pt x="38" y="279"/>
                  </a:lnTo>
                  <a:lnTo>
                    <a:pt x="32" y="270"/>
                  </a:lnTo>
                  <a:lnTo>
                    <a:pt x="29" y="262"/>
                  </a:lnTo>
                  <a:lnTo>
                    <a:pt x="25" y="255"/>
                  </a:lnTo>
                  <a:lnTo>
                    <a:pt x="22" y="247"/>
                  </a:lnTo>
                  <a:lnTo>
                    <a:pt x="19" y="237"/>
                  </a:lnTo>
                  <a:lnTo>
                    <a:pt x="14" y="228"/>
                  </a:lnTo>
                  <a:lnTo>
                    <a:pt x="11" y="219"/>
                  </a:lnTo>
                  <a:lnTo>
                    <a:pt x="10" y="208"/>
                  </a:lnTo>
                  <a:lnTo>
                    <a:pt x="7" y="199"/>
                  </a:lnTo>
                  <a:lnTo>
                    <a:pt x="5" y="188"/>
                  </a:lnTo>
                  <a:lnTo>
                    <a:pt x="3" y="178"/>
                  </a:lnTo>
                  <a:lnTo>
                    <a:pt x="3" y="170"/>
                  </a:lnTo>
                  <a:lnTo>
                    <a:pt x="0" y="160"/>
                  </a:lnTo>
                  <a:lnTo>
                    <a:pt x="0" y="151"/>
                  </a:lnTo>
                  <a:lnTo>
                    <a:pt x="0" y="142"/>
                  </a:lnTo>
                  <a:lnTo>
                    <a:pt x="0" y="133"/>
                  </a:lnTo>
                  <a:lnTo>
                    <a:pt x="0" y="125"/>
                  </a:lnTo>
                  <a:lnTo>
                    <a:pt x="0" y="116"/>
                  </a:lnTo>
                  <a:lnTo>
                    <a:pt x="0" y="108"/>
                  </a:lnTo>
                  <a:lnTo>
                    <a:pt x="3" y="102"/>
                  </a:lnTo>
                  <a:lnTo>
                    <a:pt x="3" y="102"/>
                  </a:lnTo>
                  <a:close/>
                </a:path>
              </a:pathLst>
            </a:custGeom>
            <a:solidFill>
              <a:srgbClr val="FFFFC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18"/>
            <p:cNvSpPr>
              <a:spLocks/>
            </p:cNvSpPr>
            <p:nvPr/>
          </p:nvSpPr>
          <p:spPr bwMode="auto">
            <a:xfrm>
              <a:off x="2544" y="921"/>
              <a:ext cx="389" cy="262"/>
            </a:xfrm>
            <a:custGeom>
              <a:avLst/>
              <a:gdLst/>
              <a:ahLst/>
              <a:cxnLst>
                <a:cxn ang="0">
                  <a:pos x="10" y="6"/>
                </a:cxn>
                <a:cxn ang="0">
                  <a:pos x="25" y="0"/>
                </a:cxn>
                <a:cxn ang="0">
                  <a:pos x="43" y="0"/>
                </a:cxn>
                <a:cxn ang="0">
                  <a:pos x="58" y="0"/>
                </a:cxn>
                <a:cxn ang="0">
                  <a:pos x="77" y="5"/>
                </a:cxn>
                <a:cxn ang="0">
                  <a:pos x="96" y="14"/>
                </a:cxn>
                <a:cxn ang="0">
                  <a:pos x="126" y="32"/>
                </a:cxn>
                <a:cxn ang="0">
                  <a:pos x="152" y="50"/>
                </a:cxn>
                <a:cxn ang="0">
                  <a:pos x="170" y="65"/>
                </a:cxn>
                <a:cxn ang="0">
                  <a:pos x="182" y="80"/>
                </a:cxn>
                <a:cxn ang="0">
                  <a:pos x="191" y="98"/>
                </a:cxn>
                <a:cxn ang="0">
                  <a:pos x="197" y="117"/>
                </a:cxn>
                <a:cxn ang="0">
                  <a:pos x="203" y="136"/>
                </a:cxn>
                <a:cxn ang="0">
                  <a:pos x="214" y="151"/>
                </a:cxn>
                <a:cxn ang="0">
                  <a:pos x="229" y="169"/>
                </a:cxn>
                <a:cxn ang="0">
                  <a:pos x="244" y="180"/>
                </a:cxn>
                <a:cxn ang="0">
                  <a:pos x="264" y="172"/>
                </a:cxn>
                <a:cxn ang="0">
                  <a:pos x="282" y="166"/>
                </a:cxn>
                <a:cxn ang="0">
                  <a:pos x="302" y="162"/>
                </a:cxn>
                <a:cxn ang="0">
                  <a:pos x="320" y="159"/>
                </a:cxn>
                <a:cxn ang="0">
                  <a:pos x="336" y="166"/>
                </a:cxn>
                <a:cxn ang="0">
                  <a:pos x="351" y="186"/>
                </a:cxn>
                <a:cxn ang="0">
                  <a:pos x="371" y="213"/>
                </a:cxn>
                <a:cxn ang="0">
                  <a:pos x="385" y="242"/>
                </a:cxn>
                <a:cxn ang="0">
                  <a:pos x="379" y="262"/>
                </a:cxn>
                <a:cxn ang="0">
                  <a:pos x="359" y="236"/>
                </a:cxn>
                <a:cxn ang="0">
                  <a:pos x="350" y="221"/>
                </a:cxn>
                <a:cxn ang="0">
                  <a:pos x="341" y="203"/>
                </a:cxn>
                <a:cxn ang="0">
                  <a:pos x="329" y="188"/>
                </a:cxn>
                <a:cxn ang="0">
                  <a:pos x="312" y="178"/>
                </a:cxn>
                <a:cxn ang="0">
                  <a:pos x="292" y="182"/>
                </a:cxn>
                <a:cxn ang="0">
                  <a:pos x="270" y="189"/>
                </a:cxn>
                <a:cxn ang="0">
                  <a:pos x="250" y="197"/>
                </a:cxn>
                <a:cxn ang="0">
                  <a:pos x="231" y="195"/>
                </a:cxn>
                <a:cxn ang="0">
                  <a:pos x="214" y="185"/>
                </a:cxn>
                <a:cxn ang="0">
                  <a:pos x="196" y="169"/>
                </a:cxn>
                <a:cxn ang="0">
                  <a:pos x="178" y="160"/>
                </a:cxn>
                <a:cxn ang="0">
                  <a:pos x="176" y="139"/>
                </a:cxn>
                <a:cxn ang="0">
                  <a:pos x="170" y="118"/>
                </a:cxn>
                <a:cxn ang="0">
                  <a:pos x="160" y="100"/>
                </a:cxn>
                <a:cxn ang="0">
                  <a:pos x="147" y="85"/>
                </a:cxn>
                <a:cxn ang="0">
                  <a:pos x="128" y="65"/>
                </a:cxn>
                <a:cxn ang="0">
                  <a:pos x="107" y="50"/>
                </a:cxn>
                <a:cxn ang="0">
                  <a:pos x="89" y="41"/>
                </a:cxn>
                <a:cxn ang="0">
                  <a:pos x="70" y="35"/>
                </a:cxn>
                <a:cxn ang="0">
                  <a:pos x="49" y="30"/>
                </a:cxn>
                <a:cxn ang="0">
                  <a:pos x="30" y="29"/>
                </a:cxn>
                <a:cxn ang="0">
                  <a:pos x="15" y="27"/>
                </a:cxn>
                <a:cxn ang="0">
                  <a:pos x="0" y="14"/>
                </a:cxn>
              </a:cxnLst>
              <a:rect l="0" t="0" r="r" b="b"/>
              <a:pathLst>
                <a:path w="389" h="262">
                  <a:moveTo>
                    <a:pt x="0" y="14"/>
                  </a:moveTo>
                  <a:lnTo>
                    <a:pt x="4" y="9"/>
                  </a:lnTo>
                  <a:lnTo>
                    <a:pt x="10" y="6"/>
                  </a:lnTo>
                  <a:lnTo>
                    <a:pt x="15" y="3"/>
                  </a:lnTo>
                  <a:lnTo>
                    <a:pt x="21" y="3"/>
                  </a:lnTo>
                  <a:lnTo>
                    <a:pt x="25" y="0"/>
                  </a:lnTo>
                  <a:lnTo>
                    <a:pt x="31" y="0"/>
                  </a:lnTo>
                  <a:lnTo>
                    <a:pt x="37" y="0"/>
                  </a:lnTo>
                  <a:lnTo>
                    <a:pt x="43" y="0"/>
                  </a:lnTo>
                  <a:lnTo>
                    <a:pt x="48" y="0"/>
                  </a:lnTo>
                  <a:lnTo>
                    <a:pt x="52" y="0"/>
                  </a:lnTo>
                  <a:lnTo>
                    <a:pt x="58" y="0"/>
                  </a:lnTo>
                  <a:lnTo>
                    <a:pt x="64" y="2"/>
                  </a:lnTo>
                  <a:lnTo>
                    <a:pt x="70" y="3"/>
                  </a:lnTo>
                  <a:lnTo>
                    <a:pt x="77" y="5"/>
                  </a:lnTo>
                  <a:lnTo>
                    <a:pt x="81" y="8"/>
                  </a:lnTo>
                  <a:lnTo>
                    <a:pt x="87" y="11"/>
                  </a:lnTo>
                  <a:lnTo>
                    <a:pt x="96" y="14"/>
                  </a:lnTo>
                  <a:lnTo>
                    <a:pt x="107" y="20"/>
                  </a:lnTo>
                  <a:lnTo>
                    <a:pt x="117" y="26"/>
                  </a:lnTo>
                  <a:lnTo>
                    <a:pt x="126" y="32"/>
                  </a:lnTo>
                  <a:lnTo>
                    <a:pt x="135" y="38"/>
                  </a:lnTo>
                  <a:lnTo>
                    <a:pt x="144" y="44"/>
                  </a:lnTo>
                  <a:lnTo>
                    <a:pt x="152" y="50"/>
                  </a:lnTo>
                  <a:lnTo>
                    <a:pt x="160" y="56"/>
                  </a:lnTo>
                  <a:lnTo>
                    <a:pt x="166" y="61"/>
                  </a:lnTo>
                  <a:lnTo>
                    <a:pt x="170" y="65"/>
                  </a:lnTo>
                  <a:lnTo>
                    <a:pt x="175" y="70"/>
                  </a:lnTo>
                  <a:lnTo>
                    <a:pt x="179" y="76"/>
                  </a:lnTo>
                  <a:lnTo>
                    <a:pt x="182" y="80"/>
                  </a:lnTo>
                  <a:lnTo>
                    <a:pt x="185" y="86"/>
                  </a:lnTo>
                  <a:lnTo>
                    <a:pt x="188" y="92"/>
                  </a:lnTo>
                  <a:lnTo>
                    <a:pt x="191" y="98"/>
                  </a:lnTo>
                  <a:lnTo>
                    <a:pt x="193" y="104"/>
                  </a:lnTo>
                  <a:lnTo>
                    <a:pt x="196" y="111"/>
                  </a:lnTo>
                  <a:lnTo>
                    <a:pt x="197" y="117"/>
                  </a:lnTo>
                  <a:lnTo>
                    <a:pt x="200" y="124"/>
                  </a:lnTo>
                  <a:lnTo>
                    <a:pt x="202" y="129"/>
                  </a:lnTo>
                  <a:lnTo>
                    <a:pt x="203" y="136"/>
                  </a:lnTo>
                  <a:lnTo>
                    <a:pt x="206" y="142"/>
                  </a:lnTo>
                  <a:lnTo>
                    <a:pt x="208" y="150"/>
                  </a:lnTo>
                  <a:lnTo>
                    <a:pt x="214" y="151"/>
                  </a:lnTo>
                  <a:lnTo>
                    <a:pt x="218" y="156"/>
                  </a:lnTo>
                  <a:lnTo>
                    <a:pt x="225" y="162"/>
                  </a:lnTo>
                  <a:lnTo>
                    <a:pt x="229" y="169"/>
                  </a:lnTo>
                  <a:lnTo>
                    <a:pt x="232" y="174"/>
                  </a:lnTo>
                  <a:lnTo>
                    <a:pt x="238" y="180"/>
                  </a:lnTo>
                  <a:lnTo>
                    <a:pt x="244" y="180"/>
                  </a:lnTo>
                  <a:lnTo>
                    <a:pt x="253" y="177"/>
                  </a:lnTo>
                  <a:lnTo>
                    <a:pt x="258" y="174"/>
                  </a:lnTo>
                  <a:lnTo>
                    <a:pt x="264" y="172"/>
                  </a:lnTo>
                  <a:lnTo>
                    <a:pt x="270" y="171"/>
                  </a:lnTo>
                  <a:lnTo>
                    <a:pt x="276" y="169"/>
                  </a:lnTo>
                  <a:lnTo>
                    <a:pt x="282" y="166"/>
                  </a:lnTo>
                  <a:lnTo>
                    <a:pt x="288" y="165"/>
                  </a:lnTo>
                  <a:lnTo>
                    <a:pt x="294" y="162"/>
                  </a:lnTo>
                  <a:lnTo>
                    <a:pt x="302" y="162"/>
                  </a:lnTo>
                  <a:lnTo>
                    <a:pt x="308" y="159"/>
                  </a:lnTo>
                  <a:lnTo>
                    <a:pt x="314" y="159"/>
                  </a:lnTo>
                  <a:lnTo>
                    <a:pt x="320" y="159"/>
                  </a:lnTo>
                  <a:lnTo>
                    <a:pt x="326" y="162"/>
                  </a:lnTo>
                  <a:lnTo>
                    <a:pt x="330" y="163"/>
                  </a:lnTo>
                  <a:lnTo>
                    <a:pt x="336" y="166"/>
                  </a:lnTo>
                  <a:lnTo>
                    <a:pt x="339" y="171"/>
                  </a:lnTo>
                  <a:lnTo>
                    <a:pt x="344" y="177"/>
                  </a:lnTo>
                  <a:lnTo>
                    <a:pt x="351" y="186"/>
                  </a:lnTo>
                  <a:lnTo>
                    <a:pt x="359" y="195"/>
                  </a:lnTo>
                  <a:lnTo>
                    <a:pt x="365" y="203"/>
                  </a:lnTo>
                  <a:lnTo>
                    <a:pt x="371" y="213"/>
                  </a:lnTo>
                  <a:lnTo>
                    <a:pt x="376" y="222"/>
                  </a:lnTo>
                  <a:lnTo>
                    <a:pt x="380" y="233"/>
                  </a:lnTo>
                  <a:lnTo>
                    <a:pt x="385" y="242"/>
                  </a:lnTo>
                  <a:lnTo>
                    <a:pt x="389" y="253"/>
                  </a:lnTo>
                  <a:lnTo>
                    <a:pt x="385" y="257"/>
                  </a:lnTo>
                  <a:lnTo>
                    <a:pt x="379" y="262"/>
                  </a:lnTo>
                  <a:lnTo>
                    <a:pt x="369" y="251"/>
                  </a:lnTo>
                  <a:lnTo>
                    <a:pt x="362" y="242"/>
                  </a:lnTo>
                  <a:lnTo>
                    <a:pt x="359" y="236"/>
                  </a:lnTo>
                  <a:lnTo>
                    <a:pt x="356" y="231"/>
                  </a:lnTo>
                  <a:lnTo>
                    <a:pt x="353" y="225"/>
                  </a:lnTo>
                  <a:lnTo>
                    <a:pt x="350" y="221"/>
                  </a:lnTo>
                  <a:lnTo>
                    <a:pt x="347" y="215"/>
                  </a:lnTo>
                  <a:lnTo>
                    <a:pt x="344" y="209"/>
                  </a:lnTo>
                  <a:lnTo>
                    <a:pt x="341" y="203"/>
                  </a:lnTo>
                  <a:lnTo>
                    <a:pt x="338" y="198"/>
                  </a:lnTo>
                  <a:lnTo>
                    <a:pt x="333" y="192"/>
                  </a:lnTo>
                  <a:lnTo>
                    <a:pt x="329" y="188"/>
                  </a:lnTo>
                  <a:lnTo>
                    <a:pt x="324" y="183"/>
                  </a:lnTo>
                  <a:lnTo>
                    <a:pt x="320" y="180"/>
                  </a:lnTo>
                  <a:lnTo>
                    <a:pt x="312" y="178"/>
                  </a:lnTo>
                  <a:lnTo>
                    <a:pt x="306" y="180"/>
                  </a:lnTo>
                  <a:lnTo>
                    <a:pt x="298" y="180"/>
                  </a:lnTo>
                  <a:lnTo>
                    <a:pt x="292" y="182"/>
                  </a:lnTo>
                  <a:lnTo>
                    <a:pt x="285" y="185"/>
                  </a:lnTo>
                  <a:lnTo>
                    <a:pt x="277" y="188"/>
                  </a:lnTo>
                  <a:lnTo>
                    <a:pt x="270" y="189"/>
                  </a:lnTo>
                  <a:lnTo>
                    <a:pt x="265" y="192"/>
                  </a:lnTo>
                  <a:lnTo>
                    <a:pt x="256" y="195"/>
                  </a:lnTo>
                  <a:lnTo>
                    <a:pt x="250" y="197"/>
                  </a:lnTo>
                  <a:lnTo>
                    <a:pt x="244" y="197"/>
                  </a:lnTo>
                  <a:lnTo>
                    <a:pt x="237" y="198"/>
                  </a:lnTo>
                  <a:lnTo>
                    <a:pt x="231" y="195"/>
                  </a:lnTo>
                  <a:lnTo>
                    <a:pt x="225" y="194"/>
                  </a:lnTo>
                  <a:lnTo>
                    <a:pt x="218" y="189"/>
                  </a:lnTo>
                  <a:lnTo>
                    <a:pt x="214" y="185"/>
                  </a:lnTo>
                  <a:lnTo>
                    <a:pt x="208" y="177"/>
                  </a:lnTo>
                  <a:lnTo>
                    <a:pt x="203" y="172"/>
                  </a:lnTo>
                  <a:lnTo>
                    <a:pt x="196" y="169"/>
                  </a:lnTo>
                  <a:lnTo>
                    <a:pt x="188" y="168"/>
                  </a:lnTo>
                  <a:lnTo>
                    <a:pt x="181" y="165"/>
                  </a:lnTo>
                  <a:lnTo>
                    <a:pt x="178" y="160"/>
                  </a:lnTo>
                  <a:lnTo>
                    <a:pt x="175" y="154"/>
                  </a:lnTo>
                  <a:lnTo>
                    <a:pt x="178" y="147"/>
                  </a:lnTo>
                  <a:lnTo>
                    <a:pt x="176" y="139"/>
                  </a:lnTo>
                  <a:lnTo>
                    <a:pt x="175" y="132"/>
                  </a:lnTo>
                  <a:lnTo>
                    <a:pt x="172" y="124"/>
                  </a:lnTo>
                  <a:lnTo>
                    <a:pt x="170" y="118"/>
                  </a:lnTo>
                  <a:lnTo>
                    <a:pt x="166" y="112"/>
                  </a:lnTo>
                  <a:lnTo>
                    <a:pt x="163" y="106"/>
                  </a:lnTo>
                  <a:lnTo>
                    <a:pt x="160" y="100"/>
                  </a:lnTo>
                  <a:lnTo>
                    <a:pt x="157" y="95"/>
                  </a:lnTo>
                  <a:lnTo>
                    <a:pt x="152" y="89"/>
                  </a:lnTo>
                  <a:lnTo>
                    <a:pt x="147" y="85"/>
                  </a:lnTo>
                  <a:lnTo>
                    <a:pt x="143" y="79"/>
                  </a:lnTo>
                  <a:lnTo>
                    <a:pt x="138" y="74"/>
                  </a:lnTo>
                  <a:lnTo>
                    <a:pt x="128" y="65"/>
                  </a:lnTo>
                  <a:lnTo>
                    <a:pt x="119" y="59"/>
                  </a:lnTo>
                  <a:lnTo>
                    <a:pt x="111" y="55"/>
                  </a:lnTo>
                  <a:lnTo>
                    <a:pt x="107" y="50"/>
                  </a:lnTo>
                  <a:lnTo>
                    <a:pt x="101" y="47"/>
                  </a:lnTo>
                  <a:lnTo>
                    <a:pt x="95" y="44"/>
                  </a:lnTo>
                  <a:lnTo>
                    <a:pt x="89" y="41"/>
                  </a:lnTo>
                  <a:lnTo>
                    <a:pt x="83" y="40"/>
                  </a:lnTo>
                  <a:lnTo>
                    <a:pt x="77" y="37"/>
                  </a:lnTo>
                  <a:lnTo>
                    <a:pt x="70" y="35"/>
                  </a:lnTo>
                  <a:lnTo>
                    <a:pt x="63" y="32"/>
                  </a:lnTo>
                  <a:lnTo>
                    <a:pt x="57" y="32"/>
                  </a:lnTo>
                  <a:lnTo>
                    <a:pt x="49" y="30"/>
                  </a:lnTo>
                  <a:lnTo>
                    <a:pt x="43" y="30"/>
                  </a:lnTo>
                  <a:lnTo>
                    <a:pt x="37" y="29"/>
                  </a:lnTo>
                  <a:lnTo>
                    <a:pt x="30" y="29"/>
                  </a:lnTo>
                  <a:lnTo>
                    <a:pt x="24" y="30"/>
                  </a:lnTo>
                  <a:lnTo>
                    <a:pt x="18" y="32"/>
                  </a:lnTo>
                  <a:lnTo>
                    <a:pt x="15" y="27"/>
                  </a:lnTo>
                  <a:lnTo>
                    <a:pt x="10" y="21"/>
                  </a:lnTo>
                  <a:lnTo>
                    <a:pt x="3" y="15"/>
                  </a:lnTo>
                  <a:lnTo>
                    <a:pt x="0" y="14"/>
                  </a:lnTo>
                  <a:lnTo>
                    <a:pt x="0" y="14"/>
                  </a:lnTo>
                  <a:close/>
                </a:path>
              </a:pathLst>
            </a:custGeom>
            <a:solidFill>
              <a:srgbClr val="4766C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19"/>
            <p:cNvSpPr>
              <a:spLocks/>
            </p:cNvSpPr>
            <p:nvPr/>
          </p:nvSpPr>
          <p:spPr bwMode="auto">
            <a:xfrm>
              <a:off x="1760" y="1294"/>
              <a:ext cx="820" cy="524"/>
            </a:xfrm>
            <a:custGeom>
              <a:avLst/>
              <a:gdLst/>
              <a:ahLst/>
              <a:cxnLst>
                <a:cxn ang="0">
                  <a:pos x="820" y="293"/>
                </a:cxn>
                <a:cxn ang="0">
                  <a:pos x="0" y="524"/>
                </a:cxn>
                <a:cxn ang="0">
                  <a:pos x="33" y="318"/>
                </a:cxn>
                <a:cxn ang="0">
                  <a:pos x="803" y="0"/>
                </a:cxn>
                <a:cxn ang="0">
                  <a:pos x="820" y="293"/>
                </a:cxn>
                <a:cxn ang="0">
                  <a:pos x="820" y="293"/>
                </a:cxn>
              </a:cxnLst>
              <a:rect l="0" t="0" r="r" b="b"/>
              <a:pathLst>
                <a:path w="820" h="524">
                  <a:moveTo>
                    <a:pt x="820" y="293"/>
                  </a:moveTo>
                  <a:lnTo>
                    <a:pt x="0" y="524"/>
                  </a:lnTo>
                  <a:lnTo>
                    <a:pt x="33" y="318"/>
                  </a:lnTo>
                  <a:lnTo>
                    <a:pt x="803" y="0"/>
                  </a:lnTo>
                  <a:lnTo>
                    <a:pt x="820" y="293"/>
                  </a:lnTo>
                  <a:lnTo>
                    <a:pt x="820" y="293"/>
                  </a:lnTo>
                  <a:close/>
                </a:path>
              </a:pathLst>
            </a:custGeom>
            <a:solidFill>
              <a:srgbClr val="7087DB"/>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0"/>
            <p:cNvSpPr>
              <a:spLocks/>
            </p:cNvSpPr>
            <p:nvPr/>
          </p:nvSpPr>
          <p:spPr bwMode="auto">
            <a:xfrm>
              <a:off x="2531" y="1090"/>
              <a:ext cx="336" cy="284"/>
            </a:xfrm>
            <a:custGeom>
              <a:avLst/>
              <a:gdLst/>
              <a:ahLst/>
              <a:cxnLst>
                <a:cxn ang="0">
                  <a:pos x="336" y="0"/>
                </a:cxn>
                <a:cxn ang="0">
                  <a:pos x="58" y="118"/>
                </a:cxn>
                <a:cxn ang="0">
                  <a:pos x="0" y="284"/>
                </a:cxn>
                <a:cxn ang="0">
                  <a:pos x="160" y="253"/>
                </a:cxn>
                <a:cxn ang="0">
                  <a:pos x="336" y="0"/>
                </a:cxn>
                <a:cxn ang="0">
                  <a:pos x="336" y="0"/>
                </a:cxn>
              </a:cxnLst>
              <a:rect l="0" t="0" r="r" b="b"/>
              <a:pathLst>
                <a:path w="336" h="284">
                  <a:moveTo>
                    <a:pt x="336" y="0"/>
                  </a:moveTo>
                  <a:lnTo>
                    <a:pt x="58" y="118"/>
                  </a:lnTo>
                  <a:lnTo>
                    <a:pt x="0" y="284"/>
                  </a:lnTo>
                  <a:lnTo>
                    <a:pt x="160" y="253"/>
                  </a:lnTo>
                  <a:lnTo>
                    <a:pt x="336" y="0"/>
                  </a:lnTo>
                  <a:lnTo>
                    <a:pt x="336" y="0"/>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1"/>
            <p:cNvSpPr>
              <a:spLocks/>
            </p:cNvSpPr>
            <p:nvPr/>
          </p:nvSpPr>
          <p:spPr bwMode="auto">
            <a:xfrm>
              <a:off x="2522" y="1344"/>
              <a:ext cx="293" cy="274"/>
            </a:xfrm>
            <a:custGeom>
              <a:avLst/>
              <a:gdLst/>
              <a:ahLst/>
              <a:cxnLst>
                <a:cxn ang="0">
                  <a:pos x="59" y="191"/>
                </a:cxn>
                <a:cxn ang="0">
                  <a:pos x="126" y="274"/>
                </a:cxn>
                <a:cxn ang="0">
                  <a:pos x="293" y="151"/>
                </a:cxn>
                <a:cxn ang="0">
                  <a:pos x="180" y="0"/>
                </a:cxn>
                <a:cxn ang="0">
                  <a:pos x="0" y="52"/>
                </a:cxn>
                <a:cxn ang="0">
                  <a:pos x="59" y="191"/>
                </a:cxn>
                <a:cxn ang="0">
                  <a:pos x="59" y="191"/>
                </a:cxn>
              </a:cxnLst>
              <a:rect l="0" t="0" r="r" b="b"/>
              <a:pathLst>
                <a:path w="293" h="274">
                  <a:moveTo>
                    <a:pt x="59" y="191"/>
                  </a:moveTo>
                  <a:lnTo>
                    <a:pt x="126" y="274"/>
                  </a:lnTo>
                  <a:lnTo>
                    <a:pt x="293" y="151"/>
                  </a:lnTo>
                  <a:lnTo>
                    <a:pt x="180" y="0"/>
                  </a:lnTo>
                  <a:lnTo>
                    <a:pt x="0" y="52"/>
                  </a:lnTo>
                  <a:lnTo>
                    <a:pt x="59" y="191"/>
                  </a:lnTo>
                  <a:lnTo>
                    <a:pt x="59" y="191"/>
                  </a:lnTo>
                  <a:close/>
                </a:path>
              </a:pathLst>
            </a:custGeom>
            <a:solidFill>
              <a:srgbClr val="FFB3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22"/>
            <p:cNvSpPr>
              <a:spLocks/>
            </p:cNvSpPr>
            <p:nvPr/>
          </p:nvSpPr>
          <p:spPr bwMode="auto">
            <a:xfrm>
              <a:off x="2714" y="1093"/>
              <a:ext cx="76" cy="121"/>
            </a:xfrm>
            <a:custGeom>
              <a:avLst/>
              <a:gdLst/>
              <a:ahLst/>
              <a:cxnLst>
                <a:cxn ang="0">
                  <a:pos x="35" y="0"/>
                </a:cxn>
                <a:cxn ang="0">
                  <a:pos x="76" y="43"/>
                </a:cxn>
                <a:cxn ang="0">
                  <a:pos x="29" y="121"/>
                </a:cxn>
                <a:cxn ang="0">
                  <a:pos x="0" y="22"/>
                </a:cxn>
                <a:cxn ang="0">
                  <a:pos x="35" y="0"/>
                </a:cxn>
                <a:cxn ang="0">
                  <a:pos x="35" y="0"/>
                </a:cxn>
              </a:cxnLst>
              <a:rect l="0" t="0" r="r" b="b"/>
              <a:pathLst>
                <a:path w="76" h="121">
                  <a:moveTo>
                    <a:pt x="35" y="0"/>
                  </a:moveTo>
                  <a:lnTo>
                    <a:pt x="76" y="43"/>
                  </a:lnTo>
                  <a:lnTo>
                    <a:pt x="29" y="121"/>
                  </a:lnTo>
                  <a:lnTo>
                    <a:pt x="0" y="22"/>
                  </a:lnTo>
                  <a:lnTo>
                    <a:pt x="35" y="0"/>
                  </a:lnTo>
                  <a:lnTo>
                    <a:pt x="35" y="0"/>
                  </a:lnTo>
                  <a:close/>
                </a:path>
              </a:pathLst>
            </a:custGeom>
            <a:solidFill>
              <a:srgbClr val="6661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23"/>
            <p:cNvSpPr>
              <a:spLocks/>
            </p:cNvSpPr>
            <p:nvPr/>
          </p:nvSpPr>
          <p:spPr bwMode="auto">
            <a:xfrm>
              <a:off x="2627" y="1089"/>
              <a:ext cx="116" cy="124"/>
            </a:xfrm>
            <a:custGeom>
              <a:avLst/>
              <a:gdLst/>
              <a:ahLst/>
              <a:cxnLst>
                <a:cxn ang="0">
                  <a:pos x="116" y="0"/>
                </a:cxn>
                <a:cxn ang="0">
                  <a:pos x="116" y="124"/>
                </a:cxn>
                <a:cxn ang="0">
                  <a:pos x="1" y="122"/>
                </a:cxn>
                <a:cxn ang="0">
                  <a:pos x="0" y="54"/>
                </a:cxn>
                <a:cxn ang="0">
                  <a:pos x="116" y="0"/>
                </a:cxn>
                <a:cxn ang="0">
                  <a:pos x="116" y="0"/>
                </a:cxn>
              </a:cxnLst>
              <a:rect l="0" t="0" r="r" b="b"/>
              <a:pathLst>
                <a:path w="116" h="124">
                  <a:moveTo>
                    <a:pt x="116" y="0"/>
                  </a:moveTo>
                  <a:lnTo>
                    <a:pt x="116" y="124"/>
                  </a:lnTo>
                  <a:lnTo>
                    <a:pt x="1" y="122"/>
                  </a:lnTo>
                  <a:lnTo>
                    <a:pt x="0" y="54"/>
                  </a:lnTo>
                  <a:lnTo>
                    <a:pt x="116" y="0"/>
                  </a:lnTo>
                  <a:lnTo>
                    <a:pt x="11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24"/>
            <p:cNvSpPr>
              <a:spLocks/>
            </p:cNvSpPr>
            <p:nvPr/>
          </p:nvSpPr>
          <p:spPr bwMode="auto">
            <a:xfrm>
              <a:off x="2374" y="1439"/>
              <a:ext cx="195" cy="160"/>
            </a:xfrm>
            <a:custGeom>
              <a:avLst/>
              <a:gdLst/>
              <a:ahLst/>
              <a:cxnLst>
                <a:cxn ang="0">
                  <a:pos x="185" y="32"/>
                </a:cxn>
                <a:cxn ang="0">
                  <a:pos x="62" y="117"/>
                </a:cxn>
                <a:cxn ang="0">
                  <a:pos x="170" y="92"/>
                </a:cxn>
                <a:cxn ang="0">
                  <a:pos x="195" y="109"/>
                </a:cxn>
                <a:cxn ang="0">
                  <a:pos x="55" y="160"/>
                </a:cxn>
                <a:cxn ang="0">
                  <a:pos x="0" y="117"/>
                </a:cxn>
                <a:cxn ang="0">
                  <a:pos x="177" y="0"/>
                </a:cxn>
                <a:cxn ang="0">
                  <a:pos x="185" y="32"/>
                </a:cxn>
                <a:cxn ang="0">
                  <a:pos x="185" y="32"/>
                </a:cxn>
              </a:cxnLst>
              <a:rect l="0" t="0" r="r" b="b"/>
              <a:pathLst>
                <a:path w="195" h="160">
                  <a:moveTo>
                    <a:pt x="185" y="32"/>
                  </a:moveTo>
                  <a:lnTo>
                    <a:pt x="62" y="117"/>
                  </a:lnTo>
                  <a:lnTo>
                    <a:pt x="170" y="92"/>
                  </a:lnTo>
                  <a:lnTo>
                    <a:pt x="195" y="109"/>
                  </a:lnTo>
                  <a:lnTo>
                    <a:pt x="55" y="160"/>
                  </a:lnTo>
                  <a:lnTo>
                    <a:pt x="0" y="117"/>
                  </a:lnTo>
                  <a:lnTo>
                    <a:pt x="177" y="0"/>
                  </a:lnTo>
                  <a:lnTo>
                    <a:pt x="185" y="32"/>
                  </a:lnTo>
                  <a:lnTo>
                    <a:pt x="185" y="32"/>
                  </a:lnTo>
                  <a:close/>
                </a:path>
              </a:pathLst>
            </a:cu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25"/>
            <p:cNvSpPr>
              <a:spLocks/>
            </p:cNvSpPr>
            <p:nvPr/>
          </p:nvSpPr>
          <p:spPr bwMode="auto">
            <a:xfrm>
              <a:off x="2521" y="958"/>
              <a:ext cx="210" cy="184"/>
            </a:xfrm>
            <a:custGeom>
              <a:avLst/>
              <a:gdLst/>
              <a:ahLst/>
              <a:cxnLst>
                <a:cxn ang="0">
                  <a:pos x="204" y="151"/>
                </a:cxn>
                <a:cxn ang="0">
                  <a:pos x="208" y="135"/>
                </a:cxn>
                <a:cxn ang="0">
                  <a:pos x="208" y="120"/>
                </a:cxn>
                <a:cxn ang="0">
                  <a:pos x="208" y="102"/>
                </a:cxn>
                <a:cxn ang="0">
                  <a:pos x="201" y="84"/>
                </a:cxn>
                <a:cxn ang="0">
                  <a:pos x="192" y="67"/>
                </a:cxn>
                <a:cxn ang="0">
                  <a:pos x="178" y="51"/>
                </a:cxn>
                <a:cxn ang="0">
                  <a:pos x="163" y="36"/>
                </a:cxn>
                <a:cxn ang="0">
                  <a:pos x="148" y="25"/>
                </a:cxn>
                <a:cxn ang="0">
                  <a:pos x="137" y="18"/>
                </a:cxn>
                <a:cxn ang="0">
                  <a:pos x="122" y="10"/>
                </a:cxn>
                <a:cxn ang="0">
                  <a:pos x="107" y="4"/>
                </a:cxn>
                <a:cxn ang="0">
                  <a:pos x="96" y="3"/>
                </a:cxn>
                <a:cxn ang="0">
                  <a:pos x="81" y="0"/>
                </a:cxn>
                <a:cxn ang="0">
                  <a:pos x="63" y="0"/>
                </a:cxn>
                <a:cxn ang="0">
                  <a:pos x="45" y="3"/>
                </a:cxn>
                <a:cxn ang="0">
                  <a:pos x="30" y="9"/>
                </a:cxn>
                <a:cxn ang="0">
                  <a:pos x="18" y="19"/>
                </a:cxn>
                <a:cxn ang="0">
                  <a:pos x="7" y="33"/>
                </a:cxn>
                <a:cxn ang="0">
                  <a:pos x="1" y="46"/>
                </a:cxn>
                <a:cxn ang="0">
                  <a:pos x="0" y="63"/>
                </a:cxn>
                <a:cxn ang="0">
                  <a:pos x="3" y="81"/>
                </a:cxn>
                <a:cxn ang="0">
                  <a:pos x="10" y="99"/>
                </a:cxn>
                <a:cxn ang="0">
                  <a:pos x="19" y="116"/>
                </a:cxn>
                <a:cxn ang="0">
                  <a:pos x="32" y="132"/>
                </a:cxn>
                <a:cxn ang="0">
                  <a:pos x="48" y="149"/>
                </a:cxn>
                <a:cxn ang="0">
                  <a:pos x="68" y="161"/>
                </a:cxn>
                <a:cxn ang="0">
                  <a:pos x="87" y="172"/>
                </a:cxn>
                <a:cxn ang="0">
                  <a:pos x="107" y="178"/>
                </a:cxn>
                <a:cxn ang="0">
                  <a:pos x="127" y="182"/>
                </a:cxn>
                <a:cxn ang="0">
                  <a:pos x="146" y="182"/>
                </a:cxn>
                <a:cxn ang="0">
                  <a:pos x="163" y="179"/>
                </a:cxn>
                <a:cxn ang="0">
                  <a:pos x="178" y="173"/>
                </a:cxn>
                <a:cxn ang="0">
                  <a:pos x="193" y="163"/>
                </a:cxn>
                <a:cxn ang="0">
                  <a:pos x="199" y="158"/>
                </a:cxn>
              </a:cxnLst>
              <a:rect l="0" t="0" r="r" b="b"/>
              <a:pathLst>
                <a:path w="210" h="184">
                  <a:moveTo>
                    <a:pt x="199" y="158"/>
                  </a:moveTo>
                  <a:lnTo>
                    <a:pt x="204" y="151"/>
                  </a:lnTo>
                  <a:lnTo>
                    <a:pt x="205" y="143"/>
                  </a:lnTo>
                  <a:lnTo>
                    <a:pt x="208" y="135"/>
                  </a:lnTo>
                  <a:lnTo>
                    <a:pt x="210" y="128"/>
                  </a:lnTo>
                  <a:lnTo>
                    <a:pt x="208" y="120"/>
                  </a:lnTo>
                  <a:lnTo>
                    <a:pt x="208" y="111"/>
                  </a:lnTo>
                  <a:lnTo>
                    <a:pt x="208" y="102"/>
                  </a:lnTo>
                  <a:lnTo>
                    <a:pt x="205" y="95"/>
                  </a:lnTo>
                  <a:lnTo>
                    <a:pt x="201" y="84"/>
                  </a:lnTo>
                  <a:lnTo>
                    <a:pt x="198" y="77"/>
                  </a:lnTo>
                  <a:lnTo>
                    <a:pt x="192" y="67"/>
                  </a:lnTo>
                  <a:lnTo>
                    <a:pt x="186" y="60"/>
                  </a:lnTo>
                  <a:lnTo>
                    <a:pt x="178" y="51"/>
                  </a:lnTo>
                  <a:lnTo>
                    <a:pt x="170" y="43"/>
                  </a:lnTo>
                  <a:lnTo>
                    <a:pt x="163" y="36"/>
                  </a:lnTo>
                  <a:lnTo>
                    <a:pt x="154" y="28"/>
                  </a:lnTo>
                  <a:lnTo>
                    <a:pt x="148" y="25"/>
                  </a:lnTo>
                  <a:lnTo>
                    <a:pt x="143" y="21"/>
                  </a:lnTo>
                  <a:lnTo>
                    <a:pt x="137" y="18"/>
                  </a:lnTo>
                  <a:lnTo>
                    <a:pt x="133" y="16"/>
                  </a:lnTo>
                  <a:lnTo>
                    <a:pt x="122" y="10"/>
                  </a:lnTo>
                  <a:lnTo>
                    <a:pt x="113" y="7"/>
                  </a:lnTo>
                  <a:lnTo>
                    <a:pt x="107" y="4"/>
                  </a:lnTo>
                  <a:lnTo>
                    <a:pt x="103" y="4"/>
                  </a:lnTo>
                  <a:lnTo>
                    <a:pt x="96" y="3"/>
                  </a:lnTo>
                  <a:lnTo>
                    <a:pt x="92" y="3"/>
                  </a:lnTo>
                  <a:lnTo>
                    <a:pt x="81" y="0"/>
                  </a:lnTo>
                  <a:lnTo>
                    <a:pt x="74" y="0"/>
                  </a:lnTo>
                  <a:lnTo>
                    <a:pt x="63" y="0"/>
                  </a:lnTo>
                  <a:lnTo>
                    <a:pt x="54" y="1"/>
                  </a:lnTo>
                  <a:lnTo>
                    <a:pt x="45" y="3"/>
                  </a:lnTo>
                  <a:lnTo>
                    <a:pt x="38" y="6"/>
                  </a:lnTo>
                  <a:lnTo>
                    <a:pt x="30" y="9"/>
                  </a:lnTo>
                  <a:lnTo>
                    <a:pt x="24" y="15"/>
                  </a:lnTo>
                  <a:lnTo>
                    <a:pt x="18" y="19"/>
                  </a:lnTo>
                  <a:lnTo>
                    <a:pt x="12" y="27"/>
                  </a:lnTo>
                  <a:lnTo>
                    <a:pt x="7" y="33"/>
                  </a:lnTo>
                  <a:lnTo>
                    <a:pt x="4" y="40"/>
                  </a:lnTo>
                  <a:lnTo>
                    <a:pt x="1" y="46"/>
                  </a:lnTo>
                  <a:lnTo>
                    <a:pt x="1" y="55"/>
                  </a:lnTo>
                  <a:lnTo>
                    <a:pt x="0" y="63"/>
                  </a:lnTo>
                  <a:lnTo>
                    <a:pt x="1" y="72"/>
                  </a:lnTo>
                  <a:lnTo>
                    <a:pt x="3" y="81"/>
                  </a:lnTo>
                  <a:lnTo>
                    <a:pt x="7" y="90"/>
                  </a:lnTo>
                  <a:lnTo>
                    <a:pt x="10" y="99"/>
                  </a:lnTo>
                  <a:lnTo>
                    <a:pt x="13" y="107"/>
                  </a:lnTo>
                  <a:lnTo>
                    <a:pt x="19" y="116"/>
                  </a:lnTo>
                  <a:lnTo>
                    <a:pt x="26" y="125"/>
                  </a:lnTo>
                  <a:lnTo>
                    <a:pt x="32" y="132"/>
                  </a:lnTo>
                  <a:lnTo>
                    <a:pt x="41" y="141"/>
                  </a:lnTo>
                  <a:lnTo>
                    <a:pt x="48" y="149"/>
                  </a:lnTo>
                  <a:lnTo>
                    <a:pt x="59" y="157"/>
                  </a:lnTo>
                  <a:lnTo>
                    <a:pt x="68" y="161"/>
                  </a:lnTo>
                  <a:lnTo>
                    <a:pt x="78" y="167"/>
                  </a:lnTo>
                  <a:lnTo>
                    <a:pt x="87" y="172"/>
                  </a:lnTo>
                  <a:lnTo>
                    <a:pt x="98" y="176"/>
                  </a:lnTo>
                  <a:lnTo>
                    <a:pt x="107" y="178"/>
                  </a:lnTo>
                  <a:lnTo>
                    <a:pt x="118" y="181"/>
                  </a:lnTo>
                  <a:lnTo>
                    <a:pt x="127" y="182"/>
                  </a:lnTo>
                  <a:lnTo>
                    <a:pt x="137" y="184"/>
                  </a:lnTo>
                  <a:lnTo>
                    <a:pt x="146" y="182"/>
                  </a:lnTo>
                  <a:lnTo>
                    <a:pt x="155" y="181"/>
                  </a:lnTo>
                  <a:lnTo>
                    <a:pt x="163" y="179"/>
                  </a:lnTo>
                  <a:lnTo>
                    <a:pt x="172" y="178"/>
                  </a:lnTo>
                  <a:lnTo>
                    <a:pt x="178" y="173"/>
                  </a:lnTo>
                  <a:lnTo>
                    <a:pt x="186" y="169"/>
                  </a:lnTo>
                  <a:lnTo>
                    <a:pt x="193" y="163"/>
                  </a:lnTo>
                  <a:lnTo>
                    <a:pt x="199" y="158"/>
                  </a:lnTo>
                  <a:lnTo>
                    <a:pt x="199" y="158"/>
                  </a:lnTo>
                  <a:close/>
                </a:path>
              </a:pathLst>
            </a:custGeom>
            <a:solidFill>
              <a:srgbClr val="FFFFC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9" name="Freeform 26"/>
            <p:cNvSpPr>
              <a:spLocks/>
            </p:cNvSpPr>
            <p:nvPr/>
          </p:nvSpPr>
          <p:spPr bwMode="auto">
            <a:xfrm>
              <a:off x="2862" y="1408"/>
              <a:ext cx="119" cy="338"/>
            </a:xfrm>
            <a:custGeom>
              <a:avLst/>
              <a:gdLst/>
              <a:ahLst/>
              <a:cxnLst>
                <a:cxn ang="0">
                  <a:pos x="27" y="6"/>
                </a:cxn>
                <a:cxn ang="0">
                  <a:pos x="39" y="12"/>
                </a:cxn>
                <a:cxn ang="0">
                  <a:pos x="51" y="21"/>
                </a:cxn>
                <a:cxn ang="0">
                  <a:pos x="64" y="36"/>
                </a:cxn>
                <a:cxn ang="0">
                  <a:pos x="74" y="51"/>
                </a:cxn>
                <a:cxn ang="0">
                  <a:pos x="79" y="63"/>
                </a:cxn>
                <a:cxn ang="0">
                  <a:pos x="85" y="80"/>
                </a:cxn>
                <a:cxn ang="0">
                  <a:pos x="88" y="96"/>
                </a:cxn>
                <a:cxn ang="0">
                  <a:pos x="89" y="113"/>
                </a:cxn>
                <a:cxn ang="0">
                  <a:pos x="92" y="123"/>
                </a:cxn>
                <a:cxn ang="0">
                  <a:pos x="92" y="134"/>
                </a:cxn>
                <a:cxn ang="0">
                  <a:pos x="94" y="146"/>
                </a:cxn>
                <a:cxn ang="0">
                  <a:pos x="94" y="158"/>
                </a:cxn>
                <a:cxn ang="0">
                  <a:pos x="92" y="170"/>
                </a:cxn>
                <a:cxn ang="0">
                  <a:pos x="92" y="181"/>
                </a:cxn>
                <a:cxn ang="0">
                  <a:pos x="89" y="193"/>
                </a:cxn>
                <a:cxn ang="0">
                  <a:pos x="86" y="208"/>
                </a:cxn>
                <a:cxn ang="0">
                  <a:pos x="82" y="228"/>
                </a:cxn>
                <a:cxn ang="0">
                  <a:pos x="76" y="243"/>
                </a:cxn>
                <a:cxn ang="0">
                  <a:pos x="68" y="258"/>
                </a:cxn>
                <a:cxn ang="0">
                  <a:pos x="59" y="272"/>
                </a:cxn>
                <a:cxn ang="0">
                  <a:pos x="51" y="284"/>
                </a:cxn>
                <a:cxn ang="0">
                  <a:pos x="38" y="297"/>
                </a:cxn>
                <a:cxn ang="0">
                  <a:pos x="20" y="309"/>
                </a:cxn>
                <a:cxn ang="0">
                  <a:pos x="8" y="318"/>
                </a:cxn>
                <a:cxn ang="0">
                  <a:pos x="0" y="323"/>
                </a:cxn>
                <a:cxn ang="0">
                  <a:pos x="29" y="338"/>
                </a:cxn>
                <a:cxn ang="0">
                  <a:pos x="30" y="335"/>
                </a:cxn>
                <a:cxn ang="0">
                  <a:pos x="41" y="326"/>
                </a:cxn>
                <a:cxn ang="0">
                  <a:pos x="54" y="312"/>
                </a:cxn>
                <a:cxn ang="0">
                  <a:pos x="71" y="294"/>
                </a:cxn>
                <a:cxn ang="0">
                  <a:pos x="79" y="284"/>
                </a:cxn>
                <a:cxn ang="0">
                  <a:pos x="86" y="272"/>
                </a:cxn>
                <a:cxn ang="0">
                  <a:pos x="94" y="259"/>
                </a:cxn>
                <a:cxn ang="0">
                  <a:pos x="103" y="246"/>
                </a:cxn>
                <a:cxn ang="0">
                  <a:pos x="107" y="232"/>
                </a:cxn>
                <a:cxn ang="0">
                  <a:pos x="113" y="217"/>
                </a:cxn>
                <a:cxn ang="0">
                  <a:pos x="118" y="202"/>
                </a:cxn>
                <a:cxn ang="0">
                  <a:pos x="119" y="187"/>
                </a:cxn>
                <a:cxn ang="0">
                  <a:pos x="119" y="170"/>
                </a:cxn>
                <a:cxn ang="0">
                  <a:pos x="119" y="155"/>
                </a:cxn>
                <a:cxn ang="0">
                  <a:pos x="119" y="140"/>
                </a:cxn>
                <a:cxn ang="0">
                  <a:pos x="119" y="128"/>
                </a:cxn>
                <a:cxn ang="0">
                  <a:pos x="118" y="113"/>
                </a:cxn>
                <a:cxn ang="0">
                  <a:pos x="116" y="102"/>
                </a:cxn>
                <a:cxn ang="0">
                  <a:pos x="115" y="90"/>
                </a:cxn>
                <a:cxn ang="0">
                  <a:pos x="113" y="81"/>
                </a:cxn>
                <a:cxn ang="0">
                  <a:pos x="109" y="63"/>
                </a:cxn>
                <a:cxn ang="0">
                  <a:pos x="104" y="51"/>
                </a:cxn>
                <a:cxn ang="0">
                  <a:pos x="103" y="42"/>
                </a:cxn>
                <a:cxn ang="0">
                  <a:pos x="26" y="6"/>
                </a:cxn>
              </a:cxnLst>
              <a:rect l="0" t="0" r="r" b="b"/>
              <a:pathLst>
                <a:path w="119" h="338">
                  <a:moveTo>
                    <a:pt x="26" y="6"/>
                  </a:moveTo>
                  <a:lnTo>
                    <a:pt x="27" y="6"/>
                  </a:lnTo>
                  <a:lnTo>
                    <a:pt x="35" y="10"/>
                  </a:lnTo>
                  <a:lnTo>
                    <a:pt x="39" y="12"/>
                  </a:lnTo>
                  <a:lnTo>
                    <a:pt x="45" y="16"/>
                  </a:lnTo>
                  <a:lnTo>
                    <a:pt x="51" y="21"/>
                  </a:lnTo>
                  <a:lnTo>
                    <a:pt x="59" y="28"/>
                  </a:lnTo>
                  <a:lnTo>
                    <a:pt x="64" y="36"/>
                  </a:lnTo>
                  <a:lnTo>
                    <a:pt x="71" y="46"/>
                  </a:lnTo>
                  <a:lnTo>
                    <a:pt x="74" y="51"/>
                  </a:lnTo>
                  <a:lnTo>
                    <a:pt x="77" y="57"/>
                  </a:lnTo>
                  <a:lnTo>
                    <a:pt x="79" y="63"/>
                  </a:lnTo>
                  <a:lnTo>
                    <a:pt x="82" y="72"/>
                  </a:lnTo>
                  <a:lnTo>
                    <a:pt x="85" y="80"/>
                  </a:lnTo>
                  <a:lnTo>
                    <a:pt x="86" y="89"/>
                  </a:lnTo>
                  <a:lnTo>
                    <a:pt x="88" y="96"/>
                  </a:lnTo>
                  <a:lnTo>
                    <a:pt x="89" y="107"/>
                  </a:lnTo>
                  <a:lnTo>
                    <a:pt x="89" y="113"/>
                  </a:lnTo>
                  <a:lnTo>
                    <a:pt x="91" y="117"/>
                  </a:lnTo>
                  <a:lnTo>
                    <a:pt x="92" y="123"/>
                  </a:lnTo>
                  <a:lnTo>
                    <a:pt x="92" y="128"/>
                  </a:lnTo>
                  <a:lnTo>
                    <a:pt x="92" y="134"/>
                  </a:lnTo>
                  <a:lnTo>
                    <a:pt x="94" y="140"/>
                  </a:lnTo>
                  <a:lnTo>
                    <a:pt x="94" y="146"/>
                  </a:lnTo>
                  <a:lnTo>
                    <a:pt x="94" y="154"/>
                  </a:lnTo>
                  <a:lnTo>
                    <a:pt x="94" y="158"/>
                  </a:lnTo>
                  <a:lnTo>
                    <a:pt x="94" y="164"/>
                  </a:lnTo>
                  <a:lnTo>
                    <a:pt x="92" y="170"/>
                  </a:lnTo>
                  <a:lnTo>
                    <a:pt x="92" y="176"/>
                  </a:lnTo>
                  <a:lnTo>
                    <a:pt x="92" y="181"/>
                  </a:lnTo>
                  <a:lnTo>
                    <a:pt x="91" y="187"/>
                  </a:lnTo>
                  <a:lnTo>
                    <a:pt x="89" y="193"/>
                  </a:lnTo>
                  <a:lnTo>
                    <a:pt x="89" y="199"/>
                  </a:lnTo>
                  <a:lnTo>
                    <a:pt x="86" y="208"/>
                  </a:lnTo>
                  <a:lnTo>
                    <a:pt x="85" y="217"/>
                  </a:lnTo>
                  <a:lnTo>
                    <a:pt x="82" y="228"/>
                  </a:lnTo>
                  <a:lnTo>
                    <a:pt x="80" y="237"/>
                  </a:lnTo>
                  <a:lnTo>
                    <a:pt x="76" y="243"/>
                  </a:lnTo>
                  <a:lnTo>
                    <a:pt x="71" y="250"/>
                  </a:lnTo>
                  <a:lnTo>
                    <a:pt x="68" y="258"/>
                  </a:lnTo>
                  <a:lnTo>
                    <a:pt x="64" y="265"/>
                  </a:lnTo>
                  <a:lnTo>
                    <a:pt x="59" y="272"/>
                  </a:lnTo>
                  <a:lnTo>
                    <a:pt x="56" y="278"/>
                  </a:lnTo>
                  <a:lnTo>
                    <a:pt x="51" y="284"/>
                  </a:lnTo>
                  <a:lnTo>
                    <a:pt x="47" y="290"/>
                  </a:lnTo>
                  <a:lnTo>
                    <a:pt x="38" y="297"/>
                  </a:lnTo>
                  <a:lnTo>
                    <a:pt x="29" y="305"/>
                  </a:lnTo>
                  <a:lnTo>
                    <a:pt x="20" y="309"/>
                  </a:lnTo>
                  <a:lnTo>
                    <a:pt x="14" y="315"/>
                  </a:lnTo>
                  <a:lnTo>
                    <a:pt x="8" y="318"/>
                  </a:lnTo>
                  <a:lnTo>
                    <a:pt x="3" y="321"/>
                  </a:lnTo>
                  <a:lnTo>
                    <a:pt x="0" y="323"/>
                  </a:lnTo>
                  <a:lnTo>
                    <a:pt x="0" y="324"/>
                  </a:lnTo>
                  <a:lnTo>
                    <a:pt x="29" y="338"/>
                  </a:lnTo>
                  <a:lnTo>
                    <a:pt x="29" y="336"/>
                  </a:lnTo>
                  <a:lnTo>
                    <a:pt x="30" y="335"/>
                  </a:lnTo>
                  <a:lnTo>
                    <a:pt x="35" y="330"/>
                  </a:lnTo>
                  <a:lnTo>
                    <a:pt x="41" y="326"/>
                  </a:lnTo>
                  <a:lnTo>
                    <a:pt x="47" y="320"/>
                  </a:lnTo>
                  <a:lnTo>
                    <a:pt x="54" y="312"/>
                  </a:lnTo>
                  <a:lnTo>
                    <a:pt x="62" y="303"/>
                  </a:lnTo>
                  <a:lnTo>
                    <a:pt x="71" y="294"/>
                  </a:lnTo>
                  <a:lnTo>
                    <a:pt x="74" y="290"/>
                  </a:lnTo>
                  <a:lnTo>
                    <a:pt x="79" y="284"/>
                  </a:lnTo>
                  <a:lnTo>
                    <a:pt x="82" y="278"/>
                  </a:lnTo>
                  <a:lnTo>
                    <a:pt x="86" y="272"/>
                  </a:lnTo>
                  <a:lnTo>
                    <a:pt x="89" y="265"/>
                  </a:lnTo>
                  <a:lnTo>
                    <a:pt x="94" y="259"/>
                  </a:lnTo>
                  <a:lnTo>
                    <a:pt x="97" y="253"/>
                  </a:lnTo>
                  <a:lnTo>
                    <a:pt x="103" y="246"/>
                  </a:lnTo>
                  <a:lnTo>
                    <a:pt x="104" y="238"/>
                  </a:lnTo>
                  <a:lnTo>
                    <a:pt x="107" y="232"/>
                  </a:lnTo>
                  <a:lnTo>
                    <a:pt x="110" y="225"/>
                  </a:lnTo>
                  <a:lnTo>
                    <a:pt x="113" y="217"/>
                  </a:lnTo>
                  <a:lnTo>
                    <a:pt x="115" y="210"/>
                  </a:lnTo>
                  <a:lnTo>
                    <a:pt x="118" y="202"/>
                  </a:lnTo>
                  <a:lnTo>
                    <a:pt x="118" y="194"/>
                  </a:lnTo>
                  <a:lnTo>
                    <a:pt x="119" y="187"/>
                  </a:lnTo>
                  <a:lnTo>
                    <a:pt x="119" y="179"/>
                  </a:lnTo>
                  <a:lnTo>
                    <a:pt x="119" y="170"/>
                  </a:lnTo>
                  <a:lnTo>
                    <a:pt x="119" y="163"/>
                  </a:lnTo>
                  <a:lnTo>
                    <a:pt x="119" y="155"/>
                  </a:lnTo>
                  <a:lnTo>
                    <a:pt x="119" y="148"/>
                  </a:lnTo>
                  <a:lnTo>
                    <a:pt x="119" y="140"/>
                  </a:lnTo>
                  <a:lnTo>
                    <a:pt x="119" y="133"/>
                  </a:lnTo>
                  <a:lnTo>
                    <a:pt x="119" y="128"/>
                  </a:lnTo>
                  <a:lnTo>
                    <a:pt x="118" y="120"/>
                  </a:lnTo>
                  <a:lnTo>
                    <a:pt x="118" y="113"/>
                  </a:lnTo>
                  <a:lnTo>
                    <a:pt x="116" y="107"/>
                  </a:lnTo>
                  <a:lnTo>
                    <a:pt x="116" y="102"/>
                  </a:lnTo>
                  <a:lnTo>
                    <a:pt x="115" y="96"/>
                  </a:lnTo>
                  <a:lnTo>
                    <a:pt x="115" y="90"/>
                  </a:lnTo>
                  <a:lnTo>
                    <a:pt x="113" y="86"/>
                  </a:lnTo>
                  <a:lnTo>
                    <a:pt x="113" y="81"/>
                  </a:lnTo>
                  <a:lnTo>
                    <a:pt x="110" y="72"/>
                  </a:lnTo>
                  <a:lnTo>
                    <a:pt x="109" y="63"/>
                  </a:lnTo>
                  <a:lnTo>
                    <a:pt x="107" y="57"/>
                  </a:lnTo>
                  <a:lnTo>
                    <a:pt x="104" y="51"/>
                  </a:lnTo>
                  <a:lnTo>
                    <a:pt x="103" y="43"/>
                  </a:lnTo>
                  <a:lnTo>
                    <a:pt x="103" y="42"/>
                  </a:lnTo>
                  <a:lnTo>
                    <a:pt x="29" y="0"/>
                  </a:lnTo>
                  <a:lnTo>
                    <a:pt x="26" y="6"/>
                  </a:lnTo>
                  <a:lnTo>
                    <a:pt x="26" y="6"/>
                  </a:lnTo>
                  <a:close/>
                </a:path>
              </a:pathLst>
            </a:custGeom>
            <a:solidFill>
              <a:srgbClr val="94911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0" name="Freeform 27"/>
            <p:cNvSpPr>
              <a:spLocks/>
            </p:cNvSpPr>
            <p:nvPr/>
          </p:nvSpPr>
          <p:spPr bwMode="auto">
            <a:xfrm>
              <a:off x="2761" y="1436"/>
              <a:ext cx="131" cy="224"/>
            </a:xfrm>
            <a:custGeom>
              <a:avLst/>
              <a:gdLst/>
              <a:ahLst/>
              <a:cxnLst>
                <a:cxn ang="0">
                  <a:pos x="0" y="95"/>
                </a:cxn>
                <a:cxn ang="0">
                  <a:pos x="1" y="103"/>
                </a:cxn>
                <a:cxn ang="0">
                  <a:pos x="1" y="111"/>
                </a:cxn>
                <a:cxn ang="0">
                  <a:pos x="3" y="118"/>
                </a:cxn>
                <a:cxn ang="0">
                  <a:pos x="4" y="126"/>
                </a:cxn>
                <a:cxn ang="0">
                  <a:pos x="6" y="133"/>
                </a:cxn>
                <a:cxn ang="0">
                  <a:pos x="8" y="141"/>
                </a:cxn>
                <a:cxn ang="0">
                  <a:pos x="8" y="148"/>
                </a:cxn>
                <a:cxn ang="0">
                  <a:pos x="9" y="157"/>
                </a:cxn>
                <a:cxn ang="0">
                  <a:pos x="9" y="165"/>
                </a:cxn>
                <a:cxn ang="0">
                  <a:pos x="12" y="173"/>
                </a:cxn>
                <a:cxn ang="0">
                  <a:pos x="12" y="180"/>
                </a:cxn>
                <a:cxn ang="0">
                  <a:pos x="15" y="189"/>
                </a:cxn>
                <a:cxn ang="0">
                  <a:pos x="17" y="197"/>
                </a:cxn>
                <a:cxn ang="0">
                  <a:pos x="20" y="206"/>
                </a:cxn>
                <a:cxn ang="0">
                  <a:pos x="23" y="215"/>
                </a:cxn>
                <a:cxn ang="0">
                  <a:pos x="27" y="224"/>
                </a:cxn>
                <a:cxn ang="0">
                  <a:pos x="78" y="218"/>
                </a:cxn>
                <a:cxn ang="0">
                  <a:pos x="131" y="0"/>
                </a:cxn>
                <a:cxn ang="0">
                  <a:pos x="0" y="95"/>
                </a:cxn>
                <a:cxn ang="0">
                  <a:pos x="0" y="95"/>
                </a:cxn>
              </a:cxnLst>
              <a:rect l="0" t="0" r="r" b="b"/>
              <a:pathLst>
                <a:path w="131" h="224">
                  <a:moveTo>
                    <a:pt x="0" y="95"/>
                  </a:moveTo>
                  <a:lnTo>
                    <a:pt x="1" y="103"/>
                  </a:lnTo>
                  <a:lnTo>
                    <a:pt x="1" y="111"/>
                  </a:lnTo>
                  <a:lnTo>
                    <a:pt x="3" y="118"/>
                  </a:lnTo>
                  <a:lnTo>
                    <a:pt x="4" y="126"/>
                  </a:lnTo>
                  <a:lnTo>
                    <a:pt x="6" y="133"/>
                  </a:lnTo>
                  <a:lnTo>
                    <a:pt x="8" y="141"/>
                  </a:lnTo>
                  <a:lnTo>
                    <a:pt x="8" y="148"/>
                  </a:lnTo>
                  <a:lnTo>
                    <a:pt x="9" y="157"/>
                  </a:lnTo>
                  <a:lnTo>
                    <a:pt x="9" y="165"/>
                  </a:lnTo>
                  <a:lnTo>
                    <a:pt x="12" y="173"/>
                  </a:lnTo>
                  <a:lnTo>
                    <a:pt x="12" y="180"/>
                  </a:lnTo>
                  <a:lnTo>
                    <a:pt x="15" y="189"/>
                  </a:lnTo>
                  <a:lnTo>
                    <a:pt x="17" y="197"/>
                  </a:lnTo>
                  <a:lnTo>
                    <a:pt x="20" y="206"/>
                  </a:lnTo>
                  <a:lnTo>
                    <a:pt x="23" y="215"/>
                  </a:lnTo>
                  <a:lnTo>
                    <a:pt x="27" y="224"/>
                  </a:lnTo>
                  <a:lnTo>
                    <a:pt x="78" y="218"/>
                  </a:lnTo>
                  <a:lnTo>
                    <a:pt x="131" y="0"/>
                  </a:lnTo>
                  <a:lnTo>
                    <a:pt x="0" y="95"/>
                  </a:lnTo>
                  <a:lnTo>
                    <a:pt x="0" y="95"/>
                  </a:lnTo>
                  <a:close/>
                </a:path>
              </a:pathLst>
            </a:custGeom>
            <a:solidFill>
              <a:srgbClr val="F0F05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1" name="Freeform 28"/>
            <p:cNvSpPr>
              <a:spLocks/>
            </p:cNvSpPr>
            <p:nvPr/>
          </p:nvSpPr>
          <p:spPr bwMode="auto">
            <a:xfrm>
              <a:off x="2510" y="1190"/>
              <a:ext cx="114" cy="200"/>
            </a:xfrm>
            <a:custGeom>
              <a:avLst/>
              <a:gdLst/>
              <a:ahLst/>
              <a:cxnLst>
                <a:cxn ang="0">
                  <a:pos x="114" y="6"/>
                </a:cxn>
                <a:cxn ang="0">
                  <a:pos x="77" y="12"/>
                </a:cxn>
                <a:cxn ang="0">
                  <a:pos x="71" y="21"/>
                </a:cxn>
                <a:cxn ang="0">
                  <a:pos x="67" y="32"/>
                </a:cxn>
                <a:cxn ang="0">
                  <a:pos x="62" y="44"/>
                </a:cxn>
                <a:cxn ang="0">
                  <a:pos x="59" y="56"/>
                </a:cxn>
                <a:cxn ang="0">
                  <a:pos x="53" y="67"/>
                </a:cxn>
                <a:cxn ang="0">
                  <a:pos x="50" y="80"/>
                </a:cxn>
                <a:cxn ang="0">
                  <a:pos x="46" y="92"/>
                </a:cxn>
                <a:cxn ang="0">
                  <a:pos x="43" y="106"/>
                </a:cxn>
                <a:cxn ang="0">
                  <a:pos x="38" y="118"/>
                </a:cxn>
                <a:cxn ang="0">
                  <a:pos x="34" y="130"/>
                </a:cxn>
                <a:cxn ang="0">
                  <a:pos x="30" y="142"/>
                </a:cxn>
                <a:cxn ang="0">
                  <a:pos x="26" y="154"/>
                </a:cxn>
                <a:cxn ang="0">
                  <a:pos x="23" y="166"/>
                </a:cxn>
                <a:cxn ang="0">
                  <a:pos x="18" y="177"/>
                </a:cxn>
                <a:cxn ang="0">
                  <a:pos x="15" y="187"/>
                </a:cxn>
                <a:cxn ang="0">
                  <a:pos x="11" y="200"/>
                </a:cxn>
                <a:cxn ang="0">
                  <a:pos x="3" y="189"/>
                </a:cxn>
                <a:cxn ang="0">
                  <a:pos x="8" y="174"/>
                </a:cxn>
                <a:cxn ang="0">
                  <a:pos x="12" y="162"/>
                </a:cxn>
                <a:cxn ang="0">
                  <a:pos x="17" y="150"/>
                </a:cxn>
                <a:cxn ang="0">
                  <a:pos x="21" y="136"/>
                </a:cxn>
                <a:cxn ang="0">
                  <a:pos x="26" y="122"/>
                </a:cxn>
                <a:cxn ang="0">
                  <a:pos x="30" y="109"/>
                </a:cxn>
                <a:cxn ang="0">
                  <a:pos x="35" y="95"/>
                </a:cxn>
                <a:cxn ang="0">
                  <a:pos x="40" y="80"/>
                </a:cxn>
                <a:cxn ang="0">
                  <a:pos x="44" y="67"/>
                </a:cxn>
                <a:cxn ang="0">
                  <a:pos x="49" y="54"/>
                </a:cxn>
                <a:cxn ang="0">
                  <a:pos x="53" y="41"/>
                </a:cxn>
                <a:cxn ang="0">
                  <a:pos x="58" y="29"/>
                </a:cxn>
                <a:cxn ang="0">
                  <a:pos x="65" y="15"/>
                </a:cxn>
                <a:cxn ang="0">
                  <a:pos x="112" y="0"/>
                </a:cxn>
              </a:cxnLst>
              <a:rect l="0" t="0" r="r" b="b"/>
              <a:pathLst>
                <a:path w="114" h="200">
                  <a:moveTo>
                    <a:pt x="112" y="0"/>
                  </a:moveTo>
                  <a:lnTo>
                    <a:pt x="114" y="6"/>
                  </a:lnTo>
                  <a:lnTo>
                    <a:pt x="114" y="12"/>
                  </a:lnTo>
                  <a:lnTo>
                    <a:pt x="77" y="12"/>
                  </a:lnTo>
                  <a:lnTo>
                    <a:pt x="74" y="15"/>
                  </a:lnTo>
                  <a:lnTo>
                    <a:pt x="71" y="21"/>
                  </a:lnTo>
                  <a:lnTo>
                    <a:pt x="68" y="26"/>
                  </a:lnTo>
                  <a:lnTo>
                    <a:pt x="67" y="32"/>
                  </a:lnTo>
                  <a:lnTo>
                    <a:pt x="64" y="38"/>
                  </a:lnTo>
                  <a:lnTo>
                    <a:pt x="62" y="44"/>
                  </a:lnTo>
                  <a:lnTo>
                    <a:pt x="61" y="48"/>
                  </a:lnTo>
                  <a:lnTo>
                    <a:pt x="59" y="56"/>
                  </a:lnTo>
                  <a:lnTo>
                    <a:pt x="56" y="62"/>
                  </a:lnTo>
                  <a:lnTo>
                    <a:pt x="53" y="67"/>
                  </a:lnTo>
                  <a:lnTo>
                    <a:pt x="52" y="73"/>
                  </a:lnTo>
                  <a:lnTo>
                    <a:pt x="50" y="80"/>
                  </a:lnTo>
                  <a:lnTo>
                    <a:pt x="47" y="85"/>
                  </a:lnTo>
                  <a:lnTo>
                    <a:pt x="46" y="92"/>
                  </a:lnTo>
                  <a:lnTo>
                    <a:pt x="44" y="98"/>
                  </a:lnTo>
                  <a:lnTo>
                    <a:pt x="43" y="106"/>
                  </a:lnTo>
                  <a:lnTo>
                    <a:pt x="40" y="110"/>
                  </a:lnTo>
                  <a:lnTo>
                    <a:pt x="38" y="118"/>
                  </a:lnTo>
                  <a:lnTo>
                    <a:pt x="37" y="122"/>
                  </a:lnTo>
                  <a:lnTo>
                    <a:pt x="34" y="130"/>
                  </a:lnTo>
                  <a:lnTo>
                    <a:pt x="30" y="136"/>
                  </a:lnTo>
                  <a:lnTo>
                    <a:pt x="30" y="142"/>
                  </a:lnTo>
                  <a:lnTo>
                    <a:pt x="27" y="148"/>
                  </a:lnTo>
                  <a:lnTo>
                    <a:pt x="26" y="154"/>
                  </a:lnTo>
                  <a:lnTo>
                    <a:pt x="23" y="160"/>
                  </a:lnTo>
                  <a:lnTo>
                    <a:pt x="23" y="166"/>
                  </a:lnTo>
                  <a:lnTo>
                    <a:pt x="20" y="172"/>
                  </a:lnTo>
                  <a:lnTo>
                    <a:pt x="18" y="177"/>
                  </a:lnTo>
                  <a:lnTo>
                    <a:pt x="15" y="181"/>
                  </a:lnTo>
                  <a:lnTo>
                    <a:pt x="15" y="187"/>
                  </a:lnTo>
                  <a:lnTo>
                    <a:pt x="12" y="193"/>
                  </a:lnTo>
                  <a:lnTo>
                    <a:pt x="11" y="200"/>
                  </a:lnTo>
                  <a:lnTo>
                    <a:pt x="0" y="200"/>
                  </a:lnTo>
                  <a:lnTo>
                    <a:pt x="3" y="189"/>
                  </a:lnTo>
                  <a:lnTo>
                    <a:pt x="6" y="180"/>
                  </a:lnTo>
                  <a:lnTo>
                    <a:pt x="8" y="174"/>
                  </a:lnTo>
                  <a:lnTo>
                    <a:pt x="11" y="168"/>
                  </a:lnTo>
                  <a:lnTo>
                    <a:pt x="12" y="162"/>
                  </a:lnTo>
                  <a:lnTo>
                    <a:pt x="15" y="156"/>
                  </a:lnTo>
                  <a:lnTo>
                    <a:pt x="17" y="150"/>
                  </a:lnTo>
                  <a:lnTo>
                    <a:pt x="18" y="144"/>
                  </a:lnTo>
                  <a:lnTo>
                    <a:pt x="21" y="136"/>
                  </a:lnTo>
                  <a:lnTo>
                    <a:pt x="23" y="130"/>
                  </a:lnTo>
                  <a:lnTo>
                    <a:pt x="26" y="122"/>
                  </a:lnTo>
                  <a:lnTo>
                    <a:pt x="27" y="115"/>
                  </a:lnTo>
                  <a:lnTo>
                    <a:pt x="30" y="109"/>
                  </a:lnTo>
                  <a:lnTo>
                    <a:pt x="34" y="103"/>
                  </a:lnTo>
                  <a:lnTo>
                    <a:pt x="35" y="95"/>
                  </a:lnTo>
                  <a:lnTo>
                    <a:pt x="38" y="88"/>
                  </a:lnTo>
                  <a:lnTo>
                    <a:pt x="40" y="80"/>
                  </a:lnTo>
                  <a:lnTo>
                    <a:pt x="43" y="74"/>
                  </a:lnTo>
                  <a:lnTo>
                    <a:pt x="44" y="67"/>
                  </a:lnTo>
                  <a:lnTo>
                    <a:pt x="47" y="59"/>
                  </a:lnTo>
                  <a:lnTo>
                    <a:pt x="49" y="54"/>
                  </a:lnTo>
                  <a:lnTo>
                    <a:pt x="52" y="48"/>
                  </a:lnTo>
                  <a:lnTo>
                    <a:pt x="53" y="41"/>
                  </a:lnTo>
                  <a:lnTo>
                    <a:pt x="56" y="35"/>
                  </a:lnTo>
                  <a:lnTo>
                    <a:pt x="58" y="29"/>
                  </a:lnTo>
                  <a:lnTo>
                    <a:pt x="61" y="24"/>
                  </a:lnTo>
                  <a:lnTo>
                    <a:pt x="65" y="15"/>
                  </a:lnTo>
                  <a:lnTo>
                    <a:pt x="70" y="8"/>
                  </a:lnTo>
                  <a:lnTo>
                    <a:pt x="112" y="0"/>
                  </a:lnTo>
                  <a:lnTo>
                    <a:pt x="11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2" name="Freeform 29"/>
            <p:cNvSpPr>
              <a:spLocks/>
            </p:cNvSpPr>
            <p:nvPr/>
          </p:nvSpPr>
          <p:spPr bwMode="auto">
            <a:xfrm>
              <a:off x="2507" y="965"/>
              <a:ext cx="73" cy="171"/>
            </a:xfrm>
            <a:custGeom>
              <a:avLst/>
              <a:gdLst/>
              <a:ahLst/>
              <a:cxnLst>
                <a:cxn ang="0">
                  <a:pos x="27" y="0"/>
                </a:cxn>
                <a:cxn ang="0">
                  <a:pos x="35" y="3"/>
                </a:cxn>
                <a:cxn ang="0">
                  <a:pos x="33" y="8"/>
                </a:cxn>
                <a:cxn ang="0">
                  <a:pos x="24" y="17"/>
                </a:cxn>
                <a:cxn ang="0">
                  <a:pos x="17" y="27"/>
                </a:cxn>
                <a:cxn ang="0">
                  <a:pos x="12" y="38"/>
                </a:cxn>
                <a:cxn ang="0">
                  <a:pos x="9" y="50"/>
                </a:cxn>
                <a:cxn ang="0">
                  <a:pos x="8" y="62"/>
                </a:cxn>
                <a:cxn ang="0">
                  <a:pos x="9" y="73"/>
                </a:cxn>
                <a:cxn ang="0">
                  <a:pos x="11" y="85"/>
                </a:cxn>
                <a:cxn ang="0">
                  <a:pos x="15" y="97"/>
                </a:cxn>
                <a:cxn ang="0">
                  <a:pos x="20" y="107"/>
                </a:cxn>
                <a:cxn ang="0">
                  <a:pos x="26" y="118"/>
                </a:cxn>
                <a:cxn ang="0">
                  <a:pos x="32" y="130"/>
                </a:cxn>
                <a:cxn ang="0">
                  <a:pos x="44" y="144"/>
                </a:cxn>
                <a:cxn ang="0">
                  <a:pos x="62" y="159"/>
                </a:cxn>
                <a:cxn ang="0">
                  <a:pos x="70" y="171"/>
                </a:cxn>
                <a:cxn ang="0">
                  <a:pos x="56" y="163"/>
                </a:cxn>
                <a:cxn ang="0">
                  <a:pos x="47" y="157"/>
                </a:cxn>
                <a:cxn ang="0">
                  <a:pos x="29" y="139"/>
                </a:cxn>
                <a:cxn ang="0">
                  <a:pos x="20" y="128"/>
                </a:cxn>
                <a:cxn ang="0">
                  <a:pos x="14" y="118"/>
                </a:cxn>
                <a:cxn ang="0">
                  <a:pos x="8" y="106"/>
                </a:cxn>
                <a:cxn ang="0">
                  <a:pos x="6" y="95"/>
                </a:cxn>
                <a:cxn ang="0">
                  <a:pos x="2" y="82"/>
                </a:cxn>
                <a:cxn ang="0">
                  <a:pos x="0" y="70"/>
                </a:cxn>
                <a:cxn ang="0">
                  <a:pos x="0" y="56"/>
                </a:cxn>
                <a:cxn ang="0">
                  <a:pos x="3" y="44"/>
                </a:cxn>
                <a:cxn ang="0">
                  <a:pos x="6" y="32"/>
                </a:cxn>
                <a:cxn ang="0">
                  <a:pos x="11" y="20"/>
                </a:cxn>
                <a:cxn ang="0">
                  <a:pos x="17" y="9"/>
                </a:cxn>
                <a:cxn ang="0">
                  <a:pos x="26" y="0"/>
                </a:cxn>
              </a:cxnLst>
              <a:rect l="0" t="0" r="r" b="b"/>
              <a:pathLst>
                <a:path w="73" h="171">
                  <a:moveTo>
                    <a:pt x="26" y="0"/>
                  </a:moveTo>
                  <a:lnTo>
                    <a:pt x="27" y="0"/>
                  </a:lnTo>
                  <a:lnTo>
                    <a:pt x="32" y="2"/>
                  </a:lnTo>
                  <a:lnTo>
                    <a:pt x="35" y="3"/>
                  </a:lnTo>
                  <a:lnTo>
                    <a:pt x="40" y="3"/>
                  </a:lnTo>
                  <a:lnTo>
                    <a:pt x="33" y="8"/>
                  </a:lnTo>
                  <a:lnTo>
                    <a:pt x="29" y="12"/>
                  </a:lnTo>
                  <a:lnTo>
                    <a:pt x="24" y="17"/>
                  </a:lnTo>
                  <a:lnTo>
                    <a:pt x="21" y="23"/>
                  </a:lnTo>
                  <a:lnTo>
                    <a:pt x="17" y="27"/>
                  </a:lnTo>
                  <a:lnTo>
                    <a:pt x="14" y="33"/>
                  </a:lnTo>
                  <a:lnTo>
                    <a:pt x="12" y="38"/>
                  </a:lnTo>
                  <a:lnTo>
                    <a:pt x="11" y="44"/>
                  </a:lnTo>
                  <a:lnTo>
                    <a:pt x="9" y="50"/>
                  </a:lnTo>
                  <a:lnTo>
                    <a:pt x="8" y="56"/>
                  </a:lnTo>
                  <a:lnTo>
                    <a:pt x="8" y="62"/>
                  </a:lnTo>
                  <a:lnTo>
                    <a:pt x="9" y="67"/>
                  </a:lnTo>
                  <a:lnTo>
                    <a:pt x="9" y="73"/>
                  </a:lnTo>
                  <a:lnTo>
                    <a:pt x="11" y="80"/>
                  </a:lnTo>
                  <a:lnTo>
                    <a:pt x="11" y="85"/>
                  </a:lnTo>
                  <a:lnTo>
                    <a:pt x="14" y="92"/>
                  </a:lnTo>
                  <a:lnTo>
                    <a:pt x="15" y="97"/>
                  </a:lnTo>
                  <a:lnTo>
                    <a:pt x="17" y="103"/>
                  </a:lnTo>
                  <a:lnTo>
                    <a:pt x="20" y="107"/>
                  </a:lnTo>
                  <a:lnTo>
                    <a:pt x="23" y="113"/>
                  </a:lnTo>
                  <a:lnTo>
                    <a:pt x="26" y="118"/>
                  </a:lnTo>
                  <a:lnTo>
                    <a:pt x="29" y="124"/>
                  </a:lnTo>
                  <a:lnTo>
                    <a:pt x="32" y="130"/>
                  </a:lnTo>
                  <a:lnTo>
                    <a:pt x="37" y="136"/>
                  </a:lnTo>
                  <a:lnTo>
                    <a:pt x="44" y="144"/>
                  </a:lnTo>
                  <a:lnTo>
                    <a:pt x="53" y="153"/>
                  </a:lnTo>
                  <a:lnTo>
                    <a:pt x="62" y="159"/>
                  </a:lnTo>
                  <a:lnTo>
                    <a:pt x="73" y="166"/>
                  </a:lnTo>
                  <a:lnTo>
                    <a:pt x="70" y="171"/>
                  </a:lnTo>
                  <a:lnTo>
                    <a:pt x="62" y="166"/>
                  </a:lnTo>
                  <a:lnTo>
                    <a:pt x="56" y="163"/>
                  </a:lnTo>
                  <a:lnTo>
                    <a:pt x="52" y="160"/>
                  </a:lnTo>
                  <a:lnTo>
                    <a:pt x="47" y="157"/>
                  </a:lnTo>
                  <a:lnTo>
                    <a:pt x="37" y="148"/>
                  </a:lnTo>
                  <a:lnTo>
                    <a:pt x="29" y="139"/>
                  </a:lnTo>
                  <a:lnTo>
                    <a:pt x="24" y="133"/>
                  </a:lnTo>
                  <a:lnTo>
                    <a:pt x="20" y="128"/>
                  </a:lnTo>
                  <a:lnTo>
                    <a:pt x="17" y="122"/>
                  </a:lnTo>
                  <a:lnTo>
                    <a:pt x="14" y="118"/>
                  </a:lnTo>
                  <a:lnTo>
                    <a:pt x="11" y="112"/>
                  </a:lnTo>
                  <a:lnTo>
                    <a:pt x="8" y="106"/>
                  </a:lnTo>
                  <a:lnTo>
                    <a:pt x="6" y="100"/>
                  </a:lnTo>
                  <a:lnTo>
                    <a:pt x="6" y="95"/>
                  </a:lnTo>
                  <a:lnTo>
                    <a:pt x="3" y="88"/>
                  </a:lnTo>
                  <a:lnTo>
                    <a:pt x="2" y="82"/>
                  </a:lnTo>
                  <a:lnTo>
                    <a:pt x="0" y="74"/>
                  </a:lnTo>
                  <a:lnTo>
                    <a:pt x="0" y="70"/>
                  </a:lnTo>
                  <a:lnTo>
                    <a:pt x="0" y="62"/>
                  </a:lnTo>
                  <a:lnTo>
                    <a:pt x="0" y="56"/>
                  </a:lnTo>
                  <a:lnTo>
                    <a:pt x="0" y="50"/>
                  </a:lnTo>
                  <a:lnTo>
                    <a:pt x="3" y="44"/>
                  </a:lnTo>
                  <a:lnTo>
                    <a:pt x="3" y="38"/>
                  </a:lnTo>
                  <a:lnTo>
                    <a:pt x="6" y="32"/>
                  </a:lnTo>
                  <a:lnTo>
                    <a:pt x="8" y="26"/>
                  </a:lnTo>
                  <a:lnTo>
                    <a:pt x="11" y="20"/>
                  </a:lnTo>
                  <a:lnTo>
                    <a:pt x="14" y="15"/>
                  </a:lnTo>
                  <a:lnTo>
                    <a:pt x="17" y="9"/>
                  </a:lnTo>
                  <a:lnTo>
                    <a:pt x="21" y="5"/>
                  </a:lnTo>
                  <a:lnTo>
                    <a:pt x="26" y="0"/>
                  </a:lnTo>
                  <a:lnTo>
                    <a:pt x="2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3" name="Freeform 30"/>
            <p:cNvSpPr>
              <a:spLocks/>
            </p:cNvSpPr>
            <p:nvPr/>
          </p:nvSpPr>
          <p:spPr bwMode="auto">
            <a:xfrm>
              <a:off x="2528" y="945"/>
              <a:ext cx="191" cy="204"/>
            </a:xfrm>
            <a:custGeom>
              <a:avLst/>
              <a:gdLst/>
              <a:ahLst/>
              <a:cxnLst>
                <a:cxn ang="0">
                  <a:pos x="8" y="19"/>
                </a:cxn>
                <a:cxn ang="0">
                  <a:pos x="26" y="8"/>
                </a:cxn>
                <a:cxn ang="0">
                  <a:pos x="46" y="2"/>
                </a:cxn>
                <a:cxn ang="0">
                  <a:pos x="61" y="0"/>
                </a:cxn>
                <a:cxn ang="0">
                  <a:pos x="71" y="2"/>
                </a:cxn>
                <a:cxn ang="0">
                  <a:pos x="86" y="5"/>
                </a:cxn>
                <a:cxn ang="0">
                  <a:pos x="102" y="9"/>
                </a:cxn>
                <a:cxn ang="0">
                  <a:pos x="112" y="16"/>
                </a:cxn>
                <a:cxn ang="0">
                  <a:pos x="127" y="23"/>
                </a:cxn>
                <a:cxn ang="0">
                  <a:pos x="144" y="35"/>
                </a:cxn>
                <a:cxn ang="0">
                  <a:pos x="159" y="50"/>
                </a:cxn>
                <a:cxn ang="0">
                  <a:pos x="173" y="68"/>
                </a:cxn>
                <a:cxn ang="0">
                  <a:pos x="183" y="88"/>
                </a:cxn>
                <a:cxn ang="0">
                  <a:pos x="188" y="103"/>
                </a:cxn>
                <a:cxn ang="0">
                  <a:pos x="189" y="114"/>
                </a:cxn>
                <a:cxn ang="0">
                  <a:pos x="191" y="129"/>
                </a:cxn>
                <a:cxn ang="0">
                  <a:pos x="188" y="148"/>
                </a:cxn>
                <a:cxn ang="0">
                  <a:pos x="182" y="167"/>
                </a:cxn>
                <a:cxn ang="0">
                  <a:pos x="168" y="183"/>
                </a:cxn>
                <a:cxn ang="0">
                  <a:pos x="153" y="195"/>
                </a:cxn>
                <a:cxn ang="0">
                  <a:pos x="138" y="200"/>
                </a:cxn>
                <a:cxn ang="0">
                  <a:pos x="124" y="203"/>
                </a:cxn>
                <a:cxn ang="0">
                  <a:pos x="112" y="204"/>
                </a:cxn>
                <a:cxn ang="0">
                  <a:pos x="97" y="204"/>
                </a:cxn>
                <a:cxn ang="0">
                  <a:pos x="77" y="201"/>
                </a:cxn>
                <a:cxn ang="0">
                  <a:pos x="56" y="194"/>
                </a:cxn>
                <a:cxn ang="0">
                  <a:pos x="47" y="188"/>
                </a:cxn>
                <a:cxn ang="0">
                  <a:pos x="58" y="189"/>
                </a:cxn>
                <a:cxn ang="0">
                  <a:pos x="76" y="194"/>
                </a:cxn>
                <a:cxn ang="0">
                  <a:pos x="96" y="197"/>
                </a:cxn>
                <a:cxn ang="0">
                  <a:pos x="115" y="197"/>
                </a:cxn>
                <a:cxn ang="0">
                  <a:pos x="133" y="194"/>
                </a:cxn>
                <a:cxn ang="0">
                  <a:pos x="150" y="186"/>
                </a:cxn>
                <a:cxn ang="0">
                  <a:pos x="165" y="176"/>
                </a:cxn>
                <a:cxn ang="0">
                  <a:pos x="176" y="159"/>
                </a:cxn>
                <a:cxn ang="0">
                  <a:pos x="182" y="142"/>
                </a:cxn>
                <a:cxn ang="0">
                  <a:pos x="183" y="130"/>
                </a:cxn>
                <a:cxn ang="0">
                  <a:pos x="183" y="118"/>
                </a:cxn>
                <a:cxn ang="0">
                  <a:pos x="180" y="105"/>
                </a:cxn>
                <a:cxn ang="0">
                  <a:pos x="176" y="93"/>
                </a:cxn>
                <a:cxn ang="0">
                  <a:pos x="170" y="79"/>
                </a:cxn>
                <a:cxn ang="0">
                  <a:pos x="162" y="67"/>
                </a:cxn>
                <a:cxn ang="0">
                  <a:pos x="153" y="56"/>
                </a:cxn>
                <a:cxn ang="0">
                  <a:pos x="141" y="43"/>
                </a:cxn>
                <a:cxn ang="0">
                  <a:pos x="124" y="31"/>
                </a:cxn>
                <a:cxn ang="0">
                  <a:pos x="108" y="20"/>
                </a:cxn>
                <a:cxn ang="0">
                  <a:pos x="88" y="13"/>
                </a:cxn>
                <a:cxn ang="0">
                  <a:pos x="68" y="9"/>
                </a:cxn>
                <a:cxn ang="0">
                  <a:pos x="49" y="9"/>
                </a:cxn>
                <a:cxn ang="0">
                  <a:pos x="31" y="16"/>
                </a:cxn>
                <a:cxn ang="0">
                  <a:pos x="12" y="26"/>
                </a:cxn>
                <a:cxn ang="0">
                  <a:pos x="0" y="28"/>
                </a:cxn>
              </a:cxnLst>
              <a:rect l="0" t="0" r="r" b="b"/>
              <a:pathLst>
                <a:path w="191" h="204">
                  <a:moveTo>
                    <a:pt x="0" y="28"/>
                  </a:moveTo>
                  <a:lnTo>
                    <a:pt x="8" y="19"/>
                  </a:lnTo>
                  <a:lnTo>
                    <a:pt x="16" y="13"/>
                  </a:lnTo>
                  <a:lnTo>
                    <a:pt x="26" y="8"/>
                  </a:lnTo>
                  <a:lnTo>
                    <a:pt x="35" y="5"/>
                  </a:lnTo>
                  <a:lnTo>
                    <a:pt x="46" y="2"/>
                  </a:lnTo>
                  <a:lnTo>
                    <a:pt x="56" y="0"/>
                  </a:lnTo>
                  <a:lnTo>
                    <a:pt x="61" y="0"/>
                  </a:lnTo>
                  <a:lnTo>
                    <a:pt x="67" y="0"/>
                  </a:lnTo>
                  <a:lnTo>
                    <a:pt x="71" y="2"/>
                  </a:lnTo>
                  <a:lnTo>
                    <a:pt x="77" y="3"/>
                  </a:lnTo>
                  <a:lnTo>
                    <a:pt x="86" y="5"/>
                  </a:lnTo>
                  <a:lnTo>
                    <a:pt x="97" y="9"/>
                  </a:lnTo>
                  <a:lnTo>
                    <a:pt x="102" y="9"/>
                  </a:lnTo>
                  <a:lnTo>
                    <a:pt x="108" y="13"/>
                  </a:lnTo>
                  <a:lnTo>
                    <a:pt x="112" y="16"/>
                  </a:lnTo>
                  <a:lnTo>
                    <a:pt x="118" y="17"/>
                  </a:lnTo>
                  <a:lnTo>
                    <a:pt x="127" y="23"/>
                  </a:lnTo>
                  <a:lnTo>
                    <a:pt x="136" y="29"/>
                  </a:lnTo>
                  <a:lnTo>
                    <a:pt x="144" y="35"/>
                  </a:lnTo>
                  <a:lnTo>
                    <a:pt x="153" y="43"/>
                  </a:lnTo>
                  <a:lnTo>
                    <a:pt x="159" y="50"/>
                  </a:lnTo>
                  <a:lnTo>
                    <a:pt x="167" y="59"/>
                  </a:lnTo>
                  <a:lnTo>
                    <a:pt x="173" y="68"/>
                  </a:lnTo>
                  <a:lnTo>
                    <a:pt x="179" y="79"/>
                  </a:lnTo>
                  <a:lnTo>
                    <a:pt x="183" y="88"/>
                  </a:lnTo>
                  <a:lnTo>
                    <a:pt x="186" y="99"/>
                  </a:lnTo>
                  <a:lnTo>
                    <a:pt x="188" y="103"/>
                  </a:lnTo>
                  <a:lnTo>
                    <a:pt x="189" y="109"/>
                  </a:lnTo>
                  <a:lnTo>
                    <a:pt x="189" y="114"/>
                  </a:lnTo>
                  <a:lnTo>
                    <a:pt x="191" y="120"/>
                  </a:lnTo>
                  <a:lnTo>
                    <a:pt x="191" y="129"/>
                  </a:lnTo>
                  <a:lnTo>
                    <a:pt x="191" y="138"/>
                  </a:lnTo>
                  <a:lnTo>
                    <a:pt x="188" y="148"/>
                  </a:lnTo>
                  <a:lnTo>
                    <a:pt x="186" y="158"/>
                  </a:lnTo>
                  <a:lnTo>
                    <a:pt x="182" y="167"/>
                  </a:lnTo>
                  <a:lnTo>
                    <a:pt x="176" y="176"/>
                  </a:lnTo>
                  <a:lnTo>
                    <a:pt x="168" y="183"/>
                  </a:lnTo>
                  <a:lnTo>
                    <a:pt x="160" y="192"/>
                  </a:lnTo>
                  <a:lnTo>
                    <a:pt x="153" y="195"/>
                  </a:lnTo>
                  <a:lnTo>
                    <a:pt x="145" y="198"/>
                  </a:lnTo>
                  <a:lnTo>
                    <a:pt x="138" y="200"/>
                  </a:lnTo>
                  <a:lnTo>
                    <a:pt x="130" y="203"/>
                  </a:lnTo>
                  <a:lnTo>
                    <a:pt x="124" y="203"/>
                  </a:lnTo>
                  <a:lnTo>
                    <a:pt x="118" y="204"/>
                  </a:lnTo>
                  <a:lnTo>
                    <a:pt x="112" y="204"/>
                  </a:lnTo>
                  <a:lnTo>
                    <a:pt x="108" y="204"/>
                  </a:lnTo>
                  <a:lnTo>
                    <a:pt x="97" y="204"/>
                  </a:lnTo>
                  <a:lnTo>
                    <a:pt x="86" y="204"/>
                  </a:lnTo>
                  <a:lnTo>
                    <a:pt x="77" y="201"/>
                  </a:lnTo>
                  <a:lnTo>
                    <a:pt x="67" y="198"/>
                  </a:lnTo>
                  <a:lnTo>
                    <a:pt x="56" y="194"/>
                  </a:lnTo>
                  <a:lnTo>
                    <a:pt x="47" y="191"/>
                  </a:lnTo>
                  <a:lnTo>
                    <a:pt x="47" y="188"/>
                  </a:lnTo>
                  <a:lnTo>
                    <a:pt x="50" y="186"/>
                  </a:lnTo>
                  <a:lnTo>
                    <a:pt x="58" y="189"/>
                  </a:lnTo>
                  <a:lnTo>
                    <a:pt x="67" y="191"/>
                  </a:lnTo>
                  <a:lnTo>
                    <a:pt x="76" y="194"/>
                  </a:lnTo>
                  <a:lnTo>
                    <a:pt x="86" y="197"/>
                  </a:lnTo>
                  <a:lnTo>
                    <a:pt x="96" y="197"/>
                  </a:lnTo>
                  <a:lnTo>
                    <a:pt x="105" y="197"/>
                  </a:lnTo>
                  <a:lnTo>
                    <a:pt x="115" y="197"/>
                  </a:lnTo>
                  <a:lnTo>
                    <a:pt x="124" y="197"/>
                  </a:lnTo>
                  <a:lnTo>
                    <a:pt x="133" y="194"/>
                  </a:lnTo>
                  <a:lnTo>
                    <a:pt x="142" y="191"/>
                  </a:lnTo>
                  <a:lnTo>
                    <a:pt x="150" y="186"/>
                  </a:lnTo>
                  <a:lnTo>
                    <a:pt x="159" y="182"/>
                  </a:lnTo>
                  <a:lnTo>
                    <a:pt x="165" y="176"/>
                  </a:lnTo>
                  <a:lnTo>
                    <a:pt x="171" y="168"/>
                  </a:lnTo>
                  <a:lnTo>
                    <a:pt x="176" y="159"/>
                  </a:lnTo>
                  <a:lnTo>
                    <a:pt x="182" y="150"/>
                  </a:lnTo>
                  <a:lnTo>
                    <a:pt x="182" y="142"/>
                  </a:lnTo>
                  <a:lnTo>
                    <a:pt x="183" y="138"/>
                  </a:lnTo>
                  <a:lnTo>
                    <a:pt x="183" y="130"/>
                  </a:lnTo>
                  <a:lnTo>
                    <a:pt x="183" y="126"/>
                  </a:lnTo>
                  <a:lnTo>
                    <a:pt x="183" y="118"/>
                  </a:lnTo>
                  <a:lnTo>
                    <a:pt x="182" y="112"/>
                  </a:lnTo>
                  <a:lnTo>
                    <a:pt x="180" y="105"/>
                  </a:lnTo>
                  <a:lnTo>
                    <a:pt x="179" y="100"/>
                  </a:lnTo>
                  <a:lnTo>
                    <a:pt x="176" y="93"/>
                  </a:lnTo>
                  <a:lnTo>
                    <a:pt x="174" y="87"/>
                  </a:lnTo>
                  <a:lnTo>
                    <a:pt x="170" y="79"/>
                  </a:lnTo>
                  <a:lnTo>
                    <a:pt x="167" y="73"/>
                  </a:lnTo>
                  <a:lnTo>
                    <a:pt x="162" y="67"/>
                  </a:lnTo>
                  <a:lnTo>
                    <a:pt x="157" y="61"/>
                  </a:lnTo>
                  <a:lnTo>
                    <a:pt x="153" y="56"/>
                  </a:lnTo>
                  <a:lnTo>
                    <a:pt x="148" y="50"/>
                  </a:lnTo>
                  <a:lnTo>
                    <a:pt x="141" y="43"/>
                  </a:lnTo>
                  <a:lnTo>
                    <a:pt x="133" y="37"/>
                  </a:lnTo>
                  <a:lnTo>
                    <a:pt x="124" y="31"/>
                  </a:lnTo>
                  <a:lnTo>
                    <a:pt x="117" y="25"/>
                  </a:lnTo>
                  <a:lnTo>
                    <a:pt x="108" y="20"/>
                  </a:lnTo>
                  <a:lnTo>
                    <a:pt x="97" y="17"/>
                  </a:lnTo>
                  <a:lnTo>
                    <a:pt x="88" y="13"/>
                  </a:lnTo>
                  <a:lnTo>
                    <a:pt x="79" y="13"/>
                  </a:lnTo>
                  <a:lnTo>
                    <a:pt x="68" y="9"/>
                  </a:lnTo>
                  <a:lnTo>
                    <a:pt x="59" y="9"/>
                  </a:lnTo>
                  <a:lnTo>
                    <a:pt x="49" y="9"/>
                  </a:lnTo>
                  <a:lnTo>
                    <a:pt x="40" y="13"/>
                  </a:lnTo>
                  <a:lnTo>
                    <a:pt x="31" y="16"/>
                  </a:lnTo>
                  <a:lnTo>
                    <a:pt x="20" y="20"/>
                  </a:lnTo>
                  <a:lnTo>
                    <a:pt x="12" y="26"/>
                  </a:lnTo>
                  <a:lnTo>
                    <a:pt x="3" y="35"/>
                  </a:lnTo>
                  <a:lnTo>
                    <a:pt x="0" y="28"/>
                  </a:lnTo>
                  <a:lnTo>
                    <a:pt x="0" y="2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4" name="Freeform 31"/>
            <p:cNvSpPr>
              <a:spLocks/>
            </p:cNvSpPr>
            <p:nvPr/>
          </p:nvSpPr>
          <p:spPr bwMode="auto">
            <a:xfrm>
              <a:off x="2691" y="1095"/>
              <a:ext cx="315" cy="403"/>
            </a:xfrm>
            <a:custGeom>
              <a:avLst/>
              <a:gdLst/>
              <a:ahLst/>
              <a:cxnLst>
                <a:cxn ang="0">
                  <a:pos x="0" y="248"/>
                </a:cxn>
                <a:cxn ang="0">
                  <a:pos x="127" y="403"/>
                </a:cxn>
                <a:cxn ang="0">
                  <a:pos x="315" y="246"/>
                </a:cxn>
                <a:cxn ang="0">
                  <a:pos x="173" y="0"/>
                </a:cxn>
                <a:cxn ang="0">
                  <a:pos x="0" y="248"/>
                </a:cxn>
                <a:cxn ang="0">
                  <a:pos x="0" y="248"/>
                </a:cxn>
              </a:cxnLst>
              <a:rect l="0" t="0" r="r" b="b"/>
              <a:pathLst>
                <a:path w="315" h="403">
                  <a:moveTo>
                    <a:pt x="0" y="248"/>
                  </a:moveTo>
                  <a:lnTo>
                    <a:pt x="127" y="403"/>
                  </a:lnTo>
                  <a:lnTo>
                    <a:pt x="315" y="246"/>
                  </a:lnTo>
                  <a:lnTo>
                    <a:pt x="173" y="0"/>
                  </a:lnTo>
                  <a:lnTo>
                    <a:pt x="0" y="248"/>
                  </a:lnTo>
                  <a:lnTo>
                    <a:pt x="0" y="2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5" name="Freeform 32"/>
            <p:cNvSpPr>
              <a:spLocks/>
            </p:cNvSpPr>
            <p:nvPr/>
          </p:nvSpPr>
          <p:spPr bwMode="auto">
            <a:xfrm>
              <a:off x="2871" y="1095"/>
              <a:ext cx="124" cy="381"/>
            </a:xfrm>
            <a:custGeom>
              <a:avLst/>
              <a:gdLst/>
              <a:ahLst/>
              <a:cxnLst>
                <a:cxn ang="0">
                  <a:pos x="124" y="0"/>
                </a:cxn>
                <a:cxn ang="0">
                  <a:pos x="0" y="195"/>
                </a:cxn>
                <a:cxn ang="0">
                  <a:pos x="103" y="381"/>
                </a:cxn>
                <a:cxn ang="0">
                  <a:pos x="100" y="343"/>
                </a:cxn>
                <a:cxn ang="0">
                  <a:pos x="17" y="193"/>
                </a:cxn>
                <a:cxn ang="0">
                  <a:pos x="121" y="20"/>
                </a:cxn>
                <a:cxn ang="0">
                  <a:pos x="124" y="0"/>
                </a:cxn>
                <a:cxn ang="0">
                  <a:pos x="124" y="0"/>
                </a:cxn>
              </a:cxnLst>
              <a:rect l="0" t="0" r="r" b="b"/>
              <a:pathLst>
                <a:path w="124" h="381">
                  <a:moveTo>
                    <a:pt x="124" y="0"/>
                  </a:moveTo>
                  <a:lnTo>
                    <a:pt x="0" y="195"/>
                  </a:lnTo>
                  <a:lnTo>
                    <a:pt x="103" y="381"/>
                  </a:lnTo>
                  <a:lnTo>
                    <a:pt x="100" y="343"/>
                  </a:lnTo>
                  <a:lnTo>
                    <a:pt x="17" y="193"/>
                  </a:lnTo>
                  <a:lnTo>
                    <a:pt x="121" y="20"/>
                  </a:lnTo>
                  <a:lnTo>
                    <a:pt x="124" y="0"/>
                  </a:lnTo>
                  <a:lnTo>
                    <a:pt x="124" y="0"/>
                  </a:lnTo>
                  <a:close/>
                </a:path>
              </a:pathLst>
            </a:custGeom>
            <a:solidFill>
              <a:srgbClr val="B8FAF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6" name="Freeform 33"/>
            <p:cNvSpPr>
              <a:spLocks/>
            </p:cNvSpPr>
            <p:nvPr/>
          </p:nvSpPr>
          <p:spPr bwMode="auto">
            <a:xfrm>
              <a:off x="2997" y="583"/>
              <a:ext cx="1235" cy="871"/>
            </a:xfrm>
            <a:custGeom>
              <a:avLst/>
              <a:gdLst/>
              <a:ahLst/>
              <a:cxnLst>
                <a:cxn ang="0">
                  <a:pos x="22" y="500"/>
                </a:cxn>
                <a:cxn ang="0">
                  <a:pos x="0" y="871"/>
                </a:cxn>
                <a:cxn ang="0">
                  <a:pos x="1235" y="426"/>
                </a:cxn>
                <a:cxn ang="0">
                  <a:pos x="1001" y="0"/>
                </a:cxn>
                <a:cxn ang="0">
                  <a:pos x="22" y="500"/>
                </a:cxn>
                <a:cxn ang="0">
                  <a:pos x="22" y="500"/>
                </a:cxn>
              </a:cxnLst>
              <a:rect l="0" t="0" r="r" b="b"/>
              <a:pathLst>
                <a:path w="1235" h="871">
                  <a:moveTo>
                    <a:pt x="22" y="500"/>
                  </a:moveTo>
                  <a:lnTo>
                    <a:pt x="0" y="871"/>
                  </a:lnTo>
                  <a:lnTo>
                    <a:pt x="1235" y="426"/>
                  </a:lnTo>
                  <a:lnTo>
                    <a:pt x="1001" y="0"/>
                  </a:lnTo>
                  <a:lnTo>
                    <a:pt x="22" y="500"/>
                  </a:lnTo>
                  <a:lnTo>
                    <a:pt x="22" y="500"/>
                  </a:lnTo>
                  <a:close/>
                </a:path>
              </a:pathLst>
            </a:custGeom>
            <a:solidFill>
              <a:srgbClr val="7087DB"/>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7" name="Freeform 34"/>
            <p:cNvSpPr>
              <a:spLocks/>
            </p:cNvSpPr>
            <p:nvPr/>
          </p:nvSpPr>
          <p:spPr bwMode="auto">
            <a:xfrm>
              <a:off x="2569" y="1325"/>
              <a:ext cx="201" cy="196"/>
            </a:xfrm>
            <a:custGeom>
              <a:avLst/>
              <a:gdLst/>
              <a:ahLst/>
              <a:cxnLst>
                <a:cxn ang="0">
                  <a:pos x="70" y="185"/>
                </a:cxn>
                <a:cxn ang="0">
                  <a:pos x="89" y="191"/>
                </a:cxn>
                <a:cxn ang="0">
                  <a:pos x="109" y="194"/>
                </a:cxn>
                <a:cxn ang="0">
                  <a:pos x="127" y="194"/>
                </a:cxn>
                <a:cxn ang="0">
                  <a:pos x="145" y="190"/>
                </a:cxn>
                <a:cxn ang="0">
                  <a:pos x="162" y="182"/>
                </a:cxn>
                <a:cxn ang="0">
                  <a:pos x="177" y="172"/>
                </a:cxn>
                <a:cxn ang="0">
                  <a:pos x="189" y="158"/>
                </a:cxn>
                <a:cxn ang="0">
                  <a:pos x="196" y="142"/>
                </a:cxn>
                <a:cxn ang="0">
                  <a:pos x="201" y="123"/>
                </a:cxn>
                <a:cxn ang="0">
                  <a:pos x="201" y="104"/>
                </a:cxn>
                <a:cxn ang="0">
                  <a:pos x="196" y="86"/>
                </a:cxn>
                <a:cxn ang="0">
                  <a:pos x="190" y="68"/>
                </a:cxn>
                <a:cxn ang="0">
                  <a:pos x="180" y="49"/>
                </a:cxn>
                <a:cxn ang="0">
                  <a:pos x="166" y="34"/>
                </a:cxn>
                <a:cxn ang="0">
                  <a:pos x="150" y="21"/>
                </a:cxn>
                <a:cxn ang="0">
                  <a:pos x="136" y="13"/>
                </a:cxn>
                <a:cxn ang="0">
                  <a:pos x="126" y="7"/>
                </a:cxn>
                <a:cxn ang="0">
                  <a:pos x="110" y="3"/>
                </a:cxn>
                <a:cxn ang="0">
                  <a:pos x="91" y="0"/>
                </a:cxn>
                <a:cxn ang="0">
                  <a:pos x="73" y="0"/>
                </a:cxn>
                <a:cxn ang="0">
                  <a:pos x="55" y="4"/>
                </a:cxn>
                <a:cxn ang="0">
                  <a:pos x="38" y="12"/>
                </a:cxn>
                <a:cxn ang="0">
                  <a:pos x="23" y="22"/>
                </a:cxn>
                <a:cxn ang="0">
                  <a:pos x="12" y="37"/>
                </a:cxn>
                <a:cxn ang="0">
                  <a:pos x="5" y="54"/>
                </a:cxn>
                <a:cxn ang="0">
                  <a:pos x="0" y="72"/>
                </a:cxn>
                <a:cxn ang="0">
                  <a:pos x="0" y="90"/>
                </a:cxn>
                <a:cxn ang="0">
                  <a:pos x="2" y="108"/>
                </a:cxn>
                <a:cxn ang="0">
                  <a:pos x="9" y="126"/>
                </a:cxn>
                <a:cxn ang="0">
                  <a:pos x="20" y="145"/>
                </a:cxn>
                <a:cxn ang="0">
                  <a:pos x="33" y="160"/>
                </a:cxn>
                <a:cxn ang="0">
                  <a:pos x="52" y="175"/>
                </a:cxn>
                <a:cxn ang="0">
                  <a:pos x="61" y="181"/>
                </a:cxn>
              </a:cxnLst>
              <a:rect l="0" t="0" r="r" b="b"/>
              <a:pathLst>
                <a:path w="201" h="196">
                  <a:moveTo>
                    <a:pt x="61" y="181"/>
                  </a:moveTo>
                  <a:lnTo>
                    <a:pt x="70" y="185"/>
                  </a:lnTo>
                  <a:lnTo>
                    <a:pt x="79" y="188"/>
                  </a:lnTo>
                  <a:lnTo>
                    <a:pt x="89" y="191"/>
                  </a:lnTo>
                  <a:lnTo>
                    <a:pt x="100" y="194"/>
                  </a:lnTo>
                  <a:lnTo>
                    <a:pt x="109" y="194"/>
                  </a:lnTo>
                  <a:lnTo>
                    <a:pt x="118" y="196"/>
                  </a:lnTo>
                  <a:lnTo>
                    <a:pt x="127" y="194"/>
                  </a:lnTo>
                  <a:lnTo>
                    <a:pt x="138" y="193"/>
                  </a:lnTo>
                  <a:lnTo>
                    <a:pt x="145" y="190"/>
                  </a:lnTo>
                  <a:lnTo>
                    <a:pt x="154" y="187"/>
                  </a:lnTo>
                  <a:lnTo>
                    <a:pt x="162" y="182"/>
                  </a:lnTo>
                  <a:lnTo>
                    <a:pt x="171" y="178"/>
                  </a:lnTo>
                  <a:lnTo>
                    <a:pt x="177" y="172"/>
                  </a:lnTo>
                  <a:lnTo>
                    <a:pt x="183" y="166"/>
                  </a:lnTo>
                  <a:lnTo>
                    <a:pt x="189" y="158"/>
                  </a:lnTo>
                  <a:lnTo>
                    <a:pt x="193" y="151"/>
                  </a:lnTo>
                  <a:lnTo>
                    <a:pt x="196" y="142"/>
                  </a:lnTo>
                  <a:lnTo>
                    <a:pt x="200" y="132"/>
                  </a:lnTo>
                  <a:lnTo>
                    <a:pt x="201" y="123"/>
                  </a:lnTo>
                  <a:lnTo>
                    <a:pt x="201" y="113"/>
                  </a:lnTo>
                  <a:lnTo>
                    <a:pt x="201" y="104"/>
                  </a:lnTo>
                  <a:lnTo>
                    <a:pt x="200" y="95"/>
                  </a:lnTo>
                  <a:lnTo>
                    <a:pt x="196" y="86"/>
                  </a:lnTo>
                  <a:lnTo>
                    <a:pt x="195" y="77"/>
                  </a:lnTo>
                  <a:lnTo>
                    <a:pt x="190" y="68"/>
                  </a:lnTo>
                  <a:lnTo>
                    <a:pt x="186" y="57"/>
                  </a:lnTo>
                  <a:lnTo>
                    <a:pt x="180" y="49"/>
                  </a:lnTo>
                  <a:lnTo>
                    <a:pt x="174" y="42"/>
                  </a:lnTo>
                  <a:lnTo>
                    <a:pt x="166" y="34"/>
                  </a:lnTo>
                  <a:lnTo>
                    <a:pt x="159" y="27"/>
                  </a:lnTo>
                  <a:lnTo>
                    <a:pt x="150" y="21"/>
                  </a:lnTo>
                  <a:lnTo>
                    <a:pt x="142" y="16"/>
                  </a:lnTo>
                  <a:lnTo>
                    <a:pt x="136" y="13"/>
                  </a:lnTo>
                  <a:lnTo>
                    <a:pt x="132" y="10"/>
                  </a:lnTo>
                  <a:lnTo>
                    <a:pt x="126" y="7"/>
                  </a:lnTo>
                  <a:lnTo>
                    <a:pt x="121" y="6"/>
                  </a:lnTo>
                  <a:lnTo>
                    <a:pt x="110" y="3"/>
                  </a:lnTo>
                  <a:lnTo>
                    <a:pt x="101" y="1"/>
                  </a:lnTo>
                  <a:lnTo>
                    <a:pt x="91" y="0"/>
                  </a:lnTo>
                  <a:lnTo>
                    <a:pt x="82" y="0"/>
                  </a:lnTo>
                  <a:lnTo>
                    <a:pt x="73" y="0"/>
                  </a:lnTo>
                  <a:lnTo>
                    <a:pt x="64" y="3"/>
                  </a:lnTo>
                  <a:lnTo>
                    <a:pt x="55" y="4"/>
                  </a:lnTo>
                  <a:lnTo>
                    <a:pt x="45" y="9"/>
                  </a:lnTo>
                  <a:lnTo>
                    <a:pt x="38" y="12"/>
                  </a:lnTo>
                  <a:lnTo>
                    <a:pt x="30" y="16"/>
                  </a:lnTo>
                  <a:lnTo>
                    <a:pt x="23" y="22"/>
                  </a:lnTo>
                  <a:lnTo>
                    <a:pt x="18" y="28"/>
                  </a:lnTo>
                  <a:lnTo>
                    <a:pt x="12" y="37"/>
                  </a:lnTo>
                  <a:lnTo>
                    <a:pt x="9" y="46"/>
                  </a:lnTo>
                  <a:lnTo>
                    <a:pt x="5" y="54"/>
                  </a:lnTo>
                  <a:lnTo>
                    <a:pt x="2" y="63"/>
                  </a:lnTo>
                  <a:lnTo>
                    <a:pt x="0" y="72"/>
                  </a:lnTo>
                  <a:lnTo>
                    <a:pt x="0" y="81"/>
                  </a:lnTo>
                  <a:lnTo>
                    <a:pt x="0" y="90"/>
                  </a:lnTo>
                  <a:lnTo>
                    <a:pt x="0" y="101"/>
                  </a:lnTo>
                  <a:lnTo>
                    <a:pt x="2" y="108"/>
                  </a:lnTo>
                  <a:lnTo>
                    <a:pt x="6" y="119"/>
                  </a:lnTo>
                  <a:lnTo>
                    <a:pt x="9" y="126"/>
                  </a:lnTo>
                  <a:lnTo>
                    <a:pt x="15" y="135"/>
                  </a:lnTo>
                  <a:lnTo>
                    <a:pt x="20" y="145"/>
                  </a:lnTo>
                  <a:lnTo>
                    <a:pt x="27" y="152"/>
                  </a:lnTo>
                  <a:lnTo>
                    <a:pt x="33" y="160"/>
                  </a:lnTo>
                  <a:lnTo>
                    <a:pt x="42" y="167"/>
                  </a:lnTo>
                  <a:lnTo>
                    <a:pt x="52" y="175"/>
                  </a:lnTo>
                  <a:lnTo>
                    <a:pt x="61" y="181"/>
                  </a:lnTo>
                  <a:lnTo>
                    <a:pt x="61" y="181"/>
                  </a:lnTo>
                  <a:close/>
                </a:path>
              </a:pathLst>
            </a:custGeom>
            <a:solidFill>
              <a:srgbClr val="FFFFC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8" name="Freeform 35"/>
            <p:cNvSpPr>
              <a:spLocks/>
            </p:cNvSpPr>
            <p:nvPr/>
          </p:nvSpPr>
          <p:spPr bwMode="auto">
            <a:xfrm>
              <a:off x="2761" y="1411"/>
              <a:ext cx="231" cy="336"/>
            </a:xfrm>
            <a:custGeom>
              <a:avLst/>
              <a:gdLst/>
              <a:ahLst/>
              <a:cxnLst>
                <a:cxn ang="0">
                  <a:pos x="151" y="3"/>
                </a:cxn>
                <a:cxn ang="0">
                  <a:pos x="168" y="12"/>
                </a:cxn>
                <a:cxn ang="0">
                  <a:pos x="184" y="25"/>
                </a:cxn>
                <a:cxn ang="0">
                  <a:pos x="196" y="40"/>
                </a:cxn>
                <a:cxn ang="0">
                  <a:pos x="208" y="57"/>
                </a:cxn>
                <a:cxn ang="0">
                  <a:pos x="216" y="75"/>
                </a:cxn>
                <a:cxn ang="0">
                  <a:pos x="223" y="93"/>
                </a:cxn>
                <a:cxn ang="0">
                  <a:pos x="226" y="114"/>
                </a:cxn>
                <a:cxn ang="0">
                  <a:pos x="229" y="136"/>
                </a:cxn>
                <a:cxn ang="0">
                  <a:pos x="229" y="155"/>
                </a:cxn>
                <a:cxn ang="0">
                  <a:pos x="229" y="178"/>
                </a:cxn>
                <a:cxn ang="0">
                  <a:pos x="226" y="194"/>
                </a:cxn>
                <a:cxn ang="0">
                  <a:pos x="223" y="211"/>
                </a:cxn>
                <a:cxn ang="0">
                  <a:pos x="217" y="228"/>
                </a:cxn>
                <a:cxn ang="0">
                  <a:pos x="211" y="246"/>
                </a:cxn>
                <a:cxn ang="0">
                  <a:pos x="204" y="262"/>
                </a:cxn>
                <a:cxn ang="0">
                  <a:pos x="187" y="288"/>
                </a:cxn>
                <a:cxn ang="0">
                  <a:pos x="162" y="314"/>
                </a:cxn>
                <a:cxn ang="0">
                  <a:pos x="133" y="336"/>
                </a:cxn>
                <a:cxn ang="0">
                  <a:pos x="75" y="324"/>
                </a:cxn>
                <a:cxn ang="0">
                  <a:pos x="48" y="303"/>
                </a:cxn>
                <a:cxn ang="0">
                  <a:pos x="26" y="279"/>
                </a:cxn>
                <a:cxn ang="0">
                  <a:pos x="8" y="249"/>
                </a:cxn>
                <a:cxn ang="0">
                  <a:pos x="1" y="228"/>
                </a:cxn>
                <a:cxn ang="0">
                  <a:pos x="0" y="208"/>
                </a:cxn>
                <a:cxn ang="0">
                  <a:pos x="8" y="196"/>
                </a:cxn>
                <a:cxn ang="0">
                  <a:pos x="11" y="225"/>
                </a:cxn>
                <a:cxn ang="0">
                  <a:pos x="23" y="253"/>
                </a:cxn>
                <a:cxn ang="0">
                  <a:pos x="39" y="281"/>
                </a:cxn>
                <a:cxn ang="0">
                  <a:pos x="62" y="303"/>
                </a:cxn>
                <a:cxn ang="0">
                  <a:pos x="88" y="317"/>
                </a:cxn>
                <a:cxn ang="0">
                  <a:pos x="142" y="320"/>
                </a:cxn>
                <a:cxn ang="0">
                  <a:pos x="163" y="299"/>
                </a:cxn>
                <a:cxn ang="0">
                  <a:pos x="181" y="276"/>
                </a:cxn>
                <a:cxn ang="0">
                  <a:pos x="195" y="255"/>
                </a:cxn>
                <a:cxn ang="0">
                  <a:pos x="205" y="231"/>
                </a:cxn>
                <a:cxn ang="0">
                  <a:pos x="213" y="210"/>
                </a:cxn>
                <a:cxn ang="0">
                  <a:pos x="216" y="184"/>
                </a:cxn>
                <a:cxn ang="0">
                  <a:pos x="217" y="161"/>
                </a:cxn>
                <a:cxn ang="0">
                  <a:pos x="217" y="137"/>
                </a:cxn>
                <a:cxn ang="0">
                  <a:pos x="216" y="114"/>
                </a:cxn>
                <a:cxn ang="0">
                  <a:pos x="211" y="92"/>
                </a:cxn>
                <a:cxn ang="0">
                  <a:pos x="204" y="72"/>
                </a:cxn>
                <a:cxn ang="0">
                  <a:pos x="192" y="54"/>
                </a:cxn>
                <a:cxn ang="0">
                  <a:pos x="180" y="37"/>
                </a:cxn>
                <a:cxn ang="0">
                  <a:pos x="163" y="22"/>
                </a:cxn>
                <a:cxn ang="0">
                  <a:pos x="145" y="10"/>
                </a:cxn>
                <a:cxn ang="0">
                  <a:pos x="136" y="3"/>
                </a:cxn>
              </a:cxnLst>
              <a:rect l="0" t="0" r="r" b="b"/>
              <a:pathLst>
                <a:path w="231" h="336">
                  <a:moveTo>
                    <a:pt x="139" y="0"/>
                  </a:moveTo>
                  <a:lnTo>
                    <a:pt x="145" y="0"/>
                  </a:lnTo>
                  <a:lnTo>
                    <a:pt x="151" y="3"/>
                  </a:lnTo>
                  <a:lnTo>
                    <a:pt x="157" y="6"/>
                  </a:lnTo>
                  <a:lnTo>
                    <a:pt x="163" y="10"/>
                  </a:lnTo>
                  <a:lnTo>
                    <a:pt x="168" y="12"/>
                  </a:lnTo>
                  <a:lnTo>
                    <a:pt x="174" y="16"/>
                  </a:lnTo>
                  <a:lnTo>
                    <a:pt x="178" y="19"/>
                  </a:lnTo>
                  <a:lnTo>
                    <a:pt x="184" y="25"/>
                  </a:lnTo>
                  <a:lnTo>
                    <a:pt x="187" y="30"/>
                  </a:lnTo>
                  <a:lnTo>
                    <a:pt x="193" y="34"/>
                  </a:lnTo>
                  <a:lnTo>
                    <a:pt x="196" y="40"/>
                  </a:lnTo>
                  <a:lnTo>
                    <a:pt x="201" y="45"/>
                  </a:lnTo>
                  <a:lnTo>
                    <a:pt x="204" y="51"/>
                  </a:lnTo>
                  <a:lnTo>
                    <a:pt x="208" y="57"/>
                  </a:lnTo>
                  <a:lnTo>
                    <a:pt x="211" y="63"/>
                  </a:lnTo>
                  <a:lnTo>
                    <a:pt x="214" y="69"/>
                  </a:lnTo>
                  <a:lnTo>
                    <a:pt x="216" y="75"/>
                  </a:lnTo>
                  <a:lnTo>
                    <a:pt x="219" y="81"/>
                  </a:lnTo>
                  <a:lnTo>
                    <a:pt x="220" y="87"/>
                  </a:lnTo>
                  <a:lnTo>
                    <a:pt x="223" y="93"/>
                  </a:lnTo>
                  <a:lnTo>
                    <a:pt x="223" y="101"/>
                  </a:lnTo>
                  <a:lnTo>
                    <a:pt x="226" y="108"/>
                  </a:lnTo>
                  <a:lnTo>
                    <a:pt x="226" y="114"/>
                  </a:lnTo>
                  <a:lnTo>
                    <a:pt x="229" y="122"/>
                  </a:lnTo>
                  <a:lnTo>
                    <a:pt x="229" y="128"/>
                  </a:lnTo>
                  <a:lnTo>
                    <a:pt x="229" y="136"/>
                  </a:lnTo>
                  <a:lnTo>
                    <a:pt x="229" y="143"/>
                  </a:lnTo>
                  <a:lnTo>
                    <a:pt x="231" y="151"/>
                  </a:lnTo>
                  <a:lnTo>
                    <a:pt x="229" y="155"/>
                  </a:lnTo>
                  <a:lnTo>
                    <a:pt x="229" y="163"/>
                  </a:lnTo>
                  <a:lnTo>
                    <a:pt x="229" y="170"/>
                  </a:lnTo>
                  <a:lnTo>
                    <a:pt x="229" y="178"/>
                  </a:lnTo>
                  <a:lnTo>
                    <a:pt x="228" y="184"/>
                  </a:lnTo>
                  <a:lnTo>
                    <a:pt x="228" y="188"/>
                  </a:lnTo>
                  <a:lnTo>
                    <a:pt x="226" y="194"/>
                  </a:lnTo>
                  <a:lnTo>
                    <a:pt x="226" y="201"/>
                  </a:lnTo>
                  <a:lnTo>
                    <a:pt x="223" y="207"/>
                  </a:lnTo>
                  <a:lnTo>
                    <a:pt x="223" y="211"/>
                  </a:lnTo>
                  <a:lnTo>
                    <a:pt x="220" y="217"/>
                  </a:lnTo>
                  <a:lnTo>
                    <a:pt x="220" y="223"/>
                  </a:lnTo>
                  <a:lnTo>
                    <a:pt x="217" y="228"/>
                  </a:lnTo>
                  <a:lnTo>
                    <a:pt x="216" y="234"/>
                  </a:lnTo>
                  <a:lnTo>
                    <a:pt x="213" y="240"/>
                  </a:lnTo>
                  <a:lnTo>
                    <a:pt x="211" y="246"/>
                  </a:lnTo>
                  <a:lnTo>
                    <a:pt x="208" y="250"/>
                  </a:lnTo>
                  <a:lnTo>
                    <a:pt x="205" y="256"/>
                  </a:lnTo>
                  <a:lnTo>
                    <a:pt x="204" y="262"/>
                  </a:lnTo>
                  <a:lnTo>
                    <a:pt x="201" y="269"/>
                  </a:lnTo>
                  <a:lnTo>
                    <a:pt x="193" y="278"/>
                  </a:lnTo>
                  <a:lnTo>
                    <a:pt x="187" y="288"/>
                  </a:lnTo>
                  <a:lnTo>
                    <a:pt x="178" y="297"/>
                  </a:lnTo>
                  <a:lnTo>
                    <a:pt x="171" y="306"/>
                  </a:lnTo>
                  <a:lnTo>
                    <a:pt x="162" y="314"/>
                  </a:lnTo>
                  <a:lnTo>
                    <a:pt x="152" y="323"/>
                  </a:lnTo>
                  <a:lnTo>
                    <a:pt x="142" y="329"/>
                  </a:lnTo>
                  <a:lnTo>
                    <a:pt x="133" y="336"/>
                  </a:lnTo>
                  <a:lnTo>
                    <a:pt x="95" y="333"/>
                  </a:lnTo>
                  <a:lnTo>
                    <a:pt x="85" y="329"/>
                  </a:lnTo>
                  <a:lnTo>
                    <a:pt x="75" y="324"/>
                  </a:lnTo>
                  <a:lnTo>
                    <a:pt x="65" y="317"/>
                  </a:lnTo>
                  <a:lnTo>
                    <a:pt x="57" y="311"/>
                  </a:lnTo>
                  <a:lnTo>
                    <a:pt x="48" y="303"/>
                  </a:lnTo>
                  <a:lnTo>
                    <a:pt x="39" y="296"/>
                  </a:lnTo>
                  <a:lnTo>
                    <a:pt x="32" y="288"/>
                  </a:lnTo>
                  <a:lnTo>
                    <a:pt x="26" y="279"/>
                  </a:lnTo>
                  <a:lnTo>
                    <a:pt x="20" y="269"/>
                  </a:lnTo>
                  <a:lnTo>
                    <a:pt x="14" y="259"/>
                  </a:lnTo>
                  <a:lnTo>
                    <a:pt x="8" y="249"/>
                  </a:lnTo>
                  <a:lnTo>
                    <a:pt x="4" y="240"/>
                  </a:lnTo>
                  <a:lnTo>
                    <a:pt x="1" y="234"/>
                  </a:lnTo>
                  <a:lnTo>
                    <a:pt x="1" y="228"/>
                  </a:lnTo>
                  <a:lnTo>
                    <a:pt x="0" y="223"/>
                  </a:lnTo>
                  <a:lnTo>
                    <a:pt x="0" y="219"/>
                  </a:lnTo>
                  <a:lnTo>
                    <a:pt x="0" y="208"/>
                  </a:lnTo>
                  <a:lnTo>
                    <a:pt x="0" y="199"/>
                  </a:lnTo>
                  <a:lnTo>
                    <a:pt x="4" y="198"/>
                  </a:lnTo>
                  <a:lnTo>
                    <a:pt x="8" y="196"/>
                  </a:lnTo>
                  <a:lnTo>
                    <a:pt x="8" y="205"/>
                  </a:lnTo>
                  <a:lnTo>
                    <a:pt x="9" y="214"/>
                  </a:lnTo>
                  <a:lnTo>
                    <a:pt x="11" y="225"/>
                  </a:lnTo>
                  <a:lnTo>
                    <a:pt x="15" y="235"/>
                  </a:lnTo>
                  <a:lnTo>
                    <a:pt x="17" y="243"/>
                  </a:lnTo>
                  <a:lnTo>
                    <a:pt x="23" y="253"/>
                  </a:lnTo>
                  <a:lnTo>
                    <a:pt x="27" y="262"/>
                  </a:lnTo>
                  <a:lnTo>
                    <a:pt x="33" y="273"/>
                  </a:lnTo>
                  <a:lnTo>
                    <a:pt x="39" y="281"/>
                  </a:lnTo>
                  <a:lnTo>
                    <a:pt x="47" y="288"/>
                  </a:lnTo>
                  <a:lnTo>
                    <a:pt x="53" y="296"/>
                  </a:lnTo>
                  <a:lnTo>
                    <a:pt x="62" y="303"/>
                  </a:lnTo>
                  <a:lnTo>
                    <a:pt x="69" y="308"/>
                  </a:lnTo>
                  <a:lnTo>
                    <a:pt x="78" y="314"/>
                  </a:lnTo>
                  <a:lnTo>
                    <a:pt x="88" y="317"/>
                  </a:lnTo>
                  <a:lnTo>
                    <a:pt x="97" y="321"/>
                  </a:lnTo>
                  <a:lnTo>
                    <a:pt x="134" y="327"/>
                  </a:lnTo>
                  <a:lnTo>
                    <a:pt x="142" y="320"/>
                  </a:lnTo>
                  <a:lnTo>
                    <a:pt x="149" y="312"/>
                  </a:lnTo>
                  <a:lnTo>
                    <a:pt x="155" y="305"/>
                  </a:lnTo>
                  <a:lnTo>
                    <a:pt x="163" y="299"/>
                  </a:lnTo>
                  <a:lnTo>
                    <a:pt x="169" y="291"/>
                  </a:lnTo>
                  <a:lnTo>
                    <a:pt x="175" y="284"/>
                  </a:lnTo>
                  <a:lnTo>
                    <a:pt x="181" y="276"/>
                  </a:lnTo>
                  <a:lnTo>
                    <a:pt x="187" y="270"/>
                  </a:lnTo>
                  <a:lnTo>
                    <a:pt x="190" y="261"/>
                  </a:lnTo>
                  <a:lnTo>
                    <a:pt x="195" y="255"/>
                  </a:lnTo>
                  <a:lnTo>
                    <a:pt x="198" y="246"/>
                  </a:lnTo>
                  <a:lnTo>
                    <a:pt x="202" y="240"/>
                  </a:lnTo>
                  <a:lnTo>
                    <a:pt x="205" y="231"/>
                  </a:lnTo>
                  <a:lnTo>
                    <a:pt x="208" y="225"/>
                  </a:lnTo>
                  <a:lnTo>
                    <a:pt x="211" y="216"/>
                  </a:lnTo>
                  <a:lnTo>
                    <a:pt x="213" y="210"/>
                  </a:lnTo>
                  <a:lnTo>
                    <a:pt x="214" y="201"/>
                  </a:lnTo>
                  <a:lnTo>
                    <a:pt x="216" y="193"/>
                  </a:lnTo>
                  <a:lnTo>
                    <a:pt x="216" y="184"/>
                  </a:lnTo>
                  <a:lnTo>
                    <a:pt x="217" y="176"/>
                  </a:lnTo>
                  <a:lnTo>
                    <a:pt x="217" y="169"/>
                  </a:lnTo>
                  <a:lnTo>
                    <a:pt x="217" y="161"/>
                  </a:lnTo>
                  <a:lnTo>
                    <a:pt x="217" y="152"/>
                  </a:lnTo>
                  <a:lnTo>
                    <a:pt x="219" y="145"/>
                  </a:lnTo>
                  <a:lnTo>
                    <a:pt x="217" y="137"/>
                  </a:lnTo>
                  <a:lnTo>
                    <a:pt x="216" y="130"/>
                  </a:lnTo>
                  <a:lnTo>
                    <a:pt x="216" y="122"/>
                  </a:lnTo>
                  <a:lnTo>
                    <a:pt x="216" y="114"/>
                  </a:lnTo>
                  <a:lnTo>
                    <a:pt x="213" y="107"/>
                  </a:lnTo>
                  <a:lnTo>
                    <a:pt x="213" y="99"/>
                  </a:lnTo>
                  <a:lnTo>
                    <a:pt x="211" y="92"/>
                  </a:lnTo>
                  <a:lnTo>
                    <a:pt x="210" y="86"/>
                  </a:lnTo>
                  <a:lnTo>
                    <a:pt x="205" y="78"/>
                  </a:lnTo>
                  <a:lnTo>
                    <a:pt x="204" y="72"/>
                  </a:lnTo>
                  <a:lnTo>
                    <a:pt x="199" y="66"/>
                  </a:lnTo>
                  <a:lnTo>
                    <a:pt x="196" y="60"/>
                  </a:lnTo>
                  <a:lnTo>
                    <a:pt x="192" y="54"/>
                  </a:lnTo>
                  <a:lnTo>
                    <a:pt x="187" y="48"/>
                  </a:lnTo>
                  <a:lnTo>
                    <a:pt x="183" y="43"/>
                  </a:lnTo>
                  <a:lnTo>
                    <a:pt x="180" y="37"/>
                  </a:lnTo>
                  <a:lnTo>
                    <a:pt x="174" y="33"/>
                  </a:lnTo>
                  <a:lnTo>
                    <a:pt x="169" y="27"/>
                  </a:lnTo>
                  <a:lnTo>
                    <a:pt x="163" y="22"/>
                  </a:lnTo>
                  <a:lnTo>
                    <a:pt x="157" y="18"/>
                  </a:lnTo>
                  <a:lnTo>
                    <a:pt x="151" y="15"/>
                  </a:lnTo>
                  <a:lnTo>
                    <a:pt x="145" y="10"/>
                  </a:lnTo>
                  <a:lnTo>
                    <a:pt x="139" y="7"/>
                  </a:lnTo>
                  <a:lnTo>
                    <a:pt x="133" y="4"/>
                  </a:lnTo>
                  <a:lnTo>
                    <a:pt x="136" y="3"/>
                  </a:lnTo>
                  <a:lnTo>
                    <a:pt x="139" y="0"/>
                  </a:lnTo>
                  <a:lnTo>
                    <a:pt x="13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9" name="Freeform 36"/>
            <p:cNvSpPr>
              <a:spLocks/>
            </p:cNvSpPr>
            <p:nvPr/>
          </p:nvSpPr>
          <p:spPr bwMode="auto">
            <a:xfrm>
              <a:off x="2640" y="1510"/>
              <a:ext cx="145" cy="163"/>
            </a:xfrm>
            <a:custGeom>
              <a:avLst/>
              <a:gdLst/>
              <a:ahLst/>
              <a:cxnLst>
                <a:cxn ang="0">
                  <a:pos x="3" y="73"/>
                </a:cxn>
                <a:cxn ang="0">
                  <a:pos x="0" y="127"/>
                </a:cxn>
                <a:cxn ang="0">
                  <a:pos x="89" y="163"/>
                </a:cxn>
                <a:cxn ang="0">
                  <a:pos x="145" y="0"/>
                </a:cxn>
                <a:cxn ang="0">
                  <a:pos x="3" y="73"/>
                </a:cxn>
                <a:cxn ang="0">
                  <a:pos x="3" y="73"/>
                </a:cxn>
              </a:cxnLst>
              <a:rect l="0" t="0" r="r" b="b"/>
              <a:pathLst>
                <a:path w="145" h="163">
                  <a:moveTo>
                    <a:pt x="3" y="73"/>
                  </a:moveTo>
                  <a:lnTo>
                    <a:pt x="0" y="127"/>
                  </a:lnTo>
                  <a:lnTo>
                    <a:pt x="89" y="163"/>
                  </a:lnTo>
                  <a:lnTo>
                    <a:pt x="145" y="0"/>
                  </a:lnTo>
                  <a:lnTo>
                    <a:pt x="3" y="73"/>
                  </a:lnTo>
                  <a:lnTo>
                    <a:pt x="3" y="73"/>
                  </a:lnTo>
                  <a:close/>
                </a:path>
              </a:pathLst>
            </a:cu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0" name="Freeform 37"/>
            <p:cNvSpPr>
              <a:spLocks/>
            </p:cNvSpPr>
            <p:nvPr/>
          </p:nvSpPr>
          <p:spPr bwMode="auto">
            <a:xfrm>
              <a:off x="2640" y="1510"/>
              <a:ext cx="163" cy="163"/>
            </a:xfrm>
            <a:custGeom>
              <a:avLst/>
              <a:gdLst/>
              <a:ahLst/>
              <a:cxnLst>
                <a:cxn ang="0">
                  <a:pos x="115" y="23"/>
                </a:cxn>
                <a:cxn ang="0">
                  <a:pos x="92" y="133"/>
                </a:cxn>
                <a:cxn ang="0">
                  <a:pos x="0" y="123"/>
                </a:cxn>
                <a:cxn ang="0">
                  <a:pos x="8" y="163"/>
                </a:cxn>
                <a:cxn ang="0">
                  <a:pos x="89" y="163"/>
                </a:cxn>
                <a:cxn ang="0">
                  <a:pos x="163" y="0"/>
                </a:cxn>
                <a:cxn ang="0">
                  <a:pos x="115" y="23"/>
                </a:cxn>
                <a:cxn ang="0">
                  <a:pos x="115" y="23"/>
                </a:cxn>
              </a:cxnLst>
              <a:rect l="0" t="0" r="r" b="b"/>
              <a:pathLst>
                <a:path w="163" h="163">
                  <a:moveTo>
                    <a:pt x="115" y="23"/>
                  </a:moveTo>
                  <a:lnTo>
                    <a:pt x="92" y="133"/>
                  </a:lnTo>
                  <a:lnTo>
                    <a:pt x="0" y="123"/>
                  </a:lnTo>
                  <a:lnTo>
                    <a:pt x="8" y="163"/>
                  </a:lnTo>
                  <a:lnTo>
                    <a:pt x="89" y="163"/>
                  </a:lnTo>
                  <a:lnTo>
                    <a:pt x="163" y="0"/>
                  </a:lnTo>
                  <a:lnTo>
                    <a:pt x="115" y="23"/>
                  </a:lnTo>
                  <a:lnTo>
                    <a:pt x="115" y="23"/>
                  </a:lnTo>
                  <a:close/>
                </a:path>
              </a:pathLst>
            </a:custGeom>
            <a:solidFill>
              <a:srgbClr val="D48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1" name="Freeform 38"/>
            <p:cNvSpPr>
              <a:spLocks/>
            </p:cNvSpPr>
            <p:nvPr/>
          </p:nvSpPr>
          <p:spPr bwMode="auto">
            <a:xfrm>
              <a:off x="2855" y="1068"/>
              <a:ext cx="170" cy="418"/>
            </a:xfrm>
            <a:custGeom>
              <a:avLst/>
              <a:gdLst/>
              <a:ahLst/>
              <a:cxnLst>
                <a:cxn ang="0">
                  <a:pos x="137" y="12"/>
                </a:cxn>
                <a:cxn ang="0">
                  <a:pos x="117" y="418"/>
                </a:cxn>
                <a:cxn ang="0">
                  <a:pos x="122" y="406"/>
                </a:cxn>
                <a:cxn ang="0">
                  <a:pos x="114" y="396"/>
                </a:cxn>
                <a:cxn ang="0">
                  <a:pos x="108" y="385"/>
                </a:cxn>
                <a:cxn ang="0">
                  <a:pos x="101" y="371"/>
                </a:cxn>
                <a:cxn ang="0">
                  <a:pos x="92" y="358"/>
                </a:cxn>
                <a:cxn ang="0">
                  <a:pos x="81" y="341"/>
                </a:cxn>
                <a:cxn ang="0">
                  <a:pos x="71" y="325"/>
                </a:cxn>
                <a:cxn ang="0">
                  <a:pos x="61" y="306"/>
                </a:cxn>
                <a:cxn ang="0">
                  <a:pos x="51" y="290"/>
                </a:cxn>
                <a:cxn ang="0">
                  <a:pos x="40" y="273"/>
                </a:cxn>
                <a:cxn ang="0">
                  <a:pos x="31" y="258"/>
                </a:cxn>
                <a:cxn ang="0">
                  <a:pos x="24" y="244"/>
                </a:cxn>
                <a:cxn ang="0">
                  <a:pos x="18" y="232"/>
                </a:cxn>
                <a:cxn ang="0">
                  <a:pos x="12" y="222"/>
                </a:cxn>
                <a:cxn ang="0">
                  <a:pos x="13" y="217"/>
                </a:cxn>
                <a:cxn ang="0">
                  <a:pos x="19" y="204"/>
                </a:cxn>
                <a:cxn ang="0">
                  <a:pos x="27" y="192"/>
                </a:cxn>
                <a:cxn ang="0">
                  <a:pos x="36" y="178"/>
                </a:cxn>
                <a:cxn ang="0">
                  <a:pos x="48" y="163"/>
                </a:cxn>
                <a:cxn ang="0">
                  <a:pos x="58" y="145"/>
                </a:cxn>
                <a:cxn ang="0">
                  <a:pos x="71" y="128"/>
                </a:cxn>
                <a:cxn ang="0">
                  <a:pos x="84" y="110"/>
                </a:cxn>
                <a:cxn ang="0">
                  <a:pos x="95" y="92"/>
                </a:cxn>
                <a:cxn ang="0">
                  <a:pos x="107" y="74"/>
                </a:cxn>
                <a:cxn ang="0">
                  <a:pos x="117" y="59"/>
                </a:cxn>
                <a:cxn ang="0">
                  <a:pos x="126" y="45"/>
                </a:cxn>
                <a:cxn ang="0">
                  <a:pos x="132" y="33"/>
                </a:cxn>
                <a:cxn ang="0">
                  <a:pos x="142" y="25"/>
                </a:cxn>
                <a:cxn ang="0">
                  <a:pos x="151" y="27"/>
                </a:cxn>
                <a:cxn ang="0">
                  <a:pos x="163" y="0"/>
                </a:cxn>
              </a:cxnLst>
              <a:rect l="0" t="0" r="r" b="b"/>
              <a:pathLst>
                <a:path w="170" h="418">
                  <a:moveTo>
                    <a:pt x="163" y="0"/>
                  </a:moveTo>
                  <a:lnTo>
                    <a:pt x="137" y="12"/>
                  </a:lnTo>
                  <a:lnTo>
                    <a:pt x="0" y="222"/>
                  </a:lnTo>
                  <a:lnTo>
                    <a:pt x="117" y="418"/>
                  </a:lnTo>
                  <a:lnTo>
                    <a:pt x="123" y="409"/>
                  </a:lnTo>
                  <a:lnTo>
                    <a:pt x="122" y="406"/>
                  </a:lnTo>
                  <a:lnTo>
                    <a:pt x="117" y="400"/>
                  </a:lnTo>
                  <a:lnTo>
                    <a:pt x="114" y="396"/>
                  </a:lnTo>
                  <a:lnTo>
                    <a:pt x="111" y="391"/>
                  </a:lnTo>
                  <a:lnTo>
                    <a:pt x="108" y="385"/>
                  </a:lnTo>
                  <a:lnTo>
                    <a:pt x="105" y="379"/>
                  </a:lnTo>
                  <a:lnTo>
                    <a:pt x="101" y="371"/>
                  </a:lnTo>
                  <a:lnTo>
                    <a:pt x="96" y="365"/>
                  </a:lnTo>
                  <a:lnTo>
                    <a:pt x="92" y="358"/>
                  </a:lnTo>
                  <a:lnTo>
                    <a:pt x="87" y="350"/>
                  </a:lnTo>
                  <a:lnTo>
                    <a:pt x="81" y="341"/>
                  </a:lnTo>
                  <a:lnTo>
                    <a:pt x="77" y="332"/>
                  </a:lnTo>
                  <a:lnTo>
                    <a:pt x="71" y="325"/>
                  </a:lnTo>
                  <a:lnTo>
                    <a:pt x="66" y="317"/>
                  </a:lnTo>
                  <a:lnTo>
                    <a:pt x="61" y="306"/>
                  </a:lnTo>
                  <a:lnTo>
                    <a:pt x="55" y="299"/>
                  </a:lnTo>
                  <a:lnTo>
                    <a:pt x="51" y="290"/>
                  </a:lnTo>
                  <a:lnTo>
                    <a:pt x="45" y="281"/>
                  </a:lnTo>
                  <a:lnTo>
                    <a:pt x="40" y="273"/>
                  </a:lnTo>
                  <a:lnTo>
                    <a:pt x="36" y="266"/>
                  </a:lnTo>
                  <a:lnTo>
                    <a:pt x="31" y="258"/>
                  </a:lnTo>
                  <a:lnTo>
                    <a:pt x="28" y="252"/>
                  </a:lnTo>
                  <a:lnTo>
                    <a:pt x="24" y="244"/>
                  </a:lnTo>
                  <a:lnTo>
                    <a:pt x="21" y="238"/>
                  </a:lnTo>
                  <a:lnTo>
                    <a:pt x="18" y="232"/>
                  </a:lnTo>
                  <a:lnTo>
                    <a:pt x="16" y="229"/>
                  </a:lnTo>
                  <a:lnTo>
                    <a:pt x="12" y="222"/>
                  </a:lnTo>
                  <a:lnTo>
                    <a:pt x="12" y="220"/>
                  </a:lnTo>
                  <a:lnTo>
                    <a:pt x="13" y="217"/>
                  </a:lnTo>
                  <a:lnTo>
                    <a:pt x="18" y="210"/>
                  </a:lnTo>
                  <a:lnTo>
                    <a:pt x="19" y="204"/>
                  </a:lnTo>
                  <a:lnTo>
                    <a:pt x="22" y="199"/>
                  </a:lnTo>
                  <a:lnTo>
                    <a:pt x="27" y="192"/>
                  </a:lnTo>
                  <a:lnTo>
                    <a:pt x="33" y="186"/>
                  </a:lnTo>
                  <a:lnTo>
                    <a:pt x="36" y="178"/>
                  </a:lnTo>
                  <a:lnTo>
                    <a:pt x="42" y="170"/>
                  </a:lnTo>
                  <a:lnTo>
                    <a:pt x="48" y="163"/>
                  </a:lnTo>
                  <a:lnTo>
                    <a:pt x="54" y="155"/>
                  </a:lnTo>
                  <a:lnTo>
                    <a:pt x="58" y="145"/>
                  </a:lnTo>
                  <a:lnTo>
                    <a:pt x="65" y="137"/>
                  </a:lnTo>
                  <a:lnTo>
                    <a:pt x="71" y="128"/>
                  </a:lnTo>
                  <a:lnTo>
                    <a:pt x="78" y="119"/>
                  </a:lnTo>
                  <a:lnTo>
                    <a:pt x="84" y="110"/>
                  </a:lnTo>
                  <a:lnTo>
                    <a:pt x="89" y="99"/>
                  </a:lnTo>
                  <a:lnTo>
                    <a:pt x="95" y="92"/>
                  </a:lnTo>
                  <a:lnTo>
                    <a:pt x="101" y="83"/>
                  </a:lnTo>
                  <a:lnTo>
                    <a:pt x="107" y="74"/>
                  </a:lnTo>
                  <a:lnTo>
                    <a:pt x="111" y="66"/>
                  </a:lnTo>
                  <a:lnTo>
                    <a:pt x="117" y="59"/>
                  </a:lnTo>
                  <a:lnTo>
                    <a:pt x="122" y="53"/>
                  </a:lnTo>
                  <a:lnTo>
                    <a:pt x="126" y="45"/>
                  </a:lnTo>
                  <a:lnTo>
                    <a:pt x="129" y="39"/>
                  </a:lnTo>
                  <a:lnTo>
                    <a:pt x="132" y="33"/>
                  </a:lnTo>
                  <a:lnTo>
                    <a:pt x="137" y="30"/>
                  </a:lnTo>
                  <a:lnTo>
                    <a:pt x="142" y="25"/>
                  </a:lnTo>
                  <a:lnTo>
                    <a:pt x="143" y="22"/>
                  </a:lnTo>
                  <a:lnTo>
                    <a:pt x="151" y="27"/>
                  </a:lnTo>
                  <a:lnTo>
                    <a:pt x="170" y="7"/>
                  </a:lnTo>
                  <a:lnTo>
                    <a:pt x="163" y="0"/>
                  </a:lnTo>
                  <a:lnTo>
                    <a:pt x="16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2" name="Freeform 39"/>
            <p:cNvSpPr>
              <a:spLocks/>
            </p:cNvSpPr>
            <p:nvPr/>
          </p:nvSpPr>
          <p:spPr bwMode="auto">
            <a:xfrm>
              <a:off x="2892" y="1124"/>
              <a:ext cx="108" cy="332"/>
            </a:xfrm>
            <a:custGeom>
              <a:avLst/>
              <a:gdLst/>
              <a:ahLst/>
              <a:cxnLst>
                <a:cxn ang="0">
                  <a:pos x="108" y="13"/>
                </a:cxn>
                <a:cxn ang="0">
                  <a:pos x="18" y="157"/>
                </a:cxn>
                <a:cxn ang="0">
                  <a:pos x="92" y="324"/>
                </a:cxn>
                <a:cxn ang="0">
                  <a:pos x="86" y="332"/>
                </a:cxn>
                <a:cxn ang="0">
                  <a:pos x="0" y="157"/>
                </a:cxn>
                <a:cxn ang="0">
                  <a:pos x="105" y="0"/>
                </a:cxn>
                <a:cxn ang="0">
                  <a:pos x="108" y="13"/>
                </a:cxn>
                <a:cxn ang="0">
                  <a:pos x="108" y="13"/>
                </a:cxn>
              </a:cxnLst>
              <a:rect l="0" t="0" r="r" b="b"/>
              <a:pathLst>
                <a:path w="108" h="332">
                  <a:moveTo>
                    <a:pt x="108" y="13"/>
                  </a:moveTo>
                  <a:lnTo>
                    <a:pt x="18" y="157"/>
                  </a:lnTo>
                  <a:lnTo>
                    <a:pt x="92" y="324"/>
                  </a:lnTo>
                  <a:lnTo>
                    <a:pt x="86" y="332"/>
                  </a:lnTo>
                  <a:lnTo>
                    <a:pt x="0" y="157"/>
                  </a:lnTo>
                  <a:lnTo>
                    <a:pt x="105" y="0"/>
                  </a:lnTo>
                  <a:lnTo>
                    <a:pt x="108" y="13"/>
                  </a:lnTo>
                  <a:lnTo>
                    <a:pt x="108"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3" name="Freeform 40"/>
            <p:cNvSpPr>
              <a:spLocks/>
            </p:cNvSpPr>
            <p:nvPr/>
          </p:nvSpPr>
          <p:spPr bwMode="auto">
            <a:xfrm>
              <a:off x="3225" y="970"/>
              <a:ext cx="42" cy="407"/>
            </a:xfrm>
            <a:custGeom>
              <a:avLst/>
              <a:gdLst/>
              <a:ahLst/>
              <a:cxnLst>
                <a:cxn ang="0">
                  <a:pos x="31" y="407"/>
                </a:cxn>
                <a:cxn ang="0">
                  <a:pos x="42" y="400"/>
                </a:cxn>
                <a:cxn ang="0">
                  <a:pos x="40" y="397"/>
                </a:cxn>
                <a:cxn ang="0">
                  <a:pos x="40" y="394"/>
                </a:cxn>
                <a:cxn ang="0">
                  <a:pos x="40" y="388"/>
                </a:cxn>
                <a:cxn ang="0">
                  <a:pos x="40" y="380"/>
                </a:cxn>
                <a:cxn ang="0">
                  <a:pos x="39" y="374"/>
                </a:cxn>
                <a:cxn ang="0">
                  <a:pos x="39" y="370"/>
                </a:cxn>
                <a:cxn ang="0">
                  <a:pos x="37" y="364"/>
                </a:cxn>
                <a:cxn ang="0">
                  <a:pos x="37" y="359"/>
                </a:cxn>
                <a:cxn ang="0">
                  <a:pos x="37" y="353"/>
                </a:cxn>
                <a:cxn ang="0">
                  <a:pos x="37" y="347"/>
                </a:cxn>
                <a:cxn ang="0">
                  <a:pos x="37" y="341"/>
                </a:cxn>
                <a:cxn ang="0">
                  <a:pos x="37" y="333"/>
                </a:cxn>
                <a:cxn ang="0">
                  <a:pos x="36" y="326"/>
                </a:cxn>
                <a:cxn ang="0">
                  <a:pos x="34" y="318"/>
                </a:cxn>
                <a:cxn ang="0">
                  <a:pos x="34" y="309"/>
                </a:cxn>
                <a:cxn ang="0">
                  <a:pos x="34" y="302"/>
                </a:cxn>
                <a:cxn ang="0">
                  <a:pos x="33" y="291"/>
                </a:cxn>
                <a:cxn ang="0">
                  <a:pos x="33" y="284"/>
                </a:cxn>
                <a:cxn ang="0">
                  <a:pos x="33" y="274"/>
                </a:cxn>
                <a:cxn ang="0">
                  <a:pos x="33" y="265"/>
                </a:cxn>
                <a:cxn ang="0">
                  <a:pos x="31" y="256"/>
                </a:cxn>
                <a:cxn ang="0">
                  <a:pos x="30" y="247"/>
                </a:cxn>
                <a:cxn ang="0">
                  <a:pos x="30" y="238"/>
                </a:cxn>
                <a:cxn ang="0">
                  <a:pos x="30" y="229"/>
                </a:cxn>
                <a:cxn ang="0">
                  <a:pos x="30" y="219"/>
                </a:cxn>
                <a:cxn ang="0">
                  <a:pos x="28" y="210"/>
                </a:cxn>
                <a:cxn ang="0">
                  <a:pos x="28" y="200"/>
                </a:cxn>
                <a:cxn ang="0">
                  <a:pos x="28" y="191"/>
                </a:cxn>
                <a:cxn ang="0">
                  <a:pos x="27" y="181"/>
                </a:cxn>
                <a:cxn ang="0">
                  <a:pos x="27" y="172"/>
                </a:cxn>
                <a:cxn ang="0">
                  <a:pos x="25" y="161"/>
                </a:cxn>
                <a:cxn ang="0">
                  <a:pos x="25" y="151"/>
                </a:cxn>
                <a:cxn ang="0">
                  <a:pos x="25" y="142"/>
                </a:cxn>
                <a:cxn ang="0">
                  <a:pos x="24" y="133"/>
                </a:cxn>
                <a:cxn ang="0">
                  <a:pos x="22" y="123"/>
                </a:cxn>
                <a:cxn ang="0">
                  <a:pos x="22" y="116"/>
                </a:cxn>
                <a:cxn ang="0">
                  <a:pos x="22" y="105"/>
                </a:cxn>
                <a:cxn ang="0">
                  <a:pos x="21" y="96"/>
                </a:cxn>
                <a:cxn ang="0">
                  <a:pos x="19" y="87"/>
                </a:cxn>
                <a:cxn ang="0">
                  <a:pos x="19" y="80"/>
                </a:cxn>
                <a:cxn ang="0">
                  <a:pos x="19" y="72"/>
                </a:cxn>
                <a:cxn ang="0">
                  <a:pos x="18" y="65"/>
                </a:cxn>
                <a:cxn ang="0">
                  <a:pos x="18" y="57"/>
                </a:cxn>
                <a:cxn ang="0">
                  <a:pos x="18" y="51"/>
                </a:cxn>
                <a:cxn ang="0">
                  <a:pos x="16" y="43"/>
                </a:cxn>
                <a:cxn ang="0">
                  <a:pos x="15" y="36"/>
                </a:cxn>
                <a:cxn ang="0">
                  <a:pos x="15" y="31"/>
                </a:cxn>
                <a:cxn ang="0">
                  <a:pos x="15" y="25"/>
                </a:cxn>
                <a:cxn ang="0">
                  <a:pos x="13" y="19"/>
                </a:cxn>
                <a:cxn ang="0">
                  <a:pos x="13" y="15"/>
                </a:cxn>
                <a:cxn ang="0">
                  <a:pos x="12" y="10"/>
                </a:cxn>
                <a:cxn ang="0">
                  <a:pos x="12" y="7"/>
                </a:cxn>
                <a:cxn ang="0">
                  <a:pos x="12" y="0"/>
                </a:cxn>
                <a:cxn ang="0">
                  <a:pos x="3" y="1"/>
                </a:cxn>
                <a:cxn ang="0">
                  <a:pos x="0" y="3"/>
                </a:cxn>
                <a:cxn ang="0">
                  <a:pos x="31" y="407"/>
                </a:cxn>
                <a:cxn ang="0">
                  <a:pos x="31" y="407"/>
                </a:cxn>
              </a:cxnLst>
              <a:rect l="0" t="0" r="r" b="b"/>
              <a:pathLst>
                <a:path w="42" h="407">
                  <a:moveTo>
                    <a:pt x="31" y="407"/>
                  </a:moveTo>
                  <a:lnTo>
                    <a:pt x="42" y="400"/>
                  </a:lnTo>
                  <a:lnTo>
                    <a:pt x="40" y="397"/>
                  </a:lnTo>
                  <a:lnTo>
                    <a:pt x="40" y="394"/>
                  </a:lnTo>
                  <a:lnTo>
                    <a:pt x="40" y="388"/>
                  </a:lnTo>
                  <a:lnTo>
                    <a:pt x="40" y="380"/>
                  </a:lnTo>
                  <a:lnTo>
                    <a:pt x="39" y="374"/>
                  </a:lnTo>
                  <a:lnTo>
                    <a:pt x="39" y="370"/>
                  </a:lnTo>
                  <a:lnTo>
                    <a:pt x="37" y="364"/>
                  </a:lnTo>
                  <a:lnTo>
                    <a:pt x="37" y="359"/>
                  </a:lnTo>
                  <a:lnTo>
                    <a:pt x="37" y="353"/>
                  </a:lnTo>
                  <a:lnTo>
                    <a:pt x="37" y="347"/>
                  </a:lnTo>
                  <a:lnTo>
                    <a:pt x="37" y="341"/>
                  </a:lnTo>
                  <a:lnTo>
                    <a:pt x="37" y="333"/>
                  </a:lnTo>
                  <a:lnTo>
                    <a:pt x="36" y="326"/>
                  </a:lnTo>
                  <a:lnTo>
                    <a:pt x="34" y="318"/>
                  </a:lnTo>
                  <a:lnTo>
                    <a:pt x="34" y="309"/>
                  </a:lnTo>
                  <a:lnTo>
                    <a:pt x="34" y="302"/>
                  </a:lnTo>
                  <a:lnTo>
                    <a:pt x="33" y="291"/>
                  </a:lnTo>
                  <a:lnTo>
                    <a:pt x="33" y="284"/>
                  </a:lnTo>
                  <a:lnTo>
                    <a:pt x="33" y="274"/>
                  </a:lnTo>
                  <a:lnTo>
                    <a:pt x="33" y="265"/>
                  </a:lnTo>
                  <a:lnTo>
                    <a:pt x="31" y="256"/>
                  </a:lnTo>
                  <a:lnTo>
                    <a:pt x="30" y="247"/>
                  </a:lnTo>
                  <a:lnTo>
                    <a:pt x="30" y="238"/>
                  </a:lnTo>
                  <a:lnTo>
                    <a:pt x="30" y="229"/>
                  </a:lnTo>
                  <a:lnTo>
                    <a:pt x="30" y="219"/>
                  </a:lnTo>
                  <a:lnTo>
                    <a:pt x="28" y="210"/>
                  </a:lnTo>
                  <a:lnTo>
                    <a:pt x="28" y="200"/>
                  </a:lnTo>
                  <a:lnTo>
                    <a:pt x="28" y="191"/>
                  </a:lnTo>
                  <a:lnTo>
                    <a:pt x="27" y="181"/>
                  </a:lnTo>
                  <a:lnTo>
                    <a:pt x="27" y="172"/>
                  </a:lnTo>
                  <a:lnTo>
                    <a:pt x="25" y="161"/>
                  </a:lnTo>
                  <a:lnTo>
                    <a:pt x="25" y="151"/>
                  </a:lnTo>
                  <a:lnTo>
                    <a:pt x="25" y="142"/>
                  </a:lnTo>
                  <a:lnTo>
                    <a:pt x="24" y="133"/>
                  </a:lnTo>
                  <a:lnTo>
                    <a:pt x="22" y="123"/>
                  </a:lnTo>
                  <a:lnTo>
                    <a:pt x="22" y="116"/>
                  </a:lnTo>
                  <a:lnTo>
                    <a:pt x="22" y="105"/>
                  </a:lnTo>
                  <a:lnTo>
                    <a:pt x="21" y="96"/>
                  </a:lnTo>
                  <a:lnTo>
                    <a:pt x="19" y="87"/>
                  </a:lnTo>
                  <a:lnTo>
                    <a:pt x="19" y="80"/>
                  </a:lnTo>
                  <a:lnTo>
                    <a:pt x="19" y="72"/>
                  </a:lnTo>
                  <a:lnTo>
                    <a:pt x="18" y="65"/>
                  </a:lnTo>
                  <a:lnTo>
                    <a:pt x="18" y="57"/>
                  </a:lnTo>
                  <a:lnTo>
                    <a:pt x="18" y="51"/>
                  </a:lnTo>
                  <a:lnTo>
                    <a:pt x="16" y="43"/>
                  </a:lnTo>
                  <a:lnTo>
                    <a:pt x="15" y="36"/>
                  </a:lnTo>
                  <a:lnTo>
                    <a:pt x="15" y="31"/>
                  </a:lnTo>
                  <a:lnTo>
                    <a:pt x="15" y="25"/>
                  </a:lnTo>
                  <a:lnTo>
                    <a:pt x="13" y="19"/>
                  </a:lnTo>
                  <a:lnTo>
                    <a:pt x="13" y="15"/>
                  </a:lnTo>
                  <a:lnTo>
                    <a:pt x="12" y="10"/>
                  </a:lnTo>
                  <a:lnTo>
                    <a:pt x="12" y="7"/>
                  </a:lnTo>
                  <a:lnTo>
                    <a:pt x="12" y="0"/>
                  </a:lnTo>
                  <a:lnTo>
                    <a:pt x="3" y="1"/>
                  </a:lnTo>
                  <a:lnTo>
                    <a:pt x="0" y="3"/>
                  </a:lnTo>
                  <a:lnTo>
                    <a:pt x="31" y="407"/>
                  </a:lnTo>
                  <a:lnTo>
                    <a:pt x="31" y="40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4" name="Freeform 41"/>
            <p:cNvSpPr>
              <a:spLocks/>
            </p:cNvSpPr>
            <p:nvPr/>
          </p:nvSpPr>
          <p:spPr bwMode="auto">
            <a:xfrm>
              <a:off x="3576" y="785"/>
              <a:ext cx="129" cy="443"/>
            </a:xfrm>
            <a:custGeom>
              <a:avLst/>
              <a:gdLst/>
              <a:ahLst/>
              <a:cxnLst>
                <a:cxn ang="0">
                  <a:pos x="0" y="9"/>
                </a:cxn>
                <a:cxn ang="0">
                  <a:pos x="115" y="443"/>
                </a:cxn>
                <a:cxn ang="0">
                  <a:pos x="129" y="434"/>
                </a:cxn>
                <a:cxn ang="0">
                  <a:pos x="127" y="431"/>
                </a:cxn>
                <a:cxn ang="0">
                  <a:pos x="127" y="428"/>
                </a:cxn>
                <a:cxn ang="0">
                  <a:pos x="126" y="420"/>
                </a:cxn>
                <a:cxn ang="0">
                  <a:pos x="123" y="413"/>
                </a:cxn>
                <a:cxn ang="0">
                  <a:pos x="121" y="408"/>
                </a:cxn>
                <a:cxn ang="0">
                  <a:pos x="120" y="402"/>
                </a:cxn>
                <a:cxn ang="0">
                  <a:pos x="118" y="396"/>
                </a:cxn>
                <a:cxn ang="0">
                  <a:pos x="118" y="390"/>
                </a:cxn>
                <a:cxn ang="0">
                  <a:pos x="115" y="384"/>
                </a:cxn>
                <a:cxn ang="0">
                  <a:pos x="114" y="376"/>
                </a:cxn>
                <a:cxn ang="0">
                  <a:pos x="112" y="369"/>
                </a:cxn>
                <a:cxn ang="0">
                  <a:pos x="111" y="363"/>
                </a:cxn>
                <a:cxn ang="0">
                  <a:pos x="108" y="354"/>
                </a:cxn>
                <a:cxn ang="0">
                  <a:pos x="106" y="346"/>
                </a:cxn>
                <a:cxn ang="0">
                  <a:pos x="103" y="337"/>
                </a:cxn>
                <a:cxn ang="0">
                  <a:pos x="102" y="328"/>
                </a:cxn>
                <a:cxn ang="0">
                  <a:pos x="99" y="319"/>
                </a:cxn>
                <a:cxn ang="0">
                  <a:pos x="97" y="310"/>
                </a:cxn>
                <a:cxn ang="0">
                  <a:pos x="94" y="301"/>
                </a:cxn>
                <a:cxn ang="0">
                  <a:pos x="92" y="292"/>
                </a:cxn>
                <a:cxn ang="0">
                  <a:pos x="89" y="281"/>
                </a:cxn>
                <a:cxn ang="0">
                  <a:pos x="86" y="272"/>
                </a:cxn>
                <a:cxn ang="0">
                  <a:pos x="83" y="262"/>
                </a:cxn>
                <a:cxn ang="0">
                  <a:pos x="82" y="251"/>
                </a:cxn>
                <a:cxn ang="0">
                  <a:pos x="79" y="242"/>
                </a:cxn>
                <a:cxn ang="0">
                  <a:pos x="76" y="231"/>
                </a:cxn>
                <a:cxn ang="0">
                  <a:pos x="73" y="221"/>
                </a:cxn>
                <a:cxn ang="0">
                  <a:pos x="71" y="210"/>
                </a:cxn>
                <a:cxn ang="0">
                  <a:pos x="68" y="200"/>
                </a:cxn>
                <a:cxn ang="0">
                  <a:pos x="65" y="191"/>
                </a:cxn>
                <a:cxn ang="0">
                  <a:pos x="62" y="179"/>
                </a:cxn>
                <a:cxn ang="0">
                  <a:pos x="59" y="169"/>
                </a:cxn>
                <a:cxn ang="0">
                  <a:pos x="56" y="159"/>
                </a:cxn>
                <a:cxn ang="0">
                  <a:pos x="53" y="150"/>
                </a:cxn>
                <a:cxn ang="0">
                  <a:pos x="52" y="139"/>
                </a:cxn>
                <a:cxn ang="0">
                  <a:pos x="49" y="130"/>
                </a:cxn>
                <a:cxn ang="0">
                  <a:pos x="46" y="120"/>
                </a:cxn>
                <a:cxn ang="0">
                  <a:pos x="44" y="111"/>
                </a:cxn>
                <a:cxn ang="0">
                  <a:pos x="41" y="102"/>
                </a:cxn>
                <a:cxn ang="0">
                  <a:pos x="38" y="92"/>
                </a:cxn>
                <a:cxn ang="0">
                  <a:pos x="37" y="85"/>
                </a:cxn>
                <a:cxn ang="0">
                  <a:pos x="34" y="76"/>
                </a:cxn>
                <a:cxn ang="0">
                  <a:pos x="32" y="68"/>
                </a:cxn>
                <a:cxn ang="0">
                  <a:pos x="31" y="62"/>
                </a:cxn>
                <a:cxn ang="0">
                  <a:pos x="28" y="53"/>
                </a:cxn>
                <a:cxn ang="0">
                  <a:pos x="26" y="47"/>
                </a:cxn>
                <a:cxn ang="0">
                  <a:pos x="23" y="40"/>
                </a:cxn>
                <a:cxn ang="0">
                  <a:pos x="22" y="34"/>
                </a:cxn>
                <a:cxn ang="0">
                  <a:pos x="18" y="29"/>
                </a:cxn>
                <a:cxn ang="0">
                  <a:pos x="18" y="23"/>
                </a:cxn>
                <a:cxn ang="0">
                  <a:pos x="15" y="18"/>
                </a:cxn>
                <a:cxn ang="0">
                  <a:pos x="15" y="14"/>
                </a:cxn>
                <a:cxn ang="0">
                  <a:pos x="12" y="6"/>
                </a:cxn>
                <a:cxn ang="0">
                  <a:pos x="11" y="3"/>
                </a:cxn>
                <a:cxn ang="0">
                  <a:pos x="8" y="0"/>
                </a:cxn>
                <a:cxn ang="0">
                  <a:pos x="8" y="2"/>
                </a:cxn>
                <a:cxn ang="0">
                  <a:pos x="0" y="9"/>
                </a:cxn>
                <a:cxn ang="0">
                  <a:pos x="0" y="9"/>
                </a:cxn>
              </a:cxnLst>
              <a:rect l="0" t="0" r="r" b="b"/>
              <a:pathLst>
                <a:path w="129" h="443">
                  <a:moveTo>
                    <a:pt x="0" y="9"/>
                  </a:moveTo>
                  <a:lnTo>
                    <a:pt x="115" y="443"/>
                  </a:lnTo>
                  <a:lnTo>
                    <a:pt x="129" y="434"/>
                  </a:lnTo>
                  <a:lnTo>
                    <a:pt x="127" y="431"/>
                  </a:lnTo>
                  <a:lnTo>
                    <a:pt x="127" y="428"/>
                  </a:lnTo>
                  <a:lnTo>
                    <a:pt x="126" y="420"/>
                  </a:lnTo>
                  <a:lnTo>
                    <a:pt x="123" y="413"/>
                  </a:lnTo>
                  <a:lnTo>
                    <a:pt x="121" y="408"/>
                  </a:lnTo>
                  <a:lnTo>
                    <a:pt x="120" y="402"/>
                  </a:lnTo>
                  <a:lnTo>
                    <a:pt x="118" y="396"/>
                  </a:lnTo>
                  <a:lnTo>
                    <a:pt x="118" y="390"/>
                  </a:lnTo>
                  <a:lnTo>
                    <a:pt x="115" y="384"/>
                  </a:lnTo>
                  <a:lnTo>
                    <a:pt x="114" y="376"/>
                  </a:lnTo>
                  <a:lnTo>
                    <a:pt x="112" y="369"/>
                  </a:lnTo>
                  <a:lnTo>
                    <a:pt x="111" y="363"/>
                  </a:lnTo>
                  <a:lnTo>
                    <a:pt x="108" y="354"/>
                  </a:lnTo>
                  <a:lnTo>
                    <a:pt x="106" y="346"/>
                  </a:lnTo>
                  <a:lnTo>
                    <a:pt x="103" y="337"/>
                  </a:lnTo>
                  <a:lnTo>
                    <a:pt x="102" y="328"/>
                  </a:lnTo>
                  <a:lnTo>
                    <a:pt x="99" y="319"/>
                  </a:lnTo>
                  <a:lnTo>
                    <a:pt x="97" y="310"/>
                  </a:lnTo>
                  <a:lnTo>
                    <a:pt x="94" y="301"/>
                  </a:lnTo>
                  <a:lnTo>
                    <a:pt x="92" y="292"/>
                  </a:lnTo>
                  <a:lnTo>
                    <a:pt x="89" y="281"/>
                  </a:lnTo>
                  <a:lnTo>
                    <a:pt x="86" y="272"/>
                  </a:lnTo>
                  <a:lnTo>
                    <a:pt x="83" y="262"/>
                  </a:lnTo>
                  <a:lnTo>
                    <a:pt x="82" y="251"/>
                  </a:lnTo>
                  <a:lnTo>
                    <a:pt x="79" y="242"/>
                  </a:lnTo>
                  <a:lnTo>
                    <a:pt x="76" y="231"/>
                  </a:lnTo>
                  <a:lnTo>
                    <a:pt x="73" y="221"/>
                  </a:lnTo>
                  <a:lnTo>
                    <a:pt x="71" y="210"/>
                  </a:lnTo>
                  <a:lnTo>
                    <a:pt x="68" y="200"/>
                  </a:lnTo>
                  <a:lnTo>
                    <a:pt x="65" y="191"/>
                  </a:lnTo>
                  <a:lnTo>
                    <a:pt x="62" y="179"/>
                  </a:lnTo>
                  <a:lnTo>
                    <a:pt x="59" y="169"/>
                  </a:lnTo>
                  <a:lnTo>
                    <a:pt x="56" y="159"/>
                  </a:lnTo>
                  <a:lnTo>
                    <a:pt x="53" y="150"/>
                  </a:lnTo>
                  <a:lnTo>
                    <a:pt x="52" y="139"/>
                  </a:lnTo>
                  <a:lnTo>
                    <a:pt x="49" y="130"/>
                  </a:lnTo>
                  <a:lnTo>
                    <a:pt x="46" y="120"/>
                  </a:lnTo>
                  <a:lnTo>
                    <a:pt x="44" y="111"/>
                  </a:lnTo>
                  <a:lnTo>
                    <a:pt x="41" y="102"/>
                  </a:lnTo>
                  <a:lnTo>
                    <a:pt x="38" y="92"/>
                  </a:lnTo>
                  <a:lnTo>
                    <a:pt x="37" y="85"/>
                  </a:lnTo>
                  <a:lnTo>
                    <a:pt x="34" y="76"/>
                  </a:lnTo>
                  <a:lnTo>
                    <a:pt x="32" y="68"/>
                  </a:lnTo>
                  <a:lnTo>
                    <a:pt x="31" y="62"/>
                  </a:lnTo>
                  <a:lnTo>
                    <a:pt x="28" y="53"/>
                  </a:lnTo>
                  <a:lnTo>
                    <a:pt x="26" y="47"/>
                  </a:lnTo>
                  <a:lnTo>
                    <a:pt x="23" y="40"/>
                  </a:lnTo>
                  <a:lnTo>
                    <a:pt x="22" y="34"/>
                  </a:lnTo>
                  <a:lnTo>
                    <a:pt x="18" y="29"/>
                  </a:lnTo>
                  <a:lnTo>
                    <a:pt x="18" y="23"/>
                  </a:lnTo>
                  <a:lnTo>
                    <a:pt x="15" y="18"/>
                  </a:lnTo>
                  <a:lnTo>
                    <a:pt x="15" y="14"/>
                  </a:lnTo>
                  <a:lnTo>
                    <a:pt x="12" y="6"/>
                  </a:lnTo>
                  <a:lnTo>
                    <a:pt x="11" y="3"/>
                  </a:lnTo>
                  <a:lnTo>
                    <a:pt x="8" y="0"/>
                  </a:lnTo>
                  <a:lnTo>
                    <a:pt x="8" y="2"/>
                  </a:lnTo>
                  <a:lnTo>
                    <a:pt x="0" y="9"/>
                  </a:lnTo>
                  <a:lnTo>
                    <a:pt x="0"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5" name="Freeform 42"/>
            <p:cNvSpPr>
              <a:spLocks/>
            </p:cNvSpPr>
            <p:nvPr/>
          </p:nvSpPr>
          <p:spPr bwMode="auto">
            <a:xfrm>
              <a:off x="2614" y="1083"/>
              <a:ext cx="251" cy="140"/>
            </a:xfrm>
            <a:custGeom>
              <a:avLst/>
              <a:gdLst/>
              <a:ahLst/>
              <a:cxnLst>
                <a:cxn ang="0">
                  <a:pos x="136" y="0"/>
                </a:cxn>
                <a:cxn ang="0">
                  <a:pos x="250" y="13"/>
                </a:cxn>
                <a:cxn ang="0">
                  <a:pos x="250" y="20"/>
                </a:cxn>
                <a:cxn ang="0">
                  <a:pos x="244" y="21"/>
                </a:cxn>
                <a:cxn ang="0">
                  <a:pos x="232" y="24"/>
                </a:cxn>
                <a:cxn ang="0">
                  <a:pos x="218" y="29"/>
                </a:cxn>
                <a:cxn ang="0">
                  <a:pos x="203" y="33"/>
                </a:cxn>
                <a:cxn ang="0">
                  <a:pos x="189" y="38"/>
                </a:cxn>
                <a:cxn ang="0">
                  <a:pos x="176" y="44"/>
                </a:cxn>
                <a:cxn ang="0">
                  <a:pos x="174" y="50"/>
                </a:cxn>
                <a:cxn ang="0">
                  <a:pos x="177" y="53"/>
                </a:cxn>
                <a:cxn ang="0">
                  <a:pos x="171" y="59"/>
                </a:cxn>
                <a:cxn ang="0">
                  <a:pos x="167" y="71"/>
                </a:cxn>
                <a:cxn ang="0">
                  <a:pos x="159" y="84"/>
                </a:cxn>
                <a:cxn ang="0">
                  <a:pos x="150" y="101"/>
                </a:cxn>
                <a:cxn ang="0">
                  <a:pos x="141" y="115"/>
                </a:cxn>
                <a:cxn ang="0">
                  <a:pos x="133" y="127"/>
                </a:cxn>
                <a:cxn ang="0">
                  <a:pos x="129" y="133"/>
                </a:cxn>
                <a:cxn ang="0">
                  <a:pos x="124" y="136"/>
                </a:cxn>
                <a:cxn ang="0">
                  <a:pos x="111" y="136"/>
                </a:cxn>
                <a:cxn ang="0">
                  <a:pos x="97" y="136"/>
                </a:cxn>
                <a:cxn ang="0">
                  <a:pos x="88" y="136"/>
                </a:cxn>
                <a:cxn ang="0">
                  <a:pos x="77" y="136"/>
                </a:cxn>
                <a:cxn ang="0">
                  <a:pos x="67" y="137"/>
                </a:cxn>
                <a:cxn ang="0">
                  <a:pos x="55" y="137"/>
                </a:cxn>
                <a:cxn ang="0">
                  <a:pos x="43" y="137"/>
                </a:cxn>
                <a:cxn ang="0">
                  <a:pos x="26" y="139"/>
                </a:cxn>
                <a:cxn ang="0">
                  <a:pos x="10" y="139"/>
                </a:cxn>
                <a:cxn ang="0">
                  <a:pos x="0" y="139"/>
                </a:cxn>
                <a:cxn ang="0">
                  <a:pos x="0" y="136"/>
                </a:cxn>
                <a:cxn ang="0">
                  <a:pos x="0" y="130"/>
                </a:cxn>
                <a:cxn ang="0">
                  <a:pos x="0" y="118"/>
                </a:cxn>
                <a:cxn ang="0">
                  <a:pos x="3" y="106"/>
                </a:cxn>
                <a:cxn ang="0">
                  <a:pos x="5" y="92"/>
                </a:cxn>
                <a:cxn ang="0">
                  <a:pos x="7" y="80"/>
                </a:cxn>
                <a:cxn ang="0">
                  <a:pos x="8" y="66"/>
                </a:cxn>
                <a:cxn ang="0">
                  <a:pos x="13" y="62"/>
                </a:cxn>
                <a:cxn ang="0">
                  <a:pos x="14" y="69"/>
                </a:cxn>
                <a:cxn ang="0">
                  <a:pos x="11" y="84"/>
                </a:cxn>
                <a:cxn ang="0">
                  <a:pos x="11" y="97"/>
                </a:cxn>
                <a:cxn ang="0">
                  <a:pos x="11" y="109"/>
                </a:cxn>
                <a:cxn ang="0">
                  <a:pos x="10" y="119"/>
                </a:cxn>
                <a:cxn ang="0">
                  <a:pos x="10" y="131"/>
                </a:cxn>
                <a:cxn ang="0">
                  <a:pos x="127" y="128"/>
                </a:cxn>
                <a:cxn ang="0">
                  <a:pos x="170" y="51"/>
                </a:cxn>
                <a:cxn ang="0">
                  <a:pos x="159" y="39"/>
                </a:cxn>
                <a:cxn ang="0">
                  <a:pos x="147" y="23"/>
                </a:cxn>
                <a:cxn ang="0">
                  <a:pos x="138" y="10"/>
                </a:cxn>
                <a:cxn ang="0">
                  <a:pos x="133" y="7"/>
                </a:cxn>
                <a:cxn ang="0">
                  <a:pos x="123" y="12"/>
                </a:cxn>
                <a:cxn ang="0">
                  <a:pos x="109" y="16"/>
                </a:cxn>
                <a:cxn ang="0">
                  <a:pos x="100" y="21"/>
                </a:cxn>
                <a:cxn ang="0">
                  <a:pos x="103" y="12"/>
                </a:cxn>
              </a:cxnLst>
              <a:rect l="0" t="0" r="r" b="b"/>
              <a:pathLst>
                <a:path w="251" h="140">
                  <a:moveTo>
                    <a:pt x="103" y="12"/>
                  </a:moveTo>
                  <a:lnTo>
                    <a:pt x="136" y="0"/>
                  </a:lnTo>
                  <a:lnTo>
                    <a:pt x="165" y="38"/>
                  </a:lnTo>
                  <a:lnTo>
                    <a:pt x="250" y="13"/>
                  </a:lnTo>
                  <a:lnTo>
                    <a:pt x="251" y="20"/>
                  </a:lnTo>
                  <a:lnTo>
                    <a:pt x="250" y="20"/>
                  </a:lnTo>
                  <a:lnTo>
                    <a:pt x="248" y="20"/>
                  </a:lnTo>
                  <a:lnTo>
                    <a:pt x="244" y="21"/>
                  </a:lnTo>
                  <a:lnTo>
                    <a:pt x="238" y="23"/>
                  </a:lnTo>
                  <a:lnTo>
                    <a:pt x="232" y="24"/>
                  </a:lnTo>
                  <a:lnTo>
                    <a:pt x="225" y="26"/>
                  </a:lnTo>
                  <a:lnTo>
                    <a:pt x="218" y="29"/>
                  </a:lnTo>
                  <a:lnTo>
                    <a:pt x="212" y="32"/>
                  </a:lnTo>
                  <a:lnTo>
                    <a:pt x="203" y="33"/>
                  </a:lnTo>
                  <a:lnTo>
                    <a:pt x="197" y="36"/>
                  </a:lnTo>
                  <a:lnTo>
                    <a:pt x="189" y="38"/>
                  </a:lnTo>
                  <a:lnTo>
                    <a:pt x="185" y="41"/>
                  </a:lnTo>
                  <a:lnTo>
                    <a:pt x="176" y="44"/>
                  </a:lnTo>
                  <a:lnTo>
                    <a:pt x="173" y="45"/>
                  </a:lnTo>
                  <a:lnTo>
                    <a:pt x="174" y="50"/>
                  </a:lnTo>
                  <a:lnTo>
                    <a:pt x="177" y="53"/>
                  </a:lnTo>
                  <a:lnTo>
                    <a:pt x="177" y="53"/>
                  </a:lnTo>
                  <a:lnTo>
                    <a:pt x="174" y="56"/>
                  </a:lnTo>
                  <a:lnTo>
                    <a:pt x="171" y="59"/>
                  </a:lnTo>
                  <a:lnTo>
                    <a:pt x="170" y="65"/>
                  </a:lnTo>
                  <a:lnTo>
                    <a:pt x="167" y="71"/>
                  </a:lnTo>
                  <a:lnTo>
                    <a:pt x="162" y="77"/>
                  </a:lnTo>
                  <a:lnTo>
                    <a:pt x="159" y="84"/>
                  </a:lnTo>
                  <a:lnTo>
                    <a:pt x="155" y="94"/>
                  </a:lnTo>
                  <a:lnTo>
                    <a:pt x="150" y="101"/>
                  </a:lnTo>
                  <a:lnTo>
                    <a:pt x="145" y="109"/>
                  </a:lnTo>
                  <a:lnTo>
                    <a:pt x="141" y="115"/>
                  </a:lnTo>
                  <a:lnTo>
                    <a:pt x="138" y="122"/>
                  </a:lnTo>
                  <a:lnTo>
                    <a:pt x="133" y="127"/>
                  </a:lnTo>
                  <a:lnTo>
                    <a:pt x="130" y="131"/>
                  </a:lnTo>
                  <a:lnTo>
                    <a:pt x="129" y="133"/>
                  </a:lnTo>
                  <a:lnTo>
                    <a:pt x="127" y="136"/>
                  </a:lnTo>
                  <a:lnTo>
                    <a:pt x="124" y="136"/>
                  </a:lnTo>
                  <a:lnTo>
                    <a:pt x="118" y="136"/>
                  </a:lnTo>
                  <a:lnTo>
                    <a:pt x="111" y="136"/>
                  </a:lnTo>
                  <a:lnTo>
                    <a:pt x="103" y="136"/>
                  </a:lnTo>
                  <a:lnTo>
                    <a:pt x="97" y="136"/>
                  </a:lnTo>
                  <a:lnTo>
                    <a:pt x="93" y="136"/>
                  </a:lnTo>
                  <a:lnTo>
                    <a:pt x="88" y="136"/>
                  </a:lnTo>
                  <a:lnTo>
                    <a:pt x="84" y="136"/>
                  </a:lnTo>
                  <a:lnTo>
                    <a:pt x="77" y="136"/>
                  </a:lnTo>
                  <a:lnTo>
                    <a:pt x="73" y="137"/>
                  </a:lnTo>
                  <a:lnTo>
                    <a:pt x="67" y="137"/>
                  </a:lnTo>
                  <a:lnTo>
                    <a:pt x="61" y="137"/>
                  </a:lnTo>
                  <a:lnTo>
                    <a:pt x="55" y="137"/>
                  </a:lnTo>
                  <a:lnTo>
                    <a:pt x="49" y="137"/>
                  </a:lnTo>
                  <a:lnTo>
                    <a:pt x="43" y="137"/>
                  </a:lnTo>
                  <a:lnTo>
                    <a:pt x="37" y="139"/>
                  </a:lnTo>
                  <a:lnTo>
                    <a:pt x="26" y="139"/>
                  </a:lnTo>
                  <a:lnTo>
                    <a:pt x="19" y="140"/>
                  </a:lnTo>
                  <a:lnTo>
                    <a:pt x="10" y="139"/>
                  </a:lnTo>
                  <a:lnTo>
                    <a:pt x="5" y="139"/>
                  </a:lnTo>
                  <a:lnTo>
                    <a:pt x="0" y="139"/>
                  </a:lnTo>
                  <a:lnTo>
                    <a:pt x="0" y="139"/>
                  </a:lnTo>
                  <a:lnTo>
                    <a:pt x="0" y="136"/>
                  </a:lnTo>
                  <a:lnTo>
                    <a:pt x="0" y="134"/>
                  </a:lnTo>
                  <a:lnTo>
                    <a:pt x="0" y="130"/>
                  </a:lnTo>
                  <a:lnTo>
                    <a:pt x="0" y="125"/>
                  </a:lnTo>
                  <a:lnTo>
                    <a:pt x="0" y="118"/>
                  </a:lnTo>
                  <a:lnTo>
                    <a:pt x="2" y="113"/>
                  </a:lnTo>
                  <a:lnTo>
                    <a:pt x="3" y="106"/>
                  </a:lnTo>
                  <a:lnTo>
                    <a:pt x="5" y="100"/>
                  </a:lnTo>
                  <a:lnTo>
                    <a:pt x="5" y="92"/>
                  </a:lnTo>
                  <a:lnTo>
                    <a:pt x="7" y="86"/>
                  </a:lnTo>
                  <a:lnTo>
                    <a:pt x="7" y="80"/>
                  </a:lnTo>
                  <a:lnTo>
                    <a:pt x="8" y="75"/>
                  </a:lnTo>
                  <a:lnTo>
                    <a:pt x="8" y="66"/>
                  </a:lnTo>
                  <a:lnTo>
                    <a:pt x="10" y="65"/>
                  </a:lnTo>
                  <a:lnTo>
                    <a:pt x="13" y="62"/>
                  </a:lnTo>
                  <a:lnTo>
                    <a:pt x="14" y="65"/>
                  </a:lnTo>
                  <a:lnTo>
                    <a:pt x="14" y="69"/>
                  </a:lnTo>
                  <a:lnTo>
                    <a:pt x="13" y="78"/>
                  </a:lnTo>
                  <a:lnTo>
                    <a:pt x="11" y="84"/>
                  </a:lnTo>
                  <a:lnTo>
                    <a:pt x="11" y="89"/>
                  </a:lnTo>
                  <a:lnTo>
                    <a:pt x="11" y="97"/>
                  </a:lnTo>
                  <a:lnTo>
                    <a:pt x="11" y="103"/>
                  </a:lnTo>
                  <a:lnTo>
                    <a:pt x="11" y="109"/>
                  </a:lnTo>
                  <a:lnTo>
                    <a:pt x="11" y="115"/>
                  </a:lnTo>
                  <a:lnTo>
                    <a:pt x="10" y="119"/>
                  </a:lnTo>
                  <a:lnTo>
                    <a:pt x="10" y="125"/>
                  </a:lnTo>
                  <a:lnTo>
                    <a:pt x="10" y="131"/>
                  </a:lnTo>
                  <a:lnTo>
                    <a:pt x="10" y="136"/>
                  </a:lnTo>
                  <a:lnTo>
                    <a:pt x="127" y="128"/>
                  </a:lnTo>
                  <a:lnTo>
                    <a:pt x="171" y="54"/>
                  </a:lnTo>
                  <a:lnTo>
                    <a:pt x="170" y="51"/>
                  </a:lnTo>
                  <a:lnTo>
                    <a:pt x="165" y="47"/>
                  </a:lnTo>
                  <a:lnTo>
                    <a:pt x="159" y="39"/>
                  </a:lnTo>
                  <a:lnTo>
                    <a:pt x="155" y="32"/>
                  </a:lnTo>
                  <a:lnTo>
                    <a:pt x="147" y="23"/>
                  </a:lnTo>
                  <a:lnTo>
                    <a:pt x="142" y="15"/>
                  </a:lnTo>
                  <a:lnTo>
                    <a:pt x="138" y="10"/>
                  </a:lnTo>
                  <a:lnTo>
                    <a:pt x="136" y="7"/>
                  </a:lnTo>
                  <a:lnTo>
                    <a:pt x="133" y="7"/>
                  </a:lnTo>
                  <a:lnTo>
                    <a:pt x="129" y="10"/>
                  </a:lnTo>
                  <a:lnTo>
                    <a:pt x="123" y="12"/>
                  </a:lnTo>
                  <a:lnTo>
                    <a:pt x="115" y="15"/>
                  </a:lnTo>
                  <a:lnTo>
                    <a:pt x="109" y="16"/>
                  </a:lnTo>
                  <a:lnTo>
                    <a:pt x="103" y="20"/>
                  </a:lnTo>
                  <a:lnTo>
                    <a:pt x="100" y="21"/>
                  </a:lnTo>
                  <a:lnTo>
                    <a:pt x="99" y="23"/>
                  </a:lnTo>
                  <a:lnTo>
                    <a:pt x="103" y="12"/>
                  </a:lnTo>
                  <a:lnTo>
                    <a:pt x="103"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6" name="Freeform 43"/>
            <p:cNvSpPr>
              <a:spLocks/>
            </p:cNvSpPr>
            <p:nvPr/>
          </p:nvSpPr>
          <p:spPr bwMode="auto">
            <a:xfrm>
              <a:off x="2974" y="568"/>
              <a:ext cx="1326" cy="912"/>
            </a:xfrm>
            <a:custGeom>
              <a:avLst/>
              <a:gdLst/>
              <a:ahLst/>
              <a:cxnLst>
                <a:cxn ang="0">
                  <a:pos x="1326" y="459"/>
                </a:cxn>
                <a:cxn ang="0">
                  <a:pos x="35" y="522"/>
                </a:cxn>
                <a:cxn ang="0">
                  <a:pos x="77" y="498"/>
                </a:cxn>
                <a:cxn ang="0">
                  <a:pos x="122" y="474"/>
                </a:cxn>
                <a:cxn ang="0">
                  <a:pos x="167" y="450"/>
                </a:cxn>
                <a:cxn ang="0">
                  <a:pos x="213" y="427"/>
                </a:cxn>
                <a:cxn ang="0">
                  <a:pos x="258" y="405"/>
                </a:cxn>
                <a:cxn ang="0">
                  <a:pos x="305" y="380"/>
                </a:cxn>
                <a:cxn ang="0">
                  <a:pos x="352" y="356"/>
                </a:cxn>
                <a:cxn ang="0">
                  <a:pos x="399" y="334"/>
                </a:cxn>
                <a:cxn ang="0">
                  <a:pos x="445" y="309"/>
                </a:cxn>
                <a:cxn ang="0">
                  <a:pos x="494" y="285"/>
                </a:cxn>
                <a:cxn ang="0">
                  <a:pos x="542" y="261"/>
                </a:cxn>
                <a:cxn ang="0">
                  <a:pos x="589" y="238"/>
                </a:cxn>
                <a:cxn ang="0">
                  <a:pos x="636" y="214"/>
                </a:cxn>
                <a:cxn ang="0">
                  <a:pos x="684" y="190"/>
                </a:cxn>
                <a:cxn ang="0">
                  <a:pos x="731" y="166"/>
                </a:cxn>
                <a:cxn ang="0">
                  <a:pos x="779" y="143"/>
                </a:cxn>
                <a:cxn ang="0">
                  <a:pos x="826" y="121"/>
                </a:cxn>
                <a:cxn ang="0">
                  <a:pos x="873" y="96"/>
                </a:cxn>
                <a:cxn ang="0">
                  <a:pos x="919" y="72"/>
                </a:cxn>
                <a:cxn ang="0">
                  <a:pos x="966" y="51"/>
                </a:cxn>
                <a:cxn ang="0">
                  <a:pos x="1013" y="27"/>
                </a:cxn>
                <a:cxn ang="0">
                  <a:pos x="1274" y="456"/>
                </a:cxn>
                <a:cxn ang="0">
                  <a:pos x="1214" y="479"/>
                </a:cxn>
                <a:cxn ang="0">
                  <a:pos x="1155" y="498"/>
                </a:cxn>
                <a:cxn ang="0">
                  <a:pos x="1095" y="519"/>
                </a:cxn>
                <a:cxn ang="0">
                  <a:pos x="1034" y="541"/>
                </a:cxn>
                <a:cxn ang="0">
                  <a:pos x="975" y="562"/>
                </a:cxn>
                <a:cxn ang="0">
                  <a:pos x="913" y="581"/>
                </a:cxn>
                <a:cxn ang="0">
                  <a:pos x="855" y="602"/>
                </a:cxn>
                <a:cxn ang="0">
                  <a:pos x="794" y="622"/>
                </a:cxn>
                <a:cxn ang="0">
                  <a:pos x="734" y="643"/>
                </a:cxn>
                <a:cxn ang="0">
                  <a:pos x="673" y="663"/>
                </a:cxn>
                <a:cxn ang="0">
                  <a:pos x="613" y="684"/>
                </a:cxn>
                <a:cxn ang="0">
                  <a:pos x="553" y="704"/>
                </a:cxn>
                <a:cxn ang="0">
                  <a:pos x="492" y="725"/>
                </a:cxn>
                <a:cxn ang="0">
                  <a:pos x="433" y="744"/>
                </a:cxn>
                <a:cxn ang="0">
                  <a:pos x="373" y="766"/>
                </a:cxn>
                <a:cxn ang="0">
                  <a:pos x="312" y="785"/>
                </a:cxn>
                <a:cxn ang="0">
                  <a:pos x="254" y="808"/>
                </a:cxn>
                <a:cxn ang="0">
                  <a:pos x="192" y="828"/>
                </a:cxn>
                <a:cxn ang="0">
                  <a:pos x="133" y="850"/>
                </a:cxn>
                <a:cxn ang="0">
                  <a:pos x="72" y="870"/>
                </a:cxn>
                <a:cxn ang="0">
                  <a:pos x="13" y="892"/>
                </a:cxn>
                <a:cxn ang="0">
                  <a:pos x="23" y="512"/>
                </a:cxn>
              </a:cxnLst>
              <a:rect l="0" t="0" r="r" b="b"/>
              <a:pathLst>
                <a:path w="1326" h="912">
                  <a:moveTo>
                    <a:pt x="23" y="512"/>
                  </a:moveTo>
                  <a:lnTo>
                    <a:pt x="0" y="912"/>
                  </a:lnTo>
                  <a:lnTo>
                    <a:pt x="1326" y="459"/>
                  </a:lnTo>
                  <a:lnTo>
                    <a:pt x="1031" y="0"/>
                  </a:lnTo>
                  <a:lnTo>
                    <a:pt x="42" y="503"/>
                  </a:lnTo>
                  <a:lnTo>
                    <a:pt x="35" y="522"/>
                  </a:lnTo>
                  <a:lnTo>
                    <a:pt x="48" y="515"/>
                  </a:lnTo>
                  <a:lnTo>
                    <a:pt x="63" y="507"/>
                  </a:lnTo>
                  <a:lnTo>
                    <a:pt x="77" y="498"/>
                  </a:lnTo>
                  <a:lnTo>
                    <a:pt x="92" y="491"/>
                  </a:lnTo>
                  <a:lnTo>
                    <a:pt x="107" y="482"/>
                  </a:lnTo>
                  <a:lnTo>
                    <a:pt x="122" y="474"/>
                  </a:lnTo>
                  <a:lnTo>
                    <a:pt x="137" y="467"/>
                  </a:lnTo>
                  <a:lnTo>
                    <a:pt x="154" y="459"/>
                  </a:lnTo>
                  <a:lnTo>
                    <a:pt x="167" y="450"/>
                  </a:lnTo>
                  <a:lnTo>
                    <a:pt x="183" y="442"/>
                  </a:lnTo>
                  <a:lnTo>
                    <a:pt x="198" y="435"/>
                  </a:lnTo>
                  <a:lnTo>
                    <a:pt x="213" y="427"/>
                  </a:lnTo>
                  <a:lnTo>
                    <a:pt x="228" y="420"/>
                  </a:lnTo>
                  <a:lnTo>
                    <a:pt x="243" y="412"/>
                  </a:lnTo>
                  <a:lnTo>
                    <a:pt x="258" y="405"/>
                  </a:lnTo>
                  <a:lnTo>
                    <a:pt x="275" y="397"/>
                  </a:lnTo>
                  <a:lnTo>
                    <a:pt x="288" y="388"/>
                  </a:lnTo>
                  <a:lnTo>
                    <a:pt x="305" y="380"/>
                  </a:lnTo>
                  <a:lnTo>
                    <a:pt x="320" y="371"/>
                  </a:lnTo>
                  <a:lnTo>
                    <a:pt x="337" y="364"/>
                  </a:lnTo>
                  <a:lnTo>
                    <a:pt x="352" y="356"/>
                  </a:lnTo>
                  <a:lnTo>
                    <a:pt x="368" y="349"/>
                  </a:lnTo>
                  <a:lnTo>
                    <a:pt x="383" y="341"/>
                  </a:lnTo>
                  <a:lnTo>
                    <a:pt x="399" y="334"/>
                  </a:lnTo>
                  <a:lnTo>
                    <a:pt x="414" y="325"/>
                  </a:lnTo>
                  <a:lnTo>
                    <a:pt x="430" y="317"/>
                  </a:lnTo>
                  <a:lnTo>
                    <a:pt x="445" y="309"/>
                  </a:lnTo>
                  <a:lnTo>
                    <a:pt x="462" y="302"/>
                  </a:lnTo>
                  <a:lnTo>
                    <a:pt x="477" y="293"/>
                  </a:lnTo>
                  <a:lnTo>
                    <a:pt x="494" y="285"/>
                  </a:lnTo>
                  <a:lnTo>
                    <a:pt x="509" y="278"/>
                  </a:lnTo>
                  <a:lnTo>
                    <a:pt x="525" y="270"/>
                  </a:lnTo>
                  <a:lnTo>
                    <a:pt x="542" y="261"/>
                  </a:lnTo>
                  <a:lnTo>
                    <a:pt x="557" y="254"/>
                  </a:lnTo>
                  <a:lnTo>
                    <a:pt x="572" y="246"/>
                  </a:lnTo>
                  <a:lnTo>
                    <a:pt x="589" y="238"/>
                  </a:lnTo>
                  <a:lnTo>
                    <a:pt x="604" y="229"/>
                  </a:lnTo>
                  <a:lnTo>
                    <a:pt x="620" y="222"/>
                  </a:lnTo>
                  <a:lnTo>
                    <a:pt x="636" y="214"/>
                  </a:lnTo>
                  <a:lnTo>
                    <a:pt x="652" y="207"/>
                  </a:lnTo>
                  <a:lnTo>
                    <a:pt x="667" y="198"/>
                  </a:lnTo>
                  <a:lnTo>
                    <a:pt x="684" y="190"/>
                  </a:lnTo>
                  <a:lnTo>
                    <a:pt x="699" y="183"/>
                  </a:lnTo>
                  <a:lnTo>
                    <a:pt x="716" y="175"/>
                  </a:lnTo>
                  <a:lnTo>
                    <a:pt x="731" y="166"/>
                  </a:lnTo>
                  <a:lnTo>
                    <a:pt x="747" y="158"/>
                  </a:lnTo>
                  <a:lnTo>
                    <a:pt x="762" y="151"/>
                  </a:lnTo>
                  <a:lnTo>
                    <a:pt x="779" y="143"/>
                  </a:lnTo>
                  <a:lnTo>
                    <a:pt x="794" y="136"/>
                  </a:lnTo>
                  <a:lnTo>
                    <a:pt x="811" y="128"/>
                  </a:lnTo>
                  <a:lnTo>
                    <a:pt x="826" y="121"/>
                  </a:lnTo>
                  <a:lnTo>
                    <a:pt x="842" y="113"/>
                  </a:lnTo>
                  <a:lnTo>
                    <a:pt x="858" y="104"/>
                  </a:lnTo>
                  <a:lnTo>
                    <a:pt x="873" y="96"/>
                  </a:lnTo>
                  <a:lnTo>
                    <a:pt x="888" y="89"/>
                  </a:lnTo>
                  <a:lnTo>
                    <a:pt x="904" y="81"/>
                  </a:lnTo>
                  <a:lnTo>
                    <a:pt x="919" y="72"/>
                  </a:lnTo>
                  <a:lnTo>
                    <a:pt x="936" y="65"/>
                  </a:lnTo>
                  <a:lnTo>
                    <a:pt x="951" y="57"/>
                  </a:lnTo>
                  <a:lnTo>
                    <a:pt x="966" y="51"/>
                  </a:lnTo>
                  <a:lnTo>
                    <a:pt x="983" y="42"/>
                  </a:lnTo>
                  <a:lnTo>
                    <a:pt x="998" y="35"/>
                  </a:lnTo>
                  <a:lnTo>
                    <a:pt x="1013" y="27"/>
                  </a:lnTo>
                  <a:lnTo>
                    <a:pt x="1030" y="21"/>
                  </a:lnTo>
                  <a:lnTo>
                    <a:pt x="1295" y="450"/>
                  </a:lnTo>
                  <a:lnTo>
                    <a:pt x="1274" y="456"/>
                  </a:lnTo>
                  <a:lnTo>
                    <a:pt x="1255" y="464"/>
                  </a:lnTo>
                  <a:lnTo>
                    <a:pt x="1235" y="471"/>
                  </a:lnTo>
                  <a:lnTo>
                    <a:pt x="1214" y="479"/>
                  </a:lnTo>
                  <a:lnTo>
                    <a:pt x="1194" y="485"/>
                  </a:lnTo>
                  <a:lnTo>
                    <a:pt x="1175" y="492"/>
                  </a:lnTo>
                  <a:lnTo>
                    <a:pt x="1155" y="498"/>
                  </a:lnTo>
                  <a:lnTo>
                    <a:pt x="1135" y="506"/>
                  </a:lnTo>
                  <a:lnTo>
                    <a:pt x="1114" y="512"/>
                  </a:lnTo>
                  <a:lnTo>
                    <a:pt x="1095" y="519"/>
                  </a:lnTo>
                  <a:lnTo>
                    <a:pt x="1074" y="525"/>
                  </a:lnTo>
                  <a:lnTo>
                    <a:pt x="1054" y="533"/>
                  </a:lnTo>
                  <a:lnTo>
                    <a:pt x="1034" y="541"/>
                  </a:lnTo>
                  <a:lnTo>
                    <a:pt x="1015" y="548"/>
                  </a:lnTo>
                  <a:lnTo>
                    <a:pt x="995" y="554"/>
                  </a:lnTo>
                  <a:lnTo>
                    <a:pt x="975" y="562"/>
                  </a:lnTo>
                  <a:lnTo>
                    <a:pt x="954" y="568"/>
                  </a:lnTo>
                  <a:lnTo>
                    <a:pt x="935" y="575"/>
                  </a:lnTo>
                  <a:lnTo>
                    <a:pt x="913" y="581"/>
                  </a:lnTo>
                  <a:lnTo>
                    <a:pt x="894" y="589"/>
                  </a:lnTo>
                  <a:lnTo>
                    <a:pt x="874" y="595"/>
                  </a:lnTo>
                  <a:lnTo>
                    <a:pt x="855" y="602"/>
                  </a:lnTo>
                  <a:lnTo>
                    <a:pt x="835" y="609"/>
                  </a:lnTo>
                  <a:lnTo>
                    <a:pt x="814" y="616"/>
                  </a:lnTo>
                  <a:lnTo>
                    <a:pt x="794" y="622"/>
                  </a:lnTo>
                  <a:lnTo>
                    <a:pt x="773" y="630"/>
                  </a:lnTo>
                  <a:lnTo>
                    <a:pt x="753" y="636"/>
                  </a:lnTo>
                  <a:lnTo>
                    <a:pt x="734" y="643"/>
                  </a:lnTo>
                  <a:lnTo>
                    <a:pt x="714" y="649"/>
                  </a:lnTo>
                  <a:lnTo>
                    <a:pt x="694" y="657"/>
                  </a:lnTo>
                  <a:lnTo>
                    <a:pt x="673" y="663"/>
                  </a:lnTo>
                  <a:lnTo>
                    <a:pt x="654" y="670"/>
                  </a:lnTo>
                  <a:lnTo>
                    <a:pt x="633" y="676"/>
                  </a:lnTo>
                  <a:lnTo>
                    <a:pt x="613" y="684"/>
                  </a:lnTo>
                  <a:lnTo>
                    <a:pt x="593" y="690"/>
                  </a:lnTo>
                  <a:lnTo>
                    <a:pt x="574" y="698"/>
                  </a:lnTo>
                  <a:lnTo>
                    <a:pt x="553" y="704"/>
                  </a:lnTo>
                  <a:lnTo>
                    <a:pt x="533" y="711"/>
                  </a:lnTo>
                  <a:lnTo>
                    <a:pt x="513" y="717"/>
                  </a:lnTo>
                  <a:lnTo>
                    <a:pt x="492" y="725"/>
                  </a:lnTo>
                  <a:lnTo>
                    <a:pt x="473" y="731"/>
                  </a:lnTo>
                  <a:lnTo>
                    <a:pt x="453" y="738"/>
                  </a:lnTo>
                  <a:lnTo>
                    <a:pt x="433" y="744"/>
                  </a:lnTo>
                  <a:lnTo>
                    <a:pt x="414" y="754"/>
                  </a:lnTo>
                  <a:lnTo>
                    <a:pt x="394" y="758"/>
                  </a:lnTo>
                  <a:lnTo>
                    <a:pt x="373" y="766"/>
                  </a:lnTo>
                  <a:lnTo>
                    <a:pt x="353" y="773"/>
                  </a:lnTo>
                  <a:lnTo>
                    <a:pt x="334" y="781"/>
                  </a:lnTo>
                  <a:lnTo>
                    <a:pt x="312" y="785"/>
                  </a:lnTo>
                  <a:lnTo>
                    <a:pt x="293" y="794"/>
                  </a:lnTo>
                  <a:lnTo>
                    <a:pt x="273" y="800"/>
                  </a:lnTo>
                  <a:lnTo>
                    <a:pt x="254" y="808"/>
                  </a:lnTo>
                  <a:lnTo>
                    <a:pt x="232" y="814"/>
                  </a:lnTo>
                  <a:lnTo>
                    <a:pt x="211" y="822"/>
                  </a:lnTo>
                  <a:lnTo>
                    <a:pt x="192" y="828"/>
                  </a:lnTo>
                  <a:lnTo>
                    <a:pt x="172" y="835"/>
                  </a:lnTo>
                  <a:lnTo>
                    <a:pt x="152" y="843"/>
                  </a:lnTo>
                  <a:lnTo>
                    <a:pt x="133" y="850"/>
                  </a:lnTo>
                  <a:lnTo>
                    <a:pt x="113" y="856"/>
                  </a:lnTo>
                  <a:lnTo>
                    <a:pt x="92" y="864"/>
                  </a:lnTo>
                  <a:lnTo>
                    <a:pt x="72" y="870"/>
                  </a:lnTo>
                  <a:lnTo>
                    <a:pt x="53" y="879"/>
                  </a:lnTo>
                  <a:lnTo>
                    <a:pt x="33" y="885"/>
                  </a:lnTo>
                  <a:lnTo>
                    <a:pt x="13" y="892"/>
                  </a:lnTo>
                  <a:lnTo>
                    <a:pt x="33" y="527"/>
                  </a:lnTo>
                  <a:lnTo>
                    <a:pt x="23" y="512"/>
                  </a:lnTo>
                  <a:lnTo>
                    <a:pt x="23" y="5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7" name="Freeform 44"/>
            <p:cNvSpPr>
              <a:spLocks/>
            </p:cNvSpPr>
            <p:nvPr/>
          </p:nvSpPr>
          <p:spPr bwMode="auto">
            <a:xfrm>
              <a:off x="4096" y="902"/>
              <a:ext cx="130" cy="131"/>
            </a:xfrm>
            <a:custGeom>
              <a:avLst/>
              <a:gdLst/>
              <a:ahLst/>
              <a:cxnLst>
                <a:cxn ang="0">
                  <a:pos x="59" y="0"/>
                </a:cxn>
                <a:cxn ang="0">
                  <a:pos x="0" y="18"/>
                </a:cxn>
                <a:cxn ang="0">
                  <a:pos x="51" y="131"/>
                </a:cxn>
                <a:cxn ang="0">
                  <a:pos x="130" y="107"/>
                </a:cxn>
                <a:cxn ang="0">
                  <a:pos x="59" y="0"/>
                </a:cxn>
                <a:cxn ang="0">
                  <a:pos x="59" y="0"/>
                </a:cxn>
              </a:cxnLst>
              <a:rect l="0" t="0" r="r" b="b"/>
              <a:pathLst>
                <a:path w="130" h="131">
                  <a:moveTo>
                    <a:pt x="59" y="0"/>
                  </a:moveTo>
                  <a:lnTo>
                    <a:pt x="0" y="18"/>
                  </a:lnTo>
                  <a:lnTo>
                    <a:pt x="51" y="131"/>
                  </a:lnTo>
                  <a:lnTo>
                    <a:pt x="130" y="107"/>
                  </a:lnTo>
                  <a:lnTo>
                    <a:pt x="59" y="0"/>
                  </a:lnTo>
                  <a:lnTo>
                    <a:pt x="59" y="0"/>
                  </a:lnTo>
                  <a:close/>
                </a:path>
              </a:pathLst>
            </a:custGeom>
            <a:solidFill>
              <a:srgbClr val="788FE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8" name="Freeform 45"/>
            <p:cNvSpPr>
              <a:spLocks/>
            </p:cNvSpPr>
            <p:nvPr/>
          </p:nvSpPr>
          <p:spPr bwMode="auto">
            <a:xfrm>
              <a:off x="3983" y="828"/>
              <a:ext cx="114" cy="119"/>
            </a:xfrm>
            <a:custGeom>
              <a:avLst/>
              <a:gdLst/>
              <a:ahLst/>
              <a:cxnLst>
                <a:cxn ang="0">
                  <a:pos x="55" y="0"/>
                </a:cxn>
                <a:cxn ang="0">
                  <a:pos x="0" y="15"/>
                </a:cxn>
                <a:cxn ang="0">
                  <a:pos x="37" y="119"/>
                </a:cxn>
                <a:cxn ang="0">
                  <a:pos x="114" y="92"/>
                </a:cxn>
                <a:cxn ang="0">
                  <a:pos x="55" y="0"/>
                </a:cxn>
                <a:cxn ang="0">
                  <a:pos x="55" y="0"/>
                </a:cxn>
              </a:cxnLst>
              <a:rect l="0" t="0" r="r" b="b"/>
              <a:pathLst>
                <a:path w="114" h="119">
                  <a:moveTo>
                    <a:pt x="55" y="0"/>
                  </a:moveTo>
                  <a:lnTo>
                    <a:pt x="0" y="15"/>
                  </a:lnTo>
                  <a:lnTo>
                    <a:pt x="37" y="119"/>
                  </a:lnTo>
                  <a:lnTo>
                    <a:pt x="114" y="92"/>
                  </a:lnTo>
                  <a:lnTo>
                    <a:pt x="55" y="0"/>
                  </a:lnTo>
                  <a:lnTo>
                    <a:pt x="55" y="0"/>
                  </a:lnTo>
                  <a:close/>
                </a:path>
              </a:pathLst>
            </a:custGeom>
            <a:solidFill>
              <a:srgbClr val="788FE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9" name="Freeform 46"/>
            <p:cNvSpPr>
              <a:spLocks/>
            </p:cNvSpPr>
            <p:nvPr/>
          </p:nvSpPr>
          <p:spPr bwMode="auto">
            <a:xfrm>
              <a:off x="3958" y="944"/>
              <a:ext cx="114" cy="143"/>
            </a:xfrm>
            <a:custGeom>
              <a:avLst/>
              <a:gdLst/>
              <a:ahLst/>
              <a:cxnLst>
                <a:cxn ang="0">
                  <a:pos x="62" y="0"/>
                </a:cxn>
                <a:cxn ang="0">
                  <a:pos x="0" y="24"/>
                </a:cxn>
                <a:cxn ang="0">
                  <a:pos x="37" y="143"/>
                </a:cxn>
                <a:cxn ang="0">
                  <a:pos x="114" y="116"/>
                </a:cxn>
                <a:cxn ang="0">
                  <a:pos x="62" y="0"/>
                </a:cxn>
                <a:cxn ang="0">
                  <a:pos x="62" y="0"/>
                </a:cxn>
              </a:cxnLst>
              <a:rect l="0" t="0" r="r" b="b"/>
              <a:pathLst>
                <a:path w="114" h="143">
                  <a:moveTo>
                    <a:pt x="62" y="0"/>
                  </a:moveTo>
                  <a:lnTo>
                    <a:pt x="0" y="24"/>
                  </a:lnTo>
                  <a:lnTo>
                    <a:pt x="37" y="143"/>
                  </a:lnTo>
                  <a:lnTo>
                    <a:pt x="114" y="116"/>
                  </a:lnTo>
                  <a:lnTo>
                    <a:pt x="62" y="0"/>
                  </a:lnTo>
                  <a:lnTo>
                    <a:pt x="62" y="0"/>
                  </a:lnTo>
                  <a:close/>
                </a:path>
              </a:pathLst>
            </a:custGeom>
            <a:solidFill>
              <a:srgbClr val="788FE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40" name="Freeform 47"/>
            <p:cNvSpPr>
              <a:spLocks/>
            </p:cNvSpPr>
            <p:nvPr/>
          </p:nvSpPr>
          <p:spPr bwMode="auto">
            <a:xfrm>
              <a:off x="3892" y="773"/>
              <a:ext cx="92" cy="98"/>
            </a:xfrm>
            <a:custGeom>
              <a:avLst/>
              <a:gdLst/>
              <a:ahLst/>
              <a:cxnLst>
                <a:cxn ang="0">
                  <a:pos x="60" y="0"/>
                </a:cxn>
                <a:cxn ang="0">
                  <a:pos x="0" y="26"/>
                </a:cxn>
                <a:cxn ang="0">
                  <a:pos x="32" y="98"/>
                </a:cxn>
                <a:cxn ang="0">
                  <a:pos x="92" y="71"/>
                </a:cxn>
                <a:cxn ang="0">
                  <a:pos x="60" y="0"/>
                </a:cxn>
                <a:cxn ang="0">
                  <a:pos x="60" y="0"/>
                </a:cxn>
              </a:cxnLst>
              <a:rect l="0" t="0" r="r" b="b"/>
              <a:pathLst>
                <a:path w="92" h="98">
                  <a:moveTo>
                    <a:pt x="60" y="0"/>
                  </a:moveTo>
                  <a:lnTo>
                    <a:pt x="0" y="26"/>
                  </a:lnTo>
                  <a:lnTo>
                    <a:pt x="32" y="98"/>
                  </a:lnTo>
                  <a:lnTo>
                    <a:pt x="92" y="71"/>
                  </a:lnTo>
                  <a:lnTo>
                    <a:pt x="60" y="0"/>
                  </a:lnTo>
                  <a:lnTo>
                    <a:pt x="60" y="0"/>
                  </a:lnTo>
                  <a:close/>
                </a:path>
              </a:pathLst>
            </a:custGeom>
            <a:solidFill>
              <a:srgbClr val="788FE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41" name="Freeform 48"/>
            <p:cNvSpPr>
              <a:spLocks/>
            </p:cNvSpPr>
            <p:nvPr/>
          </p:nvSpPr>
          <p:spPr bwMode="auto">
            <a:xfrm>
              <a:off x="3887" y="965"/>
              <a:ext cx="105" cy="160"/>
            </a:xfrm>
            <a:custGeom>
              <a:avLst/>
              <a:gdLst/>
              <a:ahLst/>
              <a:cxnLst>
                <a:cxn ang="0">
                  <a:pos x="68" y="0"/>
                </a:cxn>
                <a:cxn ang="0">
                  <a:pos x="0" y="33"/>
                </a:cxn>
                <a:cxn ang="0">
                  <a:pos x="20" y="160"/>
                </a:cxn>
                <a:cxn ang="0">
                  <a:pos x="105" y="124"/>
                </a:cxn>
                <a:cxn ang="0">
                  <a:pos x="68" y="0"/>
                </a:cxn>
                <a:cxn ang="0">
                  <a:pos x="68" y="0"/>
                </a:cxn>
              </a:cxnLst>
              <a:rect l="0" t="0" r="r" b="b"/>
              <a:pathLst>
                <a:path w="105" h="160">
                  <a:moveTo>
                    <a:pt x="68" y="0"/>
                  </a:moveTo>
                  <a:lnTo>
                    <a:pt x="0" y="33"/>
                  </a:lnTo>
                  <a:lnTo>
                    <a:pt x="20" y="160"/>
                  </a:lnTo>
                  <a:lnTo>
                    <a:pt x="105" y="124"/>
                  </a:lnTo>
                  <a:lnTo>
                    <a:pt x="68" y="0"/>
                  </a:lnTo>
                  <a:lnTo>
                    <a:pt x="68" y="0"/>
                  </a:lnTo>
                  <a:close/>
                </a:path>
              </a:pathLst>
            </a:custGeom>
            <a:solidFill>
              <a:srgbClr val="637AC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42" name="Freeform 49"/>
            <p:cNvSpPr>
              <a:spLocks/>
            </p:cNvSpPr>
            <p:nvPr/>
          </p:nvSpPr>
          <p:spPr bwMode="auto">
            <a:xfrm>
              <a:off x="3854" y="867"/>
              <a:ext cx="101" cy="133"/>
            </a:xfrm>
            <a:custGeom>
              <a:avLst/>
              <a:gdLst/>
              <a:ahLst/>
              <a:cxnLst>
                <a:cxn ang="0">
                  <a:pos x="67" y="0"/>
                </a:cxn>
                <a:cxn ang="0">
                  <a:pos x="0" y="26"/>
                </a:cxn>
                <a:cxn ang="0">
                  <a:pos x="30" y="133"/>
                </a:cxn>
                <a:cxn ang="0">
                  <a:pos x="101" y="101"/>
                </a:cxn>
                <a:cxn ang="0">
                  <a:pos x="67" y="0"/>
                </a:cxn>
                <a:cxn ang="0">
                  <a:pos x="67" y="0"/>
                </a:cxn>
              </a:cxnLst>
              <a:rect l="0" t="0" r="r" b="b"/>
              <a:pathLst>
                <a:path w="101" h="133">
                  <a:moveTo>
                    <a:pt x="67" y="0"/>
                  </a:moveTo>
                  <a:lnTo>
                    <a:pt x="0" y="26"/>
                  </a:lnTo>
                  <a:lnTo>
                    <a:pt x="30" y="133"/>
                  </a:lnTo>
                  <a:lnTo>
                    <a:pt x="101" y="101"/>
                  </a:lnTo>
                  <a:lnTo>
                    <a:pt x="67" y="0"/>
                  </a:lnTo>
                  <a:lnTo>
                    <a:pt x="67" y="0"/>
                  </a:lnTo>
                  <a:close/>
                </a:path>
              </a:pathLst>
            </a:custGeom>
            <a:solidFill>
              <a:srgbClr val="788FE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43" name="Freeform 50"/>
            <p:cNvSpPr>
              <a:spLocks/>
            </p:cNvSpPr>
            <p:nvPr/>
          </p:nvSpPr>
          <p:spPr bwMode="auto">
            <a:xfrm>
              <a:off x="3771" y="802"/>
              <a:ext cx="86" cy="127"/>
            </a:xfrm>
            <a:custGeom>
              <a:avLst/>
              <a:gdLst/>
              <a:ahLst/>
              <a:cxnLst>
                <a:cxn ang="0">
                  <a:pos x="64" y="0"/>
                </a:cxn>
                <a:cxn ang="0">
                  <a:pos x="2" y="23"/>
                </a:cxn>
                <a:cxn ang="0">
                  <a:pos x="0" y="127"/>
                </a:cxn>
                <a:cxn ang="0">
                  <a:pos x="86" y="91"/>
                </a:cxn>
                <a:cxn ang="0">
                  <a:pos x="64" y="0"/>
                </a:cxn>
                <a:cxn ang="0">
                  <a:pos x="64" y="0"/>
                </a:cxn>
              </a:cxnLst>
              <a:rect l="0" t="0" r="r" b="b"/>
              <a:pathLst>
                <a:path w="86" h="127">
                  <a:moveTo>
                    <a:pt x="64" y="0"/>
                  </a:moveTo>
                  <a:lnTo>
                    <a:pt x="2" y="23"/>
                  </a:lnTo>
                  <a:lnTo>
                    <a:pt x="0" y="127"/>
                  </a:lnTo>
                  <a:lnTo>
                    <a:pt x="86" y="91"/>
                  </a:lnTo>
                  <a:lnTo>
                    <a:pt x="64" y="0"/>
                  </a:lnTo>
                  <a:lnTo>
                    <a:pt x="64" y="0"/>
                  </a:lnTo>
                  <a:close/>
                </a:path>
              </a:pathLst>
            </a:custGeom>
            <a:solidFill>
              <a:srgbClr val="8096EB"/>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44" name="Freeform 51"/>
            <p:cNvSpPr>
              <a:spLocks/>
            </p:cNvSpPr>
            <p:nvPr/>
          </p:nvSpPr>
          <p:spPr bwMode="auto">
            <a:xfrm>
              <a:off x="3694" y="927"/>
              <a:ext cx="86" cy="153"/>
            </a:xfrm>
            <a:custGeom>
              <a:avLst/>
              <a:gdLst/>
              <a:ahLst/>
              <a:cxnLst>
                <a:cxn ang="0">
                  <a:pos x="77" y="0"/>
                </a:cxn>
                <a:cxn ang="0">
                  <a:pos x="9" y="31"/>
                </a:cxn>
                <a:cxn ang="0">
                  <a:pos x="0" y="153"/>
                </a:cxn>
                <a:cxn ang="0">
                  <a:pos x="86" y="115"/>
                </a:cxn>
                <a:cxn ang="0">
                  <a:pos x="77" y="0"/>
                </a:cxn>
                <a:cxn ang="0">
                  <a:pos x="77" y="0"/>
                </a:cxn>
              </a:cxnLst>
              <a:rect l="0" t="0" r="r" b="b"/>
              <a:pathLst>
                <a:path w="86" h="153">
                  <a:moveTo>
                    <a:pt x="77" y="0"/>
                  </a:moveTo>
                  <a:lnTo>
                    <a:pt x="9" y="31"/>
                  </a:lnTo>
                  <a:lnTo>
                    <a:pt x="0" y="153"/>
                  </a:lnTo>
                  <a:lnTo>
                    <a:pt x="86" y="115"/>
                  </a:lnTo>
                  <a:lnTo>
                    <a:pt x="77" y="0"/>
                  </a:lnTo>
                  <a:lnTo>
                    <a:pt x="77" y="0"/>
                  </a:lnTo>
                  <a:close/>
                </a:path>
              </a:pathLst>
            </a:custGeom>
            <a:solidFill>
              <a:srgbClr val="7A91E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45" name="Freeform 52"/>
            <p:cNvSpPr>
              <a:spLocks/>
            </p:cNvSpPr>
            <p:nvPr/>
          </p:nvSpPr>
          <p:spPr bwMode="auto">
            <a:xfrm>
              <a:off x="3699" y="755"/>
              <a:ext cx="74" cy="107"/>
            </a:xfrm>
            <a:custGeom>
              <a:avLst/>
              <a:gdLst/>
              <a:ahLst/>
              <a:cxnLst>
                <a:cxn ang="0">
                  <a:pos x="69" y="0"/>
                </a:cxn>
                <a:cxn ang="0">
                  <a:pos x="0" y="32"/>
                </a:cxn>
                <a:cxn ang="0">
                  <a:pos x="3" y="107"/>
                </a:cxn>
                <a:cxn ang="0">
                  <a:pos x="74" y="73"/>
                </a:cxn>
                <a:cxn ang="0">
                  <a:pos x="69" y="0"/>
                </a:cxn>
                <a:cxn ang="0">
                  <a:pos x="69" y="0"/>
                </a:cxn>
              </a:cxnLst>
              <a:rect l="0" t="0" r="r" b="b"/>
              <a:pathLst>
                <a:path w="74" h="107">
                  <a:moveTo>
                    <a:pt x="69" y="0"/>
                  </a:moveTo>
                  <a:lnTo>
                    <a:pt x="0" y="32"/>
                  </a:lnTo>
                  <a:lnTo>
                    <a:pt x="3" y="107"/>
                  </a:lnTo>
                  <a:lnTo>
                    <a:pt x="74" y="73"/>
                  </a:lnTo>
                  <a:lnTo>
                    <a:pt x="69" y="0"/>
                  </a:lnTo>
                  <a:lnTo>
                    <a:pt x="69" y="0"/>
                  </a:lnTo>
                  <a:close/>
                </a:path>
              </a:pathLst>
            </a:custGeom>
            <a:solidFill>
              <a:srgbClr val="788FE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46" name="Freeform 53"/>
            <p:cNvSpPr>
              <a:spLocks/>
            </p:cNvSpPr>
            <p:nvPr/>
          </p:nvSpPr>
          <p:spPr bwMode="auto">
            <a:xfrm>
              <a:off x="2006" y="1521"/>
              <a:ext cx="27" cy="236"/>
            </a:xfrm>
            <a:custGeom>
              <a:avLst/>
              <a:gdLst/>
              <a:ahLst/>
              <a:cxnLst>
                <a:cxn ang="0">
                  <a:pos x="15" y="1"/>
                </a:cxn>
                <a:cxn ang="0">
                  <a:pos x="0" y="236"/>
                </a:cxn>
                <a:cxn ang="0">
                  <a:pos x="17" y="231"/>
                </a:cxn>
                <a:cxn ang="0">
                  <a:pos x="17" y="228"/>
                </a:cxn>
                <a:cxn ang="0">
                  <a:pos x="17" y="220"/>
                </a:cxn>
                <a:cxn ang="0">
                  <a:pos x="17" y="214"/>
                </a:cxn>
                <a:cxn ang="0">
                  <a:pos x="17" y="208"/>
                </a:cxn>
                <a:cxn ang="0">
                  <a:pos x="17" y="201"/>
                </a:cxn>
                <a:cxn ang="0">
                  <a:pos x="18" y="193"/>
                </a:cxn>
                <a:cxn ang="0">
                  <a:pos x="18" y="184"/>
                </a:cxn>
                <a:cxn ang="0">
                  <a:pos x="18" y="175"/>
                </a:cxn>
                <a:cxn ang="0">
                  <a:pos x="20" y="165"/>
                </a:cxn>
                <a:cxn ang="0">
                  <a:pos x="20" y="155"/>
                </a:cxn>
                <a:cxn ang="0">
                  <a:pos x="20" y="149"/>
                </a:cxn>
                <a:cxn ang="0">
                  <a:pos x="20" y="143"/>
                </a:cxn>
                <a:cxn ang="0">
                  <a:pos x="20" y="137"/>
                </a:cxn>
                <a:cxn ang="0">
                  <a:pos x="21" y="133"/>
                </a:cxn>
                <a:cxn ang="0">
                  <a:pos x="21" y="127"/>
                </a:cxn>
                <a:cxn ang="0">
                  <a:pos x="23" y="122"/>
                </a:cxn>
                <a:cxn ang="0">
                  <a:pos x="23" y="118"/>
                </a:cxn>
                <a:cxn ang="0">
                  <a:pos x="23" y="112"/>
                </a:cxn>
                <a:cxn ang="0">
                  <a:pos x="23" y="107"/>
                </a:cxn>
                <a:cxn ang="0">
                  <a:pos x="23" y="101"/>
                </a:cxn>
                <a:cxn ang="0">
                  <a:pos x="23" y="95"/>
                </a:cxn>
                <a:cxn ang="0">
                  <a:pos x="24" y="89"/>
                </a:cxn>
                <a:cxn ang="0">
                  <a:pos x="24" y="84"/>
                </a:cxn>
                <a:cxn ang="0">
                  <a:pos x="24" y="78"/>
                </a:cxn>
                <a:cxn ang="0">
                  <a:pos x="24" y="74"/>
                </a:cxn>
                <a:cxn ang="0">
                  <a:pos x="24" y="68"/>
                </a:cxn>
                <a:cxn ang="0">
                  <a:pos x="24" y="59"/>
                </a:cxn>
                <a:cxn ang="0">
                  <a:pos x="26" y="48"/>
                </a:cxn>
                <a:cxn ang="0">
                  <a:pos x="26" y="39"/>
                </a:cxn>
                <a:cxn ang="0">
                  <a:pos x="27" y="32"/>
                </a:cxn>
                <a:cxn ang="0">
                  <a:pos x="26" y="23"/>
                </a:cxn>
                <a:cxn ang="0">
                  <a:pos x="26" y="18"/>
                </a:cxn>
                <a:cxn ang="0">
                  <a:pos x="26" y="10"/>
                </a:cxn>
                <a:cxn ang="0">
                  <a:pos x="26" y="7"/>
                </a:cxn>
                <a:cxn ang="0">
                  <a:pos x="26" y="0"/>
                </a:cxn>
                <a:cxn ang="0">
                  <a:pos x="26" y="0"/>
                </a:cxn>
                <a:cxn ang="0">
                  <a:pos x="20" y="1"/>
                </a:cxn>
                <a:cxn ang="0">
                  <a:pos x="17" y="3"/>
                </a:cxn>
                <a:cxn ang="0">
                  <a:pos x="15" y="1"/>
                </a:cxn>
                <a:cxn ang="0">
                  <a:pos x="15" y="1"/>
                </a:cxn>
              </a:cxnLst>
              <a:rect l="0" t="0" r="r" b="b"/>
              <a:pathLst>
                <a:path w="27" h="236">
                  <a:moveTo>
                    <a:pt x="15" y="1"/>
                  </a:moveTo>
                  <a:lnTo>
                    <a:pt x="0" y="236"/>
                  </a:lnTo>
                  <a:lnTo>
                    <a:pt x="17" y="231"/>
                  </a:lnTo>
                  <a:lnTo>
                    <a:pt x="17" y="228"/>
                  </a:lnTo>
                  <a:lnTo>
                    <a:pt x="17" y="220"/>
                  </a:lnTo>
                  <a:lnTo>
                    <a:pt x="17" y="214"/>
                  </a:lnTo>
                  <a:lnTo>
                    <a:pt x="17" y="208"/>
                  </a:lnTo>
                  <a:lnTo>
                    <a:pt x="17" y="201"/>
                  </a:lnTo>
                  <a:lnTo>
                    <a:pt x="18" y="193"/>
                  </a:lnTo>
                  <a:lnTo>
                    <a:pt x="18" y="184"/>
                  </a:lnTo>
                  <a:lnTo>
                    <a:pt x="18" y="175"/>
                  </a:lnTo>
                  <a:lnTo>
                    <a:pt x="20" y="165"/>
                  </a:lnTo>
                  <a:lnTo>
                    <a:pt x="20" y="155"/>
                  </a:lnTo>
                  <a:lnTo>
                    <a:pt x="20" y="149"/>
                  </a:lnTo>
                  <a:lnTo>
                    <a:pt x="20" y="143"/>
                  </a:lnTo>
                  <a:lnTo>
                    <a:pt x="20" y="137"/>
                  </a:lnTo>
                  <a:lnTo>
                    <a:pt x="21" y="133"/>
                  </a:lnTo>
                  <a:lnTo>
                    <a:pt x="21" y="127"/>
                  </a:lnTo>
                  <a:lnTo>
                    <a:pt x="23" y="122"/>
                  </a:lnTo>
                  <a:lnTo>
                    <a:pt x="23" y="118"/>
                  </a:lnTo>
                  <a:lnTo>
                    <a:pt x="23" y="112"/>
                  </a:lnTo>
                  <a:lnTo>
                    <a:pt x="23" y="107"/>
                  </a:lnTo>
                  <a:lnTo>
                    <a:pt x="23" y="101"/>
                  </a:lnTo>
                  <a:lnTo>
                    <a:pt x="23" y="95"/>
                  </a:lnTo>
                  <a:lnTo>
                    <a:pt x="24" y="89"/>
                  </a:lnTo>
                  <a:lnTo>
                    <a:pt x="24" y="84"/>
                  </a:lnTo>
                  <a:lnTo>
                    <a:pt x="24" y="78"/>
                  </a:lnTo>
                  <a:lnTo>
                    <a:pt x="24" y="74"/>
                  </a:lnTo>
                  <a:lnTo>
                    <a:pt x="24" y="68"/>
                  </a:lnTo>
                  <a:lnTo>
                    <a:pt x="24" y="59"/>
                  </a:lnTo>
                  <a:lnTo>
                    <a:pt x="26" y="48"/>
                  </a:lnTo>
                  <a:lnTo>
                    <a:pt x="26" y="39"/>
                  </a:lnTo>
                  <a:lnTo>
                    <a:pt x="27" y="32"/>
                  </a:lnTo>
                  <a:lnTo>
                    <a:pt x="26" y="23"/>
                  </a:lnTo>
                  <a:lnTo>
                    <a:pt x="26" y="18"/>
                  </a:lnTo>
                  <a:lnTo>
                    <a:pt x="26" y="10"/>
                  </a:lnTo>
                  <a:lnTo>
                    <a:pt x="26" y="7"/>
                  </a:lnTo>
                  <a:lnTo>
                    <a:pt x="26" y="0"/>
                  </a:lnTo>
                  <a:lnTo>
                    <a:pt x="26" y="0"/>
                  </a:lnTo>
                  <a:lnTo>
                    <a:pt x="20" y="1"/>
                  </a:lnTo>
                  <a:lnTo>
                    <a:pt x="17" y="3"/>
                  </a:lnTo>
                  <a:lnTo>
                    <a:pt x="15" y="1"/>
                  </a:lnTo>
                  <a:lnTo>
                    <a:pt x="15"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47" name="Freeform 54"/>
            <p:cNvSpPr>
              <a:spLocks/>
            </p:cNvSpPr>
            <p:nvPr/>
          </p:nvSpPr>
          <p:spPr bwMode="auto">
            <a:xfrm>
              <a:off x="2832" y="1418"/>
              <a:ext cx="128" cy="314"/>
            </a:xfrm>
            <a:custGeom>
              <a:avLst/>
              <a:gdLst/>
              <a:ahLst/>
              <a:cxnLst>
                <a:cxn ang="0">
                  <a:pos x="68" y="6"/>
                </a:cxn>
                <a:cxn ang="0">
                  <a:pos x="78" y="14"/>
                </a:cxn>
                <a:cxn ang="0">
                  <a:pos x="91" y="26"/>
                </a:cxn>
                <a:cxn ang="0">
                  <a:pos x="100" y="38"/>
                </a:cxn>
                <a:cxn ang="0">
                  <a:pos x="104" y="49"/>
                </a:cxn>
                <a:cxn ang="0">
                  <a:pos x="109" y="59"/>
                </a:cxn>
                <a:cxn ang="0">
                  <a:pos x="115" y="71"/>
                </a:cxn>
                <a:cxn ang="0">
                  <a:pos x="119" y="86"/>
                </a:cxn>
                <a:cxn ang="0">
                  <a:pos x="122" y="104"/>
                </a:cxn>
                <a:cxn ang="0">
                  <a:pos x="124" y="118"/>
                </a:cxn>
                <a:cxn ang="0">
                  <a:pos x="125" y="129"/>
                </a:cxn>
                <a:cxn ang="0">
                  <a:pos x="127" y="139"/>
                </a:cxn>
                <a:cxn ang="0">
                  <a:pos x="127" y="151"/>
                </a:cxn>
                <a:cxn ang="0">
                  <a:pos x="127" y="162"/>
                </a:cxn>
                <a:cxn ang="0">
                  <a:pos x="125" y="174"/>
                </a:cxn>
                <a:cxn ang="0">
                  <a:pos x="124" y="189"/>
                </a:cxn>
                <a:cxn ang="0">
                  <a:pos x="119" y="207"/>
                </a:cxn>
                <a:cxn ang="0">
                  <a:pos x="112" y="225"/>
                </a:cxn>
                <a:cxn ang="0">
                  <a:pos x="104" y="240"/>
                </a:cxn>
                <a:cxn ang="0">
                  <a:pos x="94" y="254"/>
                </a:cxn>
                <a:cxn ang="0">
                  <a:pos x="83" y="266"/>
                </a:cxn>
                <a:cxn ang="0">
                  <a:pos x="71" y="277"/>
                </a:cxn>
                <a:cxn ang="0">
                  <a:pos x="60" y="287"/>
                </a:cxn>
                <a:cxn ang="0">
                  <a:pos x="50" y="293"/>
                </a:cxn>
                <a:cxn ang="0">
                  <a:pos x="33" y="302"/>
                </a:cxn>
                <a:cxn ang="0">
                  <a:pos x="17" y="310"/>
                </a:cxn>
                <a:cxn ang="0">
                  <a:pos x="7" y="313"/>
                </a:cxn>
                <a:cxn ang="0">
                  <a:pos x="0" y="307"/>
                </a:cxn>
                <a:cxn ang="0">
                  <a:pos x="3" y="304"/>
                </a:cxn>
                <a:cxn ang="0">
                  <a:pos x="17" y="299"/>
                </a:cxn>
                <a:cxn ang="0">
                  <a:pos x="35" y="290"/>
                </a:cxn>
                <a:cxn ang="0">
                  <a:pos x="44" y="284"/>
                </a:cxn>
                <a:cxn ang="0">
                  <a:pos x="56" y="277"/>
                </a:cxn>
                <a:cxn ang="0">
                  <a:pos x="66" y="268"/>
                </a:cxn>
                <a:cxn ang="0">
                  <a:pos x="77" y="258"/>
                </a:cxn>
                <a:cxn ang="0">
                  <a:pos x="86" y="246"/>
                </a:cxn>
                <a:cxn ang="0">
                  <a:pos x="97" y="233"/>
                </a:cxn>
                <a:cxn ang="0">
                  <a:pos x="104" y="218"/>
                </a:cxn>
                <a:cxn ang="0">
                  <a:pos x="112" y="201"/>
                </a:cxn>
                <a:cxn ang="0">
                  <a:pos x="116" y="183"/>
                </a:cxn>
                <a:cxn ang="0">
                  <a:pos x="119" y="163"/>
                </a:cxn>
                <a:cxn ang="0">
                  <a:pos x="119" y="151"/>
                </a:cxn>
                <a:cxn ang="0">
                  <a:pos x="119" y="141"/>
                </a:cxn>
                <a:cxn ang="0">
                  <a:pos x="118" y="123"/>
                </a:cxn>
                <a:cxn ang="0">
                  <a:pos x="115" y="104"/>
                </a:cxn>
                <a:cxn ang="0">
                  <a:pos x="110" y="88"/>
                </a:cxn>
                <a:cxn ang="0">
                  <a:pos x="104" y="73"/>
                </a:cxn>
                <a:cxn ang="0">
                  <a:pos x="98" y="59"/>
                </a:cxn>
                <a:cxn ang="0">
                  <a:pos x="92" y="47"/>
                </a:cxn>
                <a:cxn ang="0">
                  <a:pos x="84" y="38"/>
                </a:cxn>
                <a:cxn ang="0">
                  <a:pos x="69" y="20"/>
                </a:cxn>
                <a:cxn ang="0">
                  <a:pos x="59" y="8"/>
                </a:cxn>
                <a:cxn ang="0">
                  <a:pos x="48" y="2"/>
                </a:cxn>
                <a:cxn ang="0">
                  <a:pos x="66" y="5"/>
                </a:cxn>
              </a:cxnLst>
              <a:rect l="0" t="0" r="r" b="b"/>
              <a:pathLst>
                <a:path w="128" h="314">
                  <a:moveTo>
                    <a:pt x="66" y="5"/>
                  </a:moveTo>
                  <a:lnTo>
                    <a:pt x="68" y="6"/>
                  </a:lnTo>
                  <a:lnTo>
                    <a:pt x="75" y="11"/>
                  </a:lnTo>
                  <a:lnTo>
                    <a:pt x="78" y="14"/>
                  </a:lnTo>
                  <a:lnTo>
                    <a:pt x="84" y="20"/>
                  </a:lnTo>
                  <a:lnTo>
                    <a:pt x="91" y="26"/>
                  </a:lnTo>
                  <a:lnTo>
                    <a:pt x="97" y="33"/>
                  </a:lnTo>
                  <a:lnTo>
                    <a:pt x="100" y="38"/>
                  </a:lnTo>
                  <a:lnTo>
                    <a:pt x="101" y="42"/>
                  </a:lnTo>
                  <a:lnTo>
                    <a:pt x="104" y="49"/>
                  </a:lnTo>
                  <a:lnTo>
                    <a:pt x="107" y="53"/>
                  </a:lnTo>
                  <a:lnTo>
                    <a:pt x="109" y="59"/>
                  </a:lnTo>
                  <a:lnTo>
                    <a:pt x="112" y="65"/>
                  </a:lnTo>
                  <a:lnTo>
                    <a:pt x="115" y="71"/>
                  </a:lnTo>
                  <a:lnTo>
                    <a:pt x="118" y="80"/>
                  </a:lnTo>
                  <a:lnTo>
                    <a:pt x="119" y="86"/>
                  </a:lnTo>
                  <a:lnTo>
                    <a:pt x="121" y="95"/>
                  </a:lnTo>
                  <a:lnTo>
                    <a:pt x="122" y="104"/>
                  </a:lnTo>
                  <a:lnTo>
                    <a:pt x="124" y="115"/>
                  </a:lnTo>
                  <a:lnTo>
                    <a:pt x="124" y="118"/>
                  </a:lnTo>
                  <a:lnTo>
                    <a:pt x="125" y="123"/>
                  </a:lnTo>
                  <a:lnTo>
                    <a:pt x="125" y="129"/>
                  </a:lnTo>
                  <a:lnTo>
                    <a:pt x="127" y="135"/>
                  </a:lnTo>
                  <a:lnTo>
                    <a:pt x="127" y="139"/>
                  </a:lnTo>
                  <a:lnTo>
                    <a:pt x="127" y="145"/>
                  </a:lnTo>
                  <a:lnTo>
                    <a:pt x="127" y="151"/>
                  </a:lnTo>
                  <a:lnTo>
                    <a:pt x="128" y="157"/>
                  </a:lnTo>
                  <a:lnTo>
                    <a:pt x="127" y="162"/>
                  </a:lnTo>
                  <a:lnTo>
                    <a:pt x="127" y="168"/>
                  </a:lnTo>
                  <a:lnTo>
                    <a:pt x="125" y="174"/>
                  </a:lnTo>
                  <a:lnTo>
                    <a:pt x="125" y="178"/>
                  </a:lnTo>
                  <a:lnTo>
                    <a:pt x="124" y="189"/>
                  </a:lnTo>
                  <a:lnTo>
                    <a:pt x="122" y="200"/>
                  </a:lnTo>
                  <a:lnTo>
                    <a:pt x="119" y="207"/>
                  </a:lnTo>
                  <a:lnTo>
                    <a:pt x="116" y="218"/>
                  </a:lnTo>
                  <a:lnTo>
                    <a:pt x="112" y="225"/>
                  </a:lnTo>
                  <a:lnTo>
                    <a:pt x="109" y="234"/>
                  </a:lnTo>
                  <a:lnTo>
                    <a:pt x="104" y="240"/>
                  </a:lnTo>
                  <a:lnTo>
                    <a:pt x="100" y="248"/>
                  </a:lnTo>
                  <a:lnTo>
                    <a:pt x="94" y="254"/>
                  </a:lnTo>
                  <a:lnTo>
                    <a:pt x="89" y="262"/>
                  </a:lnTo>
                  <a:lnTo>
                    <a:pt x="83" y="266"/>
                  </a:lnTo>
                  <a:lnTo>
                    <a:pt x="77" y="272"/>
                  </a:lnTo>
                  <a:lnTo>
                    <a:pt x="71" y="277"/>
                  </a:lnTo>
                  <a:lnTo>
                    <a:pt x="66" y="283"/>
                  </a:lnTo>
                  <a:lnTo>
                    <a:pt x="60" y="287"/>
                  </a:lnTo>
                  <a:lnTo>
                    <a:pt x="56" y="290"/>
                  </a:lnTo>
                  <a:lnTo>
                    <a:pt x="50" y="293"/>
                  </a:lnTo>
                  <a:lnTo>
                    <a:pt x="44" y="296"/>
                  </a:lnTo>
                  <a:lnTo>
                    <a:pt x="33" y="302"/>
                  </a:lnTo>
                  <a:lnTo>
                    <a:pt x="26" y="307"/>
                  </a:lnTo>
                  <a:lnTo>
                    <a:pt x="17" y="310"/>
                  </a:lnTo>
                  <a:lnTo>
                    <a:pt x="12" y="313"/>
                  </a:lnTo>
                  <a:lnTo>
                    <a:pt x="7" y="313"/>
                  </a:lnTo>
                  <a:lnTo>
                    <a:pt x="7" y="314"/>
                  </a:lnTo>
                  <a:lnTo>
                    <a:pt x="0" y="307"/>
                  </a:lnTo>
                  <a:lnTo>
                    <a:pt x="0" y="305"/>
                  </a:lnTo>
                  <a:lnTo>
                    <a:pt x="3" y="304"/>
                  </a:lnTo>
                  <a:lnTo>
                    <a:pt x="9" y="302"/>
                  </a:lnTo>
                  <a:lnTo>
                    <a:pt x="17" y="299"/>
                  </a:lnTo>
                  <a:lnTo>
                    <a:pt x="24" y="295"/>
                  </a:lnTo>
                  <a:lnTo>
                    <a:pt x="35" y="290"/>
                  </a:lnTo>
                  <a:lnTo>
                    <a:pt x="39" y="287"/>
                  </a:lnTo>
                  <a:lnTo>
                    <a:pt x="44" y="284"/>
                  </a:lnTo>
                  <a:lnTo>
                    <a:pt x="50" y="280"/>
                  </a:lnTo>
                  <a:lnTo>
                    <a:pt x="56" y="277"/>
                  </a:lnTo>
                  <a:lnTo>
                    <a:pt x="60" y="272"/>
                  </a:lnTo>
                  <a:lnTo>
                    <a:pt x="66" y="268"/>
                  </a:lnTo>
                  <a:lnTo>
                    <a:pt x="71" y="263"/>
                  </a:lnTo>
                  <a:lnTo>
                    <a:pt x="77" y="258"/>
                  </a:lnTo>
                  <a:lnTo>
                    <a:pt x="81" y="251"/>
                  </a:lnTo>
                  <a:lnTo>
                    <a:pt x="86" y="246"/>
                  </a:lnTo>
                  <a:lnTo>
                    <a:pt x="92" y="239"/>
                  </a:lnTo>
                  <a:lnTo>
                    <a:pt x="97" y="233"/>
                  </a:lnTo>
                  <a:lnTo>
                    <a:pt x="100" y="225"/>
                  </a:lnTo>
                  <a:lnTo>
                    <a:pt x="104" y="218"/>
                  </a:lnTo>
                  <a:lnTo>
                    <a:pt x="107" y="210"/>
                  </a:lnTo>
                  <a:lnTo>
                    <a:pt x="112" y="201"/>
                  </a:lnTo>
                  <a:lnTo>
                    <a:pt x="113" y="192"/>
                  </a:lnTo>
                  <a:lnTo>
                    <a:pt x="116" y="183"/>
                  </a:lnTo>
                  <a:lnTo>
                    <a:pt x="118" y="172"/>
                  </a:lnTo>
                  <a:lnTo>
                    <a:pt x="119" y="163"/>
                  </a:lnTo>
                  <a:lnTo>
                    <a:pt x="119" y="157"/>
                  </a:lnTo>
                  <a:lnTo>
                    <a:pt x="119" y="151"/>
                  </a:lnTo>
                  <a:lnTo>
                    <a:pt x="119" y="145"/>
                  </a:lnTo>
                  <a:lnTo>
                    <a:pt x="119" y="141"/>
                  </a:lnTo>
                  <a:lnTo>
                    <a:pt x="118" y="130"/>
                  </a:lnTo>
                  <a:lnTo>
                    <a:pt x="118" y="123"/>
                  </a:lnTo>
                  <a:lnTo>
                    <a:pt x="116" y="113"/>
                  </a:lnTo>
                  <a:lnTo>
                    <a:pt x="115" y="104"/>
                  </a:lnTo>
                  <a:lnTo>
                    <a:pt x="112" y="95"/>
                  </a:lnTo>
                  <a:lnTo>
                    <a:pt x="110" y="88"/>
                  </a:lnTo>
                  <a:lnTo>
                    <a:pt x="107" y="79"/>
                  </a:lnTo>
                  <a:lnTo>
                    <a:pt x="104" y="73"/>
                  </a:lnTo>
                  <a:lnTo>
                    <a:pt x="101" y="65"/>
                  </a:lnTo>
                  <a:lnTo>
                    <a:pt x="98" y="59"/>
                  </a:lnTo>
                  <a:lnTo>
                    <a:pt x="94" y="53"/>
                  </a:lnTo>
                  <a:lnTo>
                    <a:pt x="92" y="47"/>
                  </a:lnTo>
                  <a:lnTo>
                    <a:pt x="88" y="42"/>
                  </a:lnTo>
                  <a:lnTo>
                    <a:pt x="84" y="38"/>
                  </a:lnTo>
                  <a:lnTo>
                    <a:pt x="77" y="29"/>
                  </a:lnTo>
                  <a:lnTo>
                    <a:pt x="69" y="20"/>
                  </a:lnTo>
                  <a:lnTo>
                    <a:pt x="63" y="12"/>
                  </a:lnTo>
                  <a:lnTo>
                    <a:pt x="59" y="8"/>
                  </a:lnTo>
                  <a:lnTo>
                    <a:pt x="53" y="3"/>
                  </a:lnTo>
                  <a:lnTo>
                    <a:pt x="48" y="2"/>
                  </a:lnTo>
                  <a:lnTo>
                    <a:pt x="45" y="0"/>
                  </a:lnTo>
                  <a:lnTo>
                    <a:pt x="66" y="5"/>
                  </a:lnTo>
                  <a:lnTo>
                    <a:pt x="66"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48" name="Freeform 55"/>
            <p:cNvSpPr>
              <a:spLocks/>
            </p:cNvSpPr>
            <p:nvPr/>
          </p:nvSpPr>
          <p:spPr bwMode="auto">
            <a:xfrm>
              <a:off x="2300" y="1583"/>
              <a:ext cx="68" cy="86"/>
            </a:xfrm>
            <a:custGeom>
              <a:avLst/>
              <a:gdLst/>
              <a:ahLst/>
              <a:cxnLst>
                <a:cxn ang="0">
                  <a:pos x="41" y="0"/>
                </a:cxn>
                <a:cxn ang="0">
                  <a:pos x="0" y="10"/>
                </a:cxn>
                <a:cxn ang="0">
                  <a:pos x="14" y="86"/>
                </a:cxn>
                <a:cxn ang="0">
                  <a:pos x="68" y="72"/>
                </a:cxn>
                <a:cxn ang="0">
                  <a:pos x="41" y="0"/>
                </a:cxn>
                <a:cxn ang="0">
                  <a:pos x="41" y="0"/>
                </a:cxn>
              </a:cxnLst>
              <a:rect l="0" t="0" r="r" b="b"/>
              <a:pathLst>
                <a:path w="68" h="86">
                  <a:moveTo>
                    <a:pt x="41" y="0"/>
                  </a:moveTo>
                  <a:lnTo>
                    <a:pt x="0" y="10"/>
                  </a:lnTo>
                  <a:lnTo>
                    <a:pt x="14" y="86"/>
                  </a:lnTo>
                  <a:lnTo>
                    <a:pt x="68" y="72"/>
                  </a:lnTo>
                  <a:lnTo>
                    <a:pt x="41" y="0"/>
                  </a:lnTo>
                  <a:lnTo>
                    <a:pt x="41" y="0"/>
                  </a:lnTo>
                  <a:close/>
                </a:path>
              </a:pathLst>
            </a:custGeom>
            <a:solidFill>
              <a:srgbClr val="788FE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49" name="Freeform 56"/>
            <p:cNvSpPr>
              <a:spLocks/>
            </p:cNvSpPr>
            <p:nvPr/>
          </p:nvSpPr>
          <p:spPr bwMode="auto">
            <a:xfrm>
              <a:off x="2243" y="1531"/>
              <a:ext cx="59" cy="76"/>
            </a:xfrm>
            <a:custGeom>
              <a:avLst/>
              <a:gdLst/>
              <a:ahLst/>
              <a:cxnLst>
                <a:cxn ang="0">
                  <a:pos x="38" y="0"/>
                </a:cxn>
                <a:cxn ang="0">
                  <a:pos x="0" y="10"/>
                </a:cxn>
                <a:cxn ang="0">
                  <a:pos x="5" y="76"/>
                </a:cxn>
                <a:cxn ang="0">
                  <a:pos x="59" y="62"/>
                </a:cxn>
                <a:cxn ang="0">
                  <a:pos x="38" y="0"/>
                </a:cxn>
                <a:cxn ang="0">
                  <a:pos x="38" y="0"/>
                </a:cxn>
              </a:cxnLst>
              <a:rect l="0" t="0" r="r" b="b"/>
              <a:pathLst>
                <a:path w="59" h="76">
                  <a:moveTo>
                    <a:pt x="38" y="0"/>
                  </a:moveTo>
                  <a:lnTo>
                    <a:pt x="0" y="10"/>
                  </a:lnTo>
                  <a:lnTo>
                    <a:pt x="5" y="76"/>
                  </a:lnTo>
                  <a:lnTo>
                    <a:pt x="59" y="62"/>
                  </a:lnTo>
                  <a:lnTo>
                    <a:pt x="38" y="0"/>
                  </a:lnTo>
                  <a:lnTo>
                    <a:pt x="38" y="0"/>
                  </a:lnTo>
                  <a:close/>
                </a:path>
              </a:pathLst>
            </a:custGeom>
            <a:solidFill>
              <a:srgbClr val="788FE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50" name="Freeform 57"/>
            <p:cNvSpPr>
              <a:spLocks/>
            </p:cNvSpPr>
            <p:nvPr/>
          </p:nvSpPr>
          <p:spPr bwMode="auto">
            <a:xfrm>
              <a:off x="2207" y="1607"/>
              <a:ext cx="56" cy="91"/>
            </a:xfrm>
            <a:custGeom>
              <a:avLst/>
              <a:gdLst/>
              <a:ahLst/>
              <a:cxnLst>
                <a:cxn ang="0">
                  <a:pos x="41" y="0"/>
                </a:cxn>
                <a:cxn ang="0">
                  <a:pos x="0" y="12"/>
                </a:cxn>
                <a:cxn ang="0">
                  <a:pos x="3" y="91"/>
                </a:cxn>
                <a:cxn ang="0">
                  <a:pos x="56" y="74"/>
                </a:cxn>
                <a:cxn ang="0">
                  <a:pos x="41" y="0"/>
                </a:cxn>
                <a:cxn ang="0">
                  <a:pos x="41" y="0"/>
                </a:cxn>
              </a:cxnLst>
              <a:rect l="0" t="0" r="r" b="b"/>
              <a:pathLst>
                <a:path w="56" h="91">
                  <a:moveTo>
                    <a:pt x="41" y="0"/>
                  </a:moveTo>
                  <a:lnTo>
                    <a:pt x="0" y="12"/>
                  </a:lnTo>
                  <a:lnTo>
                    <a:pt x="3" y="91"/>
                  </a:lnTo>
                  <a:lnTo>
                    <a:pt x="56" y="74"/>
                  </a:lnTo>
                  <a:lnTo>
                    <a:pt x="41" y="0"/>
                  </a:lnTo>
                  <a:lnTo>
                    <a:pt x="41" y="0"/>
                  </a:lnTo>
                  <a:close/>
                </a:path>
              </a:pathLst>
            </a:custGeom>
            <a:solidFill>
              <a:srgbClr val="788FE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51" name="Freeform 58"/>
            <p:cNvSpPr>
              <a:spLocks/>
            </p:cNvSpPr>
            <p:nvPr/>
          </p:nvSpPr>
          <p:spPr bwMode="auto">
            <a:xfrm>
              <a:off x="2193" y="1495"/>
              <a:ext cx="50" cy="61"/>
            </a:xfrm>
            <a:custGeom>
              <a:avLst/>
              <a:gdLst/>
              <a:ahLst/>
              <a:cxnLst>
                <a:cxn ang="0">
                  <a:pos x="41" y="0"/>
                </a:cxn>
                <a:cxn ang="0">
                  <a:pos x="0" y="12"/>
                </a:cxn>
                <a:cxn ang="0">
                  <a:pos x="6" y="61"/>
                </a:cxn>
                <a:cxn ang="0">
                  <a:pos x="50" y="47"/>
                </a:cxn>
                <a:cxn ang="0">
                  <a:pos x="41" y="0"/>
                </a:cxn>
                <a:cxn ang="0">
                  <a:pos x="41" y="0"/>
                </a:cxn>
              </a:cxnLst>
              <a:rect l="0" t="0" r="r" b="b"/>
              <a:pathLst>
                <a:path w="50" h="61">
                  <a:moveTo>
                    <a:pt x="41" y="0"/>
                  </a:moveTo>
                  <a:lnTo>
                    <a:pt x="0" y="12"/>
                  </a:lnTo>
                  <a:lnTo>
                    <a:pt x="6" y="61"/>
                  </a:lnTo>
                  <a:lnTo>
                    <a:pt x="50" y="47"/>
                  </a:lnTo>
                  <a:lnTo>
                    <a:pt x="41" y="0"/>
                  </a:lnTo>
                  <a:lnTo>
                    <a:pt x="41" y="0"/>
                  </a:lnTo>
                  <a:close/>
                </a:path>
              </a:pathLst>
            </a:custGeom>
            <a:solidFill>
              <a:srgbClr val="788FE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52" name="Freeform 59"/>
            <p:cNvSpPr>
              <a:spLocks/>
            </p:cNvSpPr>
            <p:nvPr/>
          </p:nvSpPr>
          <p:spPr bwMode="auto">
            <a:xfrm>
              <a:off x="2155" y="1619"/>
              <a:ext cx="55" cy="95"/>
            </a:xfrm>
            <a:custGeom>
              <a:avLst/>
              <a:gdLst/>
              <a:ahLst/>
              <a:cxnLst>
                <a:cxn ang="0">
                  <a:pos x="52" y="0"/>
                </a:cxn>
                <a:cxn ang="0">
                  <a:pos x="9" y="14"/>
                </a:cxn>
                <a:cxn ang="0">
                  <a:pos x="0" y="95"/>
                </a:cxn>
                <a:cxn ang="0">
                  <a:pos x="55" y="80"/>
                </a:cxn>
                <a:cxn ang="0">
                  <a:pos x="52" y="0"/>
                </a:cxn>
                <a:cxn ang="0">
                  <a:pos x="52" y="0"/>
                </a:cxn>
              </a:cxnLst>
              <a:rect l="0" t="0" r="r" b="b"/>
              <a:pathLst>
                <a:path w="55" h="95">
                  <a:moveTo>
                    <a:pt x="52" y="0"/>
                  </a:moveTo>
                  <a:lnTo>
                    <a:pt x="9" y="14"/>
                  </a:lnTo>
                  <a:lnTo>
                    <a:pt x="0" y="95"/>
                  </a:lnTo>
                  <a:lnTo>
                    <a:pt x="55" y="80"/>
                  </a:lnTo>
                  <a:lnTo>
                    <a:pt x="52" y="0"/>
                  </a:lnTo>
                  <a:lnTo>
                    <a:pt x="52" y="0"/>
                  </a:lnTo>
                  <a:close/>
                </a:path>
              </a:pathLst>
            </a:custGeom>
            <a:solidFill>
              <a:srgbClr val="637AC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53" name="Freeform 60"/>
            <p:cNvSpPr>
              <a:spLocks/>
            </p:cNvSpPr>
            <p:nvPr/>
          </p:nvSpPr>
          <p:spPr bwMode="auto">
            <a:xfrm>
              <a:off x="2139" y="1553"/>
              <a:ext cx="65" cy="89"/>
            </a:xfrm>
            <a:custGeom>
              <a:avLst/>
              <a:gdLst/>
              <a:ahLst/>
              <a:cxnLst>
                <a:cxn ang="0">
                  <a:pos x="60" y="0"/>
                </a:cxn>
                <a:cxn ang="0">
                  <a:pos x="15" y="13"/>
                </a:cxn>
                <a:cxn ang="0">
                  <a:pos x="0" y="89"/>
                </a:cxn>
                <a:cxn ang="0">
                  <a:pos x="65" y="66"/>
                </a:cxn>
                <a:cxn ang="0">
                  <a:pos x="60" y="0"/>
                </a:cxn>
                <a:cxn ang="0">
                  <a:pos x="60" y="0"/>
                </a:cxn>
              </a:cxnLst>
              <a:rect l="0" t="0" r="r" b="b"/>
              <a:pathLst>
                <a:path w="65" h="89">
                  <a:moveTo>
                    <a:pt x="60" y="0"/>
                  </a:moveTo>
                  <a:lnTo>
                    <a:pt x="15" y="13"/>
                  </a:lnTo>
                  <a:lnTo>
                    <a:pt x="0" y="89"/>
                  </a:lnTo>
                  <a:lnTo>
                    <a:pt x="65" y="66"/>
                  </a:lnTo>
                  <a:lnTo>
                    <a:pt x="60" y="0"/>
                  </a:lnTo>
                  <a:lnTo>
                    <a:pt x="60" y="0"/>
                  </a:lnTo>
                  <a:close/>
                </a:path>
              </a:pathLst>
            </a:custGeom>
            <a:solidFill>
              <a:srgbClr val="788FE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54" name="Freeform 61"/>
            <p:cNvSpPr>
              <a:spLocks/>
            </p:cNvSpPr>
            <p:nvPr/>
          </p:nvSpPr>
          <p:spPr bwMode="auto">
            <a:xfrm>
              <a:off x="2092" y="1507"/>
              <a:ext cx="63" cy="82"/>
            </a:xfrm>
            <a:custGeom>
              <a:avLst/>
              <a:gdLst/>
              <a:ahLst/>
              <a:cxnLst>
                <a:cxn ang="0">
                  <a:pos x="63" y="0"/>
                </a:cxn>
                <a:cxn ang="0">
                  <a:pos x="20" y="15"/>
                </a:cxn>
                <a:cxn ang="0">
                  <a:pos x="0" y="82"/>
                </a:cxn>
                <a:cxn ang="0">
                  <a:pos x="62" y="62"/>
                </a:cxn>
                <a:cxn ang="0">
                  <a:pos x="63" y="0"/>
                </a:cxn>
                <a:cxn ang="0">
                  <a:pos x="63" y="0"/>
                </a:cxn>
              </a:cxnLst>
              <a:rect l="0" t="0" r="r" b="b"/>
              <a:pathLst>
                <a:path w="63" h="82">
                  <a:moveTo>
                    <a:pt x="63" y="0"/>
                  </a:moveTo>
                  <a:lnTo>
                    <a:pt x="20" y="15"/>
                  </a:lnTo>
                  <a:lnTo>
                    <a:pt x="0" y="82"/>
                  </a:lnTo>
                  <a:lnTo>
                    <a:pt x="62" y="62"/>
                  </a:lnTo>
                  <a:lnTo>
                    <a:pt x="63" y="0"/>
                  </a:lnTo>
                  <a:lnTo>
                    <a:pt x="63" y="0"/>
                  </a:lnTo>
                  <a:close/>
                </a:path>
              </a:pathLst>
            </a:custGeom>
            <a:solidFill>
              <a:srgbClr val="8096EB"/>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55" name="Freeform 62"/>
            <p:cNvSpPr>
              <a:spLocks/>
            </p:cNvSpPr>
            <p:nvPr/>
          </p:nvSpPr>
          <p:spPr bwMode="auto">
            <a:xfrm>
              <a:off x="2036" y="1587"/>
              <a:ext cx="59" cy="86"/>
            </a:xfrm>
            <a:custGeom>
              <a:avLst/>
              <a:gdLst/>
              <a:ahLst/>
              <a:cxnLst>
                <a:cxn ang="0">
                  <a:pos x="59" y="0"/>
                </a:cxn>
                <a:cxn ang="0">
                  <a:pos x="9" y="18"/>
                </a:cxn>
                <a:cxn ang="0">
                  <a:pos x="0" y="86"/>
                </a:cxn>
                <a:cxn ang="0">
                  <a:pos x="48" y="67"/>
                </a:cxn>
                <a:cxn ang="0">
                  <a:pos x="59" y="0"/>
                </a:cxn>
                <a:cxn ang="0">
                  <a:pos x="59" y="0"/>
                </a:cxn>
              </a:cxnLst>
              <a:rect l="0" t="0" r="r" b="b"/>
              <a:pathLst>
                <a:path w="59" h="86">
                  <a:moveTo>
                    <a:pt x="59" y="0"/>
                  </a:moveTo>
                  <a:lnTo>
                    <a:pt x="9" y="18"/>
                  </a:lnTo>
                  <a:lnTo>
                    <a:pt x="0" y="86"/>
                  </a:lnTo>
                  <a:lnTo>
                    <a:pt x="48" y="67"/>
                  </a:lnTo>
                  <a:lnTo>
                    <a:pt x="59" y="0"/>
                  </a:lnTo>
                  <a:lnTo>
                    <a:pt x="59" y="0"/>
                  </a:lnTo>
                  <a:close/>
                </a:path>
              </a:pathLst>
            </a:custGeom>
            <a:solidFill>
              <a:srgbClr val="7A91E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56" name="Freeform 63"/>
            <p:cNvSpPr>
              <a:spLocks/>
            </p:cNvSpPr>
            <p:nvPr/>
          </p:nvSpPr>
          <p:spPr bwMode="auto">
            <a:xfrm>
              <a:off x="2068" y="1477"/>
              <a:ext cx="53" cy="64"/>
            </a:xfrm>
            <a:custGeom>
              <a:avLst/>
              <a:gdLst/>
              <a:ahLst/>
              <a:cxnLst>
                <a:cxn ang="0">
                  <a:pos x="53" y="0"/>
                </a:cxn>
                <a:cxn ang="0">
                  <a:pos x="4" y="18"/>
                </a:cxn>
                <a:cxn ang="0">
                  <a:pos x="0" y="64"/>
                </a:cxn>
                <a:cxn ang="0">
                  <a:pos x="44" y="45"/>
                </a:cxn>
                <a:cxn ang="0">
                  <a:pos x="53" y="0"/>
                </a:cxn>
                <a:cxn ang="0">
                  <a:pos x="53" y="0"/>
                </a:cxn>
              </a:cxnLst>
              <a:rect l="0" t="0" r="r" b="b"/>
              <a:pathLst>
                <a:path w="53" h="64">
                  <a:moveTo>
                    <a:pt x="53" y="0"/>
                  </a:moveTo>
                  <a:lnTo>
                    <a:pt x="4" y="18"/>
                  </a:lnTo>
                  <a:lnTo>
                    <a:pt x="0" y="64"/>
                  </a:lnTo>
                  <a:lnTo>
                    <a:pt x="44" y="45"/>
                  </a:lnTo>
                  <a:lnTo>
                    <a:pt x="53" y="0"/>
                  </a:lnTo>
                  <a:lnTo>
                    <a:pt x="53" y="0"/>
                  </a:lnTo>
                  <a:close/>
                </a:path>
              </a:pathLst>
            </a:custGeom>
            <a:solidFill>
              <a:srgbClr val="788FE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57" name="Freeform 64"/>
            <p:cNvSpPr>
              <a:spLocks/>
            </p:cNvSpPr>
            <p:nvPr/>
          </p:nvSpPr>
          <p:spPr bwMode="auto">
            <a:xfrm>
              <a:off x="2266" y="1415"/>
              <a:ext cx="54" cy="263"/>
            </a:xfrm>
            <a:custGeom>
              <a:avLst/>
              <a:gdLst/>
              <a:ahLst/>
              <a:cxnLst>
                <a:cxn ang="0">
                  <a:pos x="0" y="8"/>
                </a:cxn>
                <a:cxn ang="0">
                  <a:pos x="42" y="263"/>
                </a:cxn>
                <a:cxn ang="0">
                  <a:pos x="54" y="258"/>
                </a:cxn>
                <a:cxn ang="0">
                  <a:pos x="53" y="257"/>
                </a:cxn>
                <a:cxn ang="0">
                  <a:pos x="53" y="254"/>
                </a:cxn>
                <a:cxn ang="0">
                  <a:pos x="53" y="251"/>
                </a:cxn>
                <a:cxn ang="0">
                  <a:pos x="53" y="246"/>
                </a:cxn>
                <a:cxn ang="0">
                  <a:pos x="51" y="239"/>
                </a:cxn>
                <a:cxn ang="0">
                  <a:pos x="49" y="233"/>
                </a:cxn>
                <a:cxn ang="0">
                  <a:pos x="48" y="224"/>
                </a:cxn>
                <a:cxn ang="0">
                  <a:pos x="48" y="216"/>
                </a:cxn>
                <a:cxn ang="0">
                  <a:pos x="45" y="210"/>
                </a:cxn>
                <a:cxn ang="0">
                  <a:pos x="45" y="206"/>
                </a:cxn>
                <a:cxn ang="0">
                  <a:pos x="43" y="200"/>
                </a:cxn>
                <a:cxn ang="0">
                  <a:pos x="43" y="195"/>
                </a:cxn>
                <a:cxn ang="0">
                  <a:pos x="43" y="190"/>
                </a:cxn>
                <a:cxn ang="0">
                  <a:pos x="42" y="184"/>
                </a:cxn>
                <a:cxn ang="0">
                  <a:pos x="40" y="178"/>
                </a:cxn>
                <a:cxn ang="0">
                  <a:pos x="40" y="174"/>
                </a:cxn>
                <a:cxn ang="0">
                  <a:pos x="39" y="166"/>
                </a:cxn>
                <a:cxn ang="0">
                  <a:pos x="39" y="162"/>
                </a:cxn>
                <a:cxn ang="0">
                  <a:pos x="37" y="156"/>
                </a:cxn>
                <a:cxn ang="0">
                  <a:pos x="37" y="150"/>
                </a:cxn>
                <a:cxn ang="0">
                  <a:pos x="36" y="144"/>
                </a:cxn>
                <a:cxn ang="0">
                  <a:pos x="36" y="138"/>
                </a:cxn>
                <a:cxn ang="0">
                  <a:pos x="34" y="132"/>
                </a:cxn>
                <a:cxn ang="0">
                  <a:pos x="34" y="126"/>
                </a:cxn>
                <a:cxn ang="0">
                  <a:pos x="33" y="120"/>
                </a:cxn>
                <a:cxn ang="0">
                  <a:pos x="31" y="113"/>
                </a:cxn>
                <a:cxn ang="0">
                  <a:pos x="30" y="107"/>
                </a:cxn>
                <a:cxn ang="0">
                  <a:pos x="30" y="101"/>
                </a:cxn>
                <a:cxn ang="0">
                  <a:pos x="27" y="95"/>
                </a:cxn>
                <a:cxn ang="0">
                  <a:pos x="27" y="89"/>
                </a:cxn>
                <a:cxn ang="0">
                  <a:pos x="25" y="85"/>
                </a:cxn>
                <a:cxn ang="0">
                  <a:pos x="25" y="79"/>
                </a:cxn>
                <a:cxn ang="0">
                  <a:pos x="24" y="73"/>
                </a:cxn>
                <a:cxn ang="0">
                  <a:pos x="22" y="67"/>
                </a:cxn>
                <a:cxn ang="0">
                  <a:pos x="22" y="62"/>
                </a:cxn>
                <a:cxn ang="0">
                  <a:pos x="22" y="56"/>
                </a:cxn>
                <a:cxn ang="0">
                  <a:pos x="21" y="52"/>
                </a:cxn>
                <a:cxn ang="0">
                  <a:pos x="19" y="47"/>
                </a:cxn>
                <a:cxn ang="0">
                  <a:pos x="19" y="41"/>
                </a:cxn>
                <a:cxn ang="0">
                  <a:pos x="19" y="38"/>
                </a:cxn>
                <a:cxn ang="0">
                  <a:pos x="16" y="29"/>
                </a:cxn>
                <a:cxn ang="0">
                  <a:pos x="15" y="21"/>
                </a:cxn>
                <a:cxn ang="0">
                  <a:pos x="13" y="14"/>
                </a:cxn>
                <a:cxn ang="0">
                  <a:pos x="12" y="9"/>
                </a:cxn>
                <a:cxn ang="0">
                  <a:pos x="9" y="2"/>
                </a:cxn>
                <a:cxn ang="0">
                  <a:pos x="9" y="0"/>
                </a:cxn>
                <a:cxn ang="0">
                  <a:pos x="0" y="8"/>
                </a:cxn>
                <a:cxn ang="0">
                  <a:pos x="0" y="8"/>
                </a:cxn>
              </a:cxnLst>
              <a:rect l="0" t="0" r="r" b="b"/>
              <a:pathLst>
                <a:path w="54" h="263">
                  <a:moveTo>
                    <a:pt x="0" y="8"/>
                  </a:moveTo>
                  <a:lnTo>
                    <a:pt x="42" y="263"/>
                  </a:lnTo>
                  <a:lnTo>
                    <a:pt x="54" y="258"/>
                  </a:lnTo>
                  <a:lnTo>
                    <a:pt x="53" y="257"/>
                  </a:lnTo>
                  <a:lnTo>
                    <a:pt x="53" y="254"/>
                  </a:lnTo>
                  <a:lnTo>
                    <a:pt x="53" y="251"/>
                  </a:lnTo>
                  <a:lnTo>
                    <a:pt x="53" y="246"/>
                  </a:lnTo>
                  <a:lnTo>
                    <a:pt x="51" y="239"/>
                  </a:lnTo>
                  <a:lnTo>
                    <a:pt x="49" y="233"/>
                  </a:lnTo>
                  <a:lnTo>
                    <a:pt x="48" y="224"/>
                  </a:lnTo>
                  <a:lnTo>
                    <a:pt x="48" y="216"/>
                  </a:lnTo>
                  <a:lnTo>
                    <a:pt x="45" y="210"/>
                  </a:lnTo>
                  <a:lnTo>
                    <a:pt x="45" y="206"/>
                  </a:lnTo>
                  <a:lnTo>
                    <a:pt x="43" y="200"/>
                  </a:lnTo>
                  <a:lnTo>
                    <a:pt x="43" y="195"/>
                  </a:lnTo>
                  <a:lnTo>
                    <a:pt x="43" y="190"/>
                  </a:lnTo>
                  <a:lnTo>
                    <a:pt x="42" y="184"/>
                  </a:lnTo>
                  <a:lnTo>
                    <a:pt x="40" y="178"/>
                  </a:lnTo>
                  <a:lnTo>
                    <a:pt x="40" y="174"/>
                  </a:lnTo>
                  <a:lnTo>
                    <a:pt x="39" y="166"/>
                  </a:lnTo>
                  <a:lnTo>
                    <a:pt x="39" y="162"/>
                  </a:lnTo>
                  <a:lnTo>
                    <a:pt x="37" y="156"/>
                  </a:lnTo>
                  <a:lnTo>
                    <a:pt x="37" y="150"/>
                  </a:lnTo>
                  <a:lnTo>
                    <a:pt x="36" y="144"/>
                  </a:lnTo>
                  <a:lnTo>
                    <a:pt x="36" y="138"/>
                  </a:lnTo>
                  <a:lnTo>
                    <a:pt x="34" y="132"/>
                  </a:lnTo>
                  <a:lnTo>
                    <a:pt x="34" y="126"/>
                  </a:lnTo>
                  <a:lnTo>
                    <a:pt x="33" y="120"/>
                  </a:lnTo>
                  <a:lnTo>
                    <a:pt x="31" y="113"/>
                  </a:lnTo>
                  <a:lnTo>
                    <a:pt x="30" y="107"/>
                  </a:lnTo>
                  <a:lnTo>
                    <a:pt x="30" y="101"/>
                  </a:lnTo>
                  <a:lnTo>
                    <a:pt x="27" y="95"/>
                  </a:lnTo>
                  <a:lnTo>
                    <a:pt x="27" y="89"/>
                  </a:lnTo>
                  <a:lnTo>
                    <a:pt x="25" y="85"/>
                  </a:lnTo>
                  <a:lnTo>
                    <a:pt x="25" y="79"/>
                  </a:lnTo>
                  <a:lnTo>
                    <a:pt x="24" y="73"/>
                  </a:lnTo>
                  <a:lnTo>
                    <a:pt x="22" y="67"/>
                  </a:lnTo>
                  <a:lnTo>
                    <a:pt x="22" y="62"/>
                  </a:lnTo>
                  <a:lnTo>
                    <a:pt x="22" y="56"/>
                  </a:lnTo>
                  <a:lnTo>
                    <a:pt x="21" y="52"/>
                  </a:lnTo>
                  <a:lnTo>
                    <a:pt x="19" y="47"/>
                  </a:lnTo>
                  <a:lnTo>
                    <a:pt x="19" y="41"/>
                  </a:lnTo>
                  <a:lnTo>
                    <a:pt x="19" y="38"/>
                  </a:lnTo>
                  <a:lnTo>
                    <a:pt x="16" y="29"/>
                  </a:lnTo>
                  <a:lnTo>
                    <a:pt x="15" y="21"/>
                  </a:lnTo>
                  <a:lnTo>
                    <a:pt x="13" y="14"/>
                  </a:lnTo>
                  <a:lnTo>
                    <a:pt x="12" y="9"/>
                  </a:lnTo>
                  <a:lnTo>
                    <a:pt x="9" y="2"/>
                  </a:lnTo>
                  <a:lnTo>
                    <a:pt x="9" y="0"/>
                  </a:lnTo>
                  <a:lnTo>
                    <a:pt x="0" y="8"/>
                  </a:lnTo>
                  <a:lnTo>
                    <a:pt x="0"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58" name="Freeform 65"/>
            <p:cNvSpPr>
              <a:spLocks/>
            </p:cNvSpPr>
            <p:nvPr/>
          </p:nvSpPr>
          <p:spPr bwMode="auto">
            <a:xfrm>
              <a:off x="2551" y="1007"/>
              <a:ext cx="115" cy="111"/>
            </a:xfrm>
            <a:custGeom>
              <a:avLst/>
              <a:gdLst/>
              <a:ahLst/>
              <a:cxnLst>
                <a:cxn ang="0">
                  <a:pos x="35" y="103"/>
                </a:cxn>
                <a:cxn ang="0">
                  <a:pos x="39" y="106"/>
                </a:cxn>
                <a:cxn ang="0">
                  <a:pos x="45" y="108"/>
                </a:cxn>
                <a:cxn ang="0">
                  <a:pos x="50" y="109"/>
                </a:cxn>
                <a:cxn ang="0">
                  <a:pos x="56" y="111"/>
                </a:cxn>
                <a:cxn ang="0">
                  <a:pos x="60" y="111"/>
                </a:cxn>
                <a:cxn ang="0">
                  <a:pos x="66" y="111"/>
                </a:cxn>
                <a:cxn ang="0">
                  <a:pos x="71" y="111"/>
                </a:cxn>
                <a:cxn ang="0">
                  <a:pos x="77" y="111"/>
                </a:cxn>
                <a:cxn ang="0">
                  <a:pos x="86" y="106"/>
                </a:cxn>
                <a:cxn ang="0">
                  <a:pos x="97" y="102"/>
                </a:cxn>
                <a:cxn ang="0">
                  <a:pos x="103" y="94"/>
                </a:cxn>
                <a:cxn ang="0">
                  <a:pos x="110" y="86"/>
                </a:cxn>
                <a:cxn ang="0">
                  <a:pos x="110" y="80"/>
                </a:cxn>
                <a:cxn ang="0">
                  <a:pos x="112" y="76"/>
                </a:cxn>
                <a:cxn ang="0">
                  <a:pos x="113" y="70"/>
                </a:cxn>
                <a:cxn ang="0">
                  <a:pos x="115" y="65"/>
                </a:cxn>
                <a:cxn ang="0">
                  <a:pos x="113" y="59"/>
                </a:cxn>
                <a:cxn ang="0">
                  <a:pos x="113" y="53"/>
                </a:cxn>
                <a:cxn ang="0">
                  <a:pos x="112" y="49"/>
                </a:cxn>
                <a:cxn ang="0">
                  <a:pos x="110" y="44"/>
                </a:cxn>
                <a:cxn ang="0">
                  <a:pos x="107" y="38"/>
                </a:cxn>
                <a:cxn ang="0">
                  <a:pos x="104" y="32"/>
                </a:cxn>
                <a:cxn ang="0">
                  <a:pos x="101" y="28"/>
                </a:cxn>
                <a:cxn ang="0">
                  <a:pos x="100" y="25"/>
                </a:cxn>
                <a:cxn ang="0">
                  <a:pos x="91" y="15"/>
                </a:cxn>
                <a:cxn ang="0">
                  <a:pos x="82" y="9"/>
                </a:cxn>
                <a:cxn ang="0">
                  <a:pos x="76" y="6"/>
                </a:cxn>
                <a:cxn ang="0">
                  <a:pos x="70" y="3"/>
                </a:cxn>
                <a:cxn ang="0">
                  <a:pos x="63" y="2"/>
                </a:cxn>
                <a:cxn ang="0">
                  <a:pos x="59" y="2"/>
                </a:cxn>
                <a:cxn ang="0">
                  <a:pos x="53" y="0"/>
                </a:cxn>
                <a:cxn ang="0">
                  <a:pos x="47" y="0"/>
                </a:cxn>
                <a:cxn ang="0">
                  <a:pos x="42" y="0"/>
                </a:cxn>
                <a:cxn ang="0">
                  <a:pos x="38" y="2"/>
                </a:cxn>
                <a:cxn ang="0">
                  <a:pos x="32" y="2"/>
                </a:cxn>
                <a:cxn ang="0">
                  <a:pos x="26" y="3"/>
                </a:cxn>
                <a:cxn ang="0">
                  <a:pos x="21" y="6"/>
                </a:cxn>
                <a:cxn ang="0">
                  <a:pos x="18" y="9"/>
                </a:cxn>
                <a:cxn ang="0">
                  <a:pos x="11" y="17"/>
                </a:cxn>
                <a:cxn ang="0">
                  <a:pos x="6" y="26"/>
                </a:cxn>
                <a:cxn ang="0">
                  <a:pos x="3" y="31"/>
                </a:cxn>
                <a:cxn ang="0">
                  <a:pos x="2" y="35"/>
                </a:cxn>
                <a:cxn ang="0">
                  <a:pos x="0" y="41"/>
                </a:cxn>
                <a:cxn ang="0">
                  <a:pos x="0" y="47"/>
                </a:cxn>
                <a:cxn ang="0">
                  <a:pos x="0" y="52"/>
                </a:cxn>
                <a:cxn ang="0">
                  <a:pos x="0" y="58"/>
                </a:cxn>
                <a:cxn ang="0">
                  <a:pos x="2" y="64"/>
                </a:cxn>
                <a:cxn ang="0">
                  <a:pos x="5" y="68"/>
                </a:cxn>
                <a:cxn ang="0">
                  <a:pos x="9" y="79"/>
                </a:cxn>
                <a:cxn ang="0">
                  <a:pos x="15" y="88"/>
                </a:cxn>
                <a:cxn ang="0">
                  <a:pos x="20" y="91"/>
                </a:cxn>
                <a:cxn ang="0">
                  <a:pos x="24" y="96"/>
                </a:cxn>
                <a:cxn ang="0">
                  <a:pos x="29" y="100"/>
                </a:cxn>
                <a:cxn ang="0">
                  <a:pos x="35" y="103"/>
                </a:cxn>
                <a:cxn ang="0">
                  <a:pos x="35" y="103"/>
                </a:cxn>
              </a:cxnLst>
              <a:rect l="0" t="0" r="r" b="b"/>
              <a:pathLst>
                <a:path w="115" h="111">
                  <a:moveTo>
                    <a:pt x="35" y="103"/>
                  </a:moveTo>
                  <a:lnTo>
                    <a:pt x="39" y="106"/>
                  </a:lnTo>
                  <a:lnTo>
                    <a:pt x="45" y="108"/>
                  </a:lnTo>
                  <a:lnTo>
                    <a:pt x="50" y="109"/>
                  </a:lnTo>
                  <a:lnTo>
                    <a:pt x="56" y="111"/>
                  </a:lnTo>
                  <a:lnTo>
                    <a:pt x="60" y="111"/>
                  </a:lnTo>
                  <a:lnTo>
                    <a:pt x="66" y="111"/>
                  </a:lnTo>
                  <a:lnTo>
                    <a:pt x="71" y="111"/>
                  </a:lnTo>
                  <a:lnTo>
                    <a:pt x="77" y="111"/>
                  </a:lnTo>
                  <a:lnTo>
                    <a:pt x="86" y="106"/>
                  </a:lnTo>
                  <a:lnTo>
                    <a:pt x="97" y="102"/>
                  </a:lnTo>
                  <a:lnTo>
                    <a:pt x="103" y="94"/>
                  </a:lnTo>
                  <a:lnTo>
                    <a:pt x="110" y="86"/>
                  </a:lnTo>
                  <a:lnTo>
                    <a:pt x="110" y="80"/>
                  </a:lnTo>
                  <a:lnTo>
                    <a:pt x="112" y="76"/>
                  </a:lnTo>
                  <a:lnTo>
                    <a:pt x="113" y="70"/>
                  </a:lnTo>
                  <a:lnTo>
                    <a:pt x="115" y="65"/>
                  </a:lnTo>
                  <a:lnTo>
                    <a:pt x="113" y="59"/>
                  </a:lnTo>
                  <a:lnTo>
                    <a:pt x="113" y="53"/>
                  </a:lnTo>
                  <a:lnTo>
                    <a:pt x="112" y="49"/>
                  </a:lnTo>
                  <a:lnTo>
                    <a:pt x="110" y="44"/>
                  </a:lnTo>
                  <a:lnTo>
                    <a:pt x="107" y="38"/>
                  </a:lnTo>
                  <a:lnTo>
                    <a:pt x="104" y="32"/>
                  </a:lnTo>
                  <a:lnTo>
                    <a:pt x="101" y="28"/>
                  </a:lnTo>
                  <a:lnTo>
                    <a:pt x="100" y="25"/>
                  </a:lnTo>
                  <a:lnTo>
                    <a:pt x="91" y="15"/>
                  </a:lnTo>
                  <a:lnTo>
                    <a:pt x="82" y="9"/>
                  </a:lnTo>
                  <a:lnTo>
                    <a:pt x="76" y="6"/>
                  </a:lnTo>
                  <a:lnTo>
                    <a:pt x="70" y="3"/>
                  </a:lnTo>
                  <a:lnTo>
                    <a:pt x="63" y="2"/>
                  </a:lnTo>
                  <a:lnTo>
                    <a:pt x="59" y="2"/>
                  </a:lnTo>
                  <a:lnTo>
                    <a:pt x="53" y="0"/>
                  </a:lnTo>
                  <a:lnTo>
                    <a:pt x="47" y="0"/>
                  </a:lnTo>
                  <a:lnTo>
                    <a:pt x="42" y="0"/>
                  </a:lnTo>
                  <a:lnTo>
                    <a:pt x="38" y="2"/>
                  </a:lnTo>
                  <a:lnTo>
                    <a:pt x="32" y="2"/>
                  </a:lnTo>
                  <a:lnTo>
                    <a:pt x="26" y="3"/>
                  </a:lnTo>
                  <a:lnTo>
                    <a:pt x="21" y="6"/>
                  </a:lnTo>
                  <a:lnTo>
                    <a:pt x="18" y="9"/>
                  </a:lnTo>
                  <a:lnTo>
                    <a:pt x="11" y="17"/>
                  </a:lnTo>
                  <a:lnTo>
                    <a:pt x="6" y="26"/>
                  </a:lnTo>
                  <a:lnTo>
                    <a:pt x="3" y="31"/>
                  </a:lnTo>
                  <a:lnTo>
                    <a:pt x="2" y="35"/>
                  </a:lnTo>
                  <a:lnTo>
                    <a:pt x="0" y="41"/>
                  </a:lnTo>
                  <a:lnTo>
                    <a:pt x="0" y="47"/>
                  </a:lnTo>
                  <a:lnTo>
                    <a:pt x="0" y="52"/>
                  </a:lnTo>
                  <a:lnTo>
                    <a:pt x="0" y="58"/>
                  </a:lnTo>
                  <a:lnTo>
                    <a:pt x="2" y="64"/>
                  </a:lnTo>
                  <a:lnTo>
                    <a:pt x="5" y="68"/>
                  </a:lnTo>
                  <a:lnTo>
                    <a:pt x="9" y="79"/>
                  </a:lnTo>
                  <a:lnTo>
                    <a:pt x="15" y="88"/>
                  </a:lnTo>
                  <a:lnTo>
                    <a:pt x="20" y="91"/>
                  </a:lnTo>
                  <a:lnTo>
                    <a:pt x="24" y="96"/>
                  </a:lnTo>
                  <a:lnTo>
                    <a:pt x="29" y="100"/>
                  </a:lnTo>
                  <a:lnTo>
                    <a:pt x="35" y="103"/>
                  </a:lnTo>
                  <a:lnTo>
                    <a:pt x="35" y="10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59" name="Freeform 66"/>
            <p:cNvSpPr>
              <a:spLocks/>
            </p:cNvSpPr>
            <p:nvPr/>
          </p:nvSpPr>
          <p:spPr bwMode="auto">
            <a:xfrm>
              <a:off x="2577" y="1326"/>
              <a:ext cx="53" cy="171"/>
            </a:xfrm>
            <a:custGeom>
              <a:avLst/>
              <a:gdLst/>
              <a:ahLst/>
              <a:cxnLst>
                <a:cxn ang="0">
                  <a:pos x="42" y="0"/>
                </a:cxn>
                <a:cxn ang="0">
                  <a:pos x="50" y="3"/>
                </a:cxn>
                <a:cxn ang="0">
                  <a:pos x="47" y="8"/>
                </a:cxn>
                <a:cxn ang="0">
                  <a:pos x="36" y="14"/>
                </a:cxn>
                <a:cxn ang="0">
                  <a:pos x="22" y="26"/>
                </a:cxn>
                <a:cxn ang="0">
                  <a:pos x="15" y="41"/>
                </a:cxn>
                <a:cxn ang="0">
                  <a:pos x="10" y="53"/>
                </a:cxn>
                <a:cxn ang="0">
                  <a:pos x="9" y="64"/>
                </a:cxn>
                <a:cxn ang="0">
                  <a:pos x="7" y="76"/>
                </a:cxn>
                <a:cxn ang="0">
                  <a:pos x="9" y="88"/>
                </a:cxn>
                <a:cxn ang="0">
                  <a:pos x="10" y="100"/>
                </a:cxn>
                <a:cxn ang="0">
                  <a:pos x="12" y="112"/>
                </a:cxn>
                <a:cxn ang="0">
                  <a:pos x="16" y="122"/>
                </a:cxn>
                <a:cxn ang="0">
                  <a:pos x="21" y="133"/>
                </a:cxn>
                <a:cxn ang="0">
                  <a:pos x="27" y="144"/>
                </a:cxn>
                <a:cxn ang="0">
                  <a:pos x="37" y="157"/>
                </a:cxn>
                <a:cxn ang="0">
                  <a:pos x="40" y="171"/>
                </a:cxn>
                <a:cxn ang="0">
                  <a:pos x="31" y="162"/>
                </a:cxn>
                <a:cxn ang="0">
                  <a:pos x="22" y="151"/>
                </a:cxn>
                <a:cxn ang="0">
                  <a:pos x="16" y="141"/>
                </a:cxn>
                <a:cxn ang="0">
                  <a:pos x="10" y="130"/>
                </a:cxn>
                <a:cxn ang="0">
                  <a:pos x="4" y="118"/>
                </a:cxn>
                <a:cxn ang="0">
                  <a:pos x="1" y="107"/>
                </a:cxn>
                <a:cxn ang="0">
                  <a:pos x="0" y="95"/>
                </a:cxn>
                <a:cxn ang="0">
                  <a:pos x="0" y="83"/>
                </a:cxn>
                <a:cxn ang="0">
                  <a:pos x="0" y="70"/>
                </a:cxn>
                <a:cxn ang="0">
                  <a:pos x="1" y="57"/>
                </a:cxn>
                <a:cxn ang="0">
                  <a:pos x="4" y="45"/>
                </a:cxn>
                <a:cxn ang="0">
                  <a:pos x="9" y="36"/>
                </a:cxn>
                <a:cxn ang="0">
                  <a:pos x="13" y="24"/>
                </a:cxn>
                <a:cxn ang="0">
                  <a:pos x="21" y="15"/>
                </a:cxn>
                <a:cxn ang="0">
                  <a:pos x="30" y="8"/>
                </a:cxn>
                <a:cxn ang="0">
                  <a:pos x="40" y="0"/>
                </a:cxn>
              </a:cxnLst>
              <a:rect l="0" t="0" r="r" b="b"/>
              <a:pathLst>
                <a:path w="53" h="171">
                  <a:moveTo>
                    <a:pt x="40" y="0"/>
                  </a:moveTo>
                  <a:lnTo>
                    <a:pt x="42" y="0"/>
                  </a:lnTo>
                  <a:lnTo>
                    <a:pt x="45" y="3"/>
                  </a:lnTo>
                  <a:lnTo>
                    <a:pt x="50" y="3"/>
                  </a:lnTo>
                  <a:lnTo>
                    <a:pt x="53" y="5"/>
                  </a:lnTo>
                  <a:lnTo>
                    <a:pt x="47" y="8"/>
                  </a:lnTo>
                  <a:lnTo>
                    <a:pt x="40" y="11"/>
                  </a:lnTo>
                  <a:lnTo>
                    <a:pt x="36" y="14"/>
                  </a:lnTo>
                  <a:lnTo>
                    <a:pt x="31" y="18"/>
                  </a:lnTo>
                  <a:lnTo>
                    <a:pt x="22" y="26"/>
                  </a:lnTo>
                  <a:lnTo>
                    <a:pt x="18" y="36"/>
                  </a:lnTo>
                  <a:lnTo>
                    <a:pt x="15" y="41"/>
                  </a:lnTo>
                  <a:lnTo>
                    <a:pt x="12" y="47"/>
                  </a:lnTo>
                  <a:lnTo>
                    <a:pt x="10" y="53"/>
                  </a:lnTo>
                  <a:lnTo>
                    <a:pt x="10" y="59"/>
                  </a:lnTo>
                  <a:lnTo>
                    <a:pt x="9" y="64"/>
                  </a:lnTo>
                  <a:lnTo>
                    <a:pt x="7" y="70"/>
                  </a:lnTo>
                  <a:lnTo>
                    <a:pt x="7" y="76"/>
                  </a:lnTo>
                  <a:lnTo>
                    <a:pt x="9" y="82"/>
                  </a:lnTo>
                  <a:lnTo>
                    <a:pt x="9" y="88"/>
                  </a:lnTo>
                  <a:lnTo>
                    <a:pt x="9" y="94"/>
                  </a:lnTo>
                  <a:lnTo>
                    <a:pt x="10" y="100"/>
                  </a:lnTo>
                  <a:lnTo>
                    <a:pt x="10" y="106"/>
                  </a:lnTo>
                  <a:lnTo>
                    <a:pt x="12" y="112"/>
                  </a:lnTo>
                  <a:lnTo>
                    <a:pt x="13" y="118"/>
                  </a:lnTo>
                  <a:lnTo>
                    <a:pt x="16" y="122"/>
                  </a:lnTo>
                  <a:lnTo>
                    <a:pt x="19" y="128"/>
                  </a:lnTo>
                  <a:lnTo>
                    <a:pt x="21" y="133"/>
                  </a:lnTo>
                  <a:lnTo>
                    <a:pt x="24" y="139"/>
                  </a:lnTo>
                  <a:lnTo>
                    <a:pt x="27" y="144"/>
                  </a:lnTo>
                  <a:lnTo>
                    <a:pt x="30" y="148"/>
                  </a:lnTo>
                  <a:lnTo>
                    <a:pt x="37" y="157"/>
                  </a:lnTo>
                  <a:lnTo>
                    <a:pt x="47" y="166"/>
                  </a:lnTo>
                  <a:lnTo>
                    <a:pt x="40" y="171"/>
                  </a:lnTo>
                  <a:lnTo>
                    <a:pt x="36" y="166"/>
                  </a:lnTo>
                  <a:lnTo>
                    <a:pt x="31" y="162"/>
                  </a:lnTo>
                  <a:lnTo>
                    <a:pt x="27" y="156"/>
                  </a:lnTo>
                  <a:lnTo>
                    <a:pt x="22" y="151"/>
                  </a:lnTo>
                  <a:lnTo>
                    <a:pt x="19" y="145"/>
                  </a:lnTo>
                  <a:lnTo>
                    <a:pt x="16" y="141"/>
                  </a:lnTo>
                  <a:lnTo>
                    <a:pt x="13" y="136"/>
                  </a:lnTo>
                  <a:lnTo>
                    <a:pt x="10" y="130"/>
                  </a:lnTo>
                  <a:lnTo>
                    <a:pt x="7" y="124"/>
                  </a:lnTo>
                  <a:lnTo>
                    <a:pt x="4" y="118"/>
                  </a:lnTo>
                  <a:lnTo>
                    <a:pt x="3" y="112"/>
                  </a:lnTo>
                  <a:lnTo>
                    <a:pt x="1" y="107"/>
                  </a:lnTo>
                  <a:lnTo>
                    <a:pt x="1" y="100"/>
                  </a:lnTo>
                  <a:lnTo>
                    <a:pt x="0" y="95"/>
                  </a:lnTo>
                  <a:lnTo>
                    <a:pt x="0" y="89"/>
                  </a:lnTo>
                  <a:lnTo>
                    <a:pt x="0" y="83"/>
                  </a:lnTo>
                  <a:lnTo>
                    <a:pt x="0" y="77"/>
                  </a:lnTo>
                  <a:lnTo>
                    <a:pt x="0" y="70"/>
                  </a:lnTo>
                  <a:lnTo>
                    <a:pt x="0" y="64"/>
                  </a:lnTo>
                  <a:lnTo>
                    <a:pt x="1" y="57"/>
                  </a:lnTo>
                  <a:lnTo>
                    <a:pt x="1" y="51"/>
                  </a:lnTo>
                  <a:lnTo>
                    <a:pt x="4" y="45"/>
                  </a:lnTo>
                  <a:lnTo>
                    <a:pt x="6" y="41"/>
                  </a:lnTo>
                  <a:lnTo>
                    <a:pt x="9" y="36"/>
                  </a:lnTo>
                  <a:lnTo>
                    <a:pt x="10" y="30"/>
                  </a:lnTo>
                  <a:lnTo>
                    <a:pt x="13" y="24"/>
                  </a:lnTo>
                  <a:lnTo>
                    <a:pt x="18" y="20"/>
                  </a:lnTo>
                  <a:lnTo>
                    <a:pt x="21" y="15"/>
                  </a:lnTo>
                  <a:lnTo>
                    <a:pt x="25" y="11"/>
                  </a:lnTo>
                  <a:lnTo>
                    <a:pt x="30" y="8"/>
                  </a:lnTo>
                  <a:lnTo>
                    <a:pt x="36" y="3"/>
                  </a:lnTo>
                  <a:lnTo>
                    <a:pt x="40" y="0"/>
                  </a:lnTo>
                  <a:lnTo>
                    <a:pt x="4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60" name="Freeform 67"/>
            <p:cNvSpPr>
              <a:spLocks/>
            </p:cNvSpPr>
            <p:nvPr/>
          </p:nvSpPr>
          <p:spPr bwMode="auto">
            <a:xfrm>
              <a:off x="2539" y="1343"/>
              <a:ext cx="57" cy="13"/>
            </a:xfrm>
            <a:custGeom>
              <a:avLst/>
              <a:gdLst/>
              <a:ahLst/>
              <a:cxnLst>
                <a:cxn ang="0">
                  <a:pos x="0" y="13"/>
                </a:cxn>
                <a:cxn ang="0">
                  <a:pos x="5" y="13"/>
                </a:cxn>
                <a:cxn ang="0">
                  <a:pos x="9" y="13"/>
                </a:cxn>
                <a:cxn ang="0">
                  <a:pos x="15" y="12"/>
                </a:cxn>
                <a:cxn ang="0">
                  <a:pos x="23" y="10"/>
                </a:cxn>
                <a:cxn ang="0">
                  <a:pos x="30" y="9"/>
                </a:cxn>
                <a:cxn ang="0">
                  <a:pos x="38" y="9"/>
                </a:cxn>
                <a:cxn ang="0">
                  <a:pos x="45" y="7"/>
                </a:cxn>
                <a:cxn ang="0">
                  <a:pos x="53" y="6"/>
                </a:cxn>
                <a:cxn ang="0">
                  <a:pos x="56" y="3"/>
                </a:cxn>
                <a:cxn ang="0">
                  <a:pos x="57" y="0"/>
                </a:cxn>
                <a:cxn ang="0">
                  <a:pos x="47" y="0"/>
                </a:cxn>
                <a:cxn ang="0">
                  <a:pos x="38" y="1"/>
                </a:cxn>
                <a:cxn ang="0">
                  <a:pos x="27" y="1"/>
                </a:cxn>
                <a:cxn ang="0">
                  <a:pos x="20" y="3"/>
                </a:cxn>
                <a:cxn ang="0">
                  <a:pos x="12" y="3"/>
                </a:cxn>
                <a:cxn ang="0">
                  <a:pos x="8" y="3"/>
                </a:cxn>
                <a:cxn ang="0">
                  <a:pos x="5" y="3"/>
                </a:cxn>
                <a:cxn ang="0">
                  <a:pos x="5" y="4"/>
                </a:cxn>
                <a:cxn ang="0">
                  <a:pos x="0" y="13"/>
                </a:cxn>
                <a:cxn ang="0">
                  <a:pos x="0" y="13"/>
                </a:cxn>
              </a:cxnLst>
              <a:rect l="0" t="0" r="r" b="b"/>
              <a:pathLst>
                <a:path w="57" h="13">
                  <a:moveTo>
                    <a:pt x="0" y="13"/>
                  </a:moveTo>
                  <a:lnTo>
                    <a:pt x="5" y="13"/>
                  </a:lnTo>
                  <a:lnTo>
                    <a:pt x="9" y="13"/>
                  </a:lnTo>
                  <a:lnTo>
                    <a:pt x="15" y="12"/>
                  </a:lnTo>
                  <a:lnTo>
                    <a:pt x="23" y="10"/>
                  </a:lnTo>
                  <a:lnTo>
                    <a:pt x="30" y="9"/>
                  </a:lnTo>
                  <a:lnTo>
                    <a:pt x="38" y="9"/>
                  </a:lnTo>
                  <a:lnTo>
                    <a:pt x="45" y="7"/>
                  </a:lnTo>
                  <a:lnTo>
                    <a:pt x="53" y="6"/>
                  </a:lnTo>
                  <a:lnTo>
                    <a:pt x="56" y="3"/>
                  </a:lnTo>
                  <a:lnTo>
                    <a:pt x="57" y="0"/>
                  </a:lnTo>
                  <a:lnTo>
                    <a:pt x="47" y="0"/>
                  </a:lnTo>
                  <a:lnTo>
                    <a:pt x="38" y="1"/>
                  </a:lnTo>
                  <a:lnTo>
                    <a:pt x="27" y="1"/>
                  </a:lnTo>
                  <a:lnTo>
                    <a:pt x="20" y="3"/>
                  </a:lnTo>
                  <a:lnTo>
                    <a:pt x="12" y="3"/>
                  </a:lnTo>
                  <a:lnTo>
                    <a:pt x="8" y="3"/>
                  </a:lnTo>
                  <a:lnTo>
                    <a:pt x="5" y="3"/>
                  </a:lnTo>
                  <a:lnTo>
                    <a:pt x="5" y="4"/>
                  </a:lnTo>
                  <a:lnTo>
                    <a:pt x="0" y="13"/>
                  </a:lnTo>
                  <a:lnTo>
                    <a:pt x="0"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61" name="Freeform 68"/>
            <p:cNvSpPr>
              <a:spLocks/>
            </p:cNvSpPr>
            <p:nvPr/>
          </p:nvSpPr>
          <p:spPr bwMode="auto">
            <a:xfrm>
              <a:off x="2548" y="1317"/>
              <a:ext cx="62" cy="18"/>
            </a:xfrm>
            <a:custGeom>
              <a:avLst/>
              <a:gdLst/>
              <a:ahLst/>
              <a:cxnLst>
                <a:cxn ang="0">
                  <a:pos x="0" y="18"/>
                </a:cxn>
                <a:cxn ang="0">
                  <a:pos x="5" y="17"/>
                </a:cxn>
                <a:cxn ang="0">
                  <a:pos x="11" y="15"/>
                </a:cxn>
                <a:cxn ang="0">
                  <a:pos x="17" y="14"/>
                </a:cxn>
                <a:cxn ang="0">
                  <a:pos x="26" y="14"/>
                </a:cxn>
                <a:cxn ang="0">
                  <a:pos x="33" y="12"/>
                </a:cxn>
                <a:cxn ang="0">
                  <a:pos x="41" y="12"/>
                </a:cxn>
                <a:cxn ang="0">
                  <a:pos x="50" y="9"/>
                </a:cxn>
                <a:cxn ang="0">
                  <a:pos x="59" y="9"/>
                </a:cxn>
                <a:cxn ang="0">
                  <a:pos x="62" y="5"/>
                </a:cxn>
                <a:cxn ang="0">
                  <a:pos x="62" y="0"/>
                </a:cxn>
                <a:cxn ang="0">
                  <a:pos x="2" y="8"/>
                </a:cxn>
                <a:cxn ang="0">
                  <a:pos x="0" y="18"/>
                </a:cxn>
                <a:cxn ang="0">
                  <a:pos x="0" y="18"/>
                </a:cxn>
              </a:cxnLst>
              <a:rect l="0" t="0" r="r" b="b"/>
              <a:pathLst>
                <a:path w="62" h="18">
                  <a:moveTo>
                    <a:pt x="0" y="18"/>
                  </a:moveTo>
                  <a:lnTo>
                    <a:pt x="5" y="17"/>
                  </a:lnTo>
                  <a:lnTo>
                    <a:pt x="11" y="15"/>
                  </a:lnTo>
                  <a:lnTo>
                    <a:pt x="17" y="14"/>
                  </a:lnTo>
                  <a:lnTo>
                    <a:pt x="26" y="14"/>
                  </a:lnTo>
                  <a:lnTo>
                    <a:pt x="33" y="12"/>
                  </a:lnTo>
                  <a:lnTo>
                    <a:pt x="41" y="12"/>
                  </a:lnTo>
                  <a:lnTo>
                    <a:pt x="50" y="9"/>
                  </a:lnTo>
                  <a:lnTo>
                    <a:pt x="59" y="9"/>
                  </a:lnTo>
                  <a:lnTo>
                    <a:pt x="62" y="5"/>
                  </a:lnTo>
                  <a:lnTo>
                    <a:pt x="62" y="0"/>
                  </a:lnTo>
                  <a:lnTo>
                    <a:pt x="2" y="8"/>
                  </a:lnTo>
                  <a:lnTo>
                    <a:pt x="0" y="18"/>
                  </a:lnTo>
                  <a:lnTo>
                    <a:pt x="0"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62" name="Freeform 69"/>
            <p:cNvSpPr>
              <a:spLocks/>
            </p:cNvSpPr>
            <p:nvPr/>
          </p:nvSpPr>
          <p:spPr bwMode="auto">
            <a:xfrm>
              <a:off x="2557" y="1296"/>
              <a:ext cx="68" cy="16"/>
            </a:xfrm>
            <a:custGeom>
              <a:avLst/>
              <a:gdLst/>
              <a:ahLst/>
              <a:cxnLst>
                <a:cxn ang="0">
                  <a:pos x="0" y="16"/>
                </a:cxn>
                <a:cxn ang="0">
                  <a:pos x="3" y="16"/>
                </a:cxn>
                <a:cxn ang="0">
                  <a:pos x="9" y="15"/>
                </a:cxn>
                <a:cxn ang="0">
                  <a:pos x="17" y="15"/>
                </a:cxn>
                <a:cxn ang="0">
                  <a:pos x="26" y="13"/>
                </a:cxn>
                <a:cxn ang="0">
                  <a:pos x="35" y="12"/>
                </a:cxn>
                <a:cxn ang="0">
                  <a:pos x="45" y="10"/>
                </a:cxn>
                <a:cxn ang="0">
                  <a:pos x="54" y="9"/>
                </a:cxn>
                <a:cxn ang="0">
                  <a:pos x="65" y="9"/>
                </a:cxn>
                <a:cxn ang="0">
                  <a:pos x="67" y="4"/>
                </a:cxn>
                <a:cxn ang="0">
                  <a:pos x="68" y="0"/>
                </a:cxn>
                <a:cxn ang="0">
                  <a:pos x="64" y="0"/>
                </a:cxn>
                <a:cxn ang="0">
                  <a:pos x="57" y="0"/>
                </a:cxn>
                <a:cxn ang="0">
                  <a:pos x="51" y="0"/>
                </a:cxn>
                <a:cxn ang="0">
                  <a:pos x="47" y="1"/>
                </a:cxn>
                <a:cxn ang="0">
                  <a:pos x="38" y="1"/>
                </a:cxn>
                <a:cxn ang="0">
                  <a:pos x="29" y="3"/>
                </a:cxn>
                <a:cxn ang="0">
                  <a:pos x="20" y="4"/>
                </a:cxn>
                <a:cxn ang="0">
                  <a:pos x="12" y="4"/>
                </a:cxn>
                <a:cxn ang="0">
                  <a:pos x="6" y="6"/>
                </a:cxn>
                <a:cxn ang="0">
                  <a:pos x="2" y="7"/>
                </a:cxn>
                <a:cxn ang="0">
                  <a:pos x="0" y="16"/>
                </a:cxn>
                <a:cxn ang="0">
                  <a:pos x="0" y="16"/>
                </a:cxn>
              </a:cxnLst>
              <a:rect l="0" t="0" r="r" b="b"/>
              <a:pathLst>
                <a:path w="68" h="16">
                  <a:moveTo>
                    <a:pt x="0" y="16"/>
                  </a:moveTo>
                  <a:lnTo>
                    <a:pt x="3" y="16"/>
                  </a:lnTo>
                  <a:lnTo>
                    <a:pt x="9" y="15"/>
                  </a:lnTo>
                  <a:lnTo>
                    <a:pt x="17" y="15"/>
                  </a:lnTo>
                  <a:lnTo>
                    <a:pt x="26" y="13"/>
                  </a:lnTo>
                  <a:lnTo>
                    <a:pt x="35" y="12"/>
                  </a:lnTo>
                  <a:lnTo>
                    <a:pt x="45" y="10"/>
                  </a:lnTo>
                  <a:lnTo>
                    <a:pt x="54" y="9"/>
                  </a:lnTo>
                  <a:lnTo>
                    <a:pt x="65" y="9"/>
                  </a:lnTo>
                  <a:lnTo>
                    <a:pt x="67" y="4"/>
                  </a:lnTo>
                  <a:lnTo>
                    <a:pt x="68" y="0"/>
                  </a:lnTo>
                  <a:lnTo>
                    <a:pt x="64" y="0"/>
                  </a:lnTo>
                  <a:lnTo>
                    <a:pt x="57" y="0"/>
                  </a:lnTo>
                  <a:lnTo>
                    <a:pt x="51" y="0"/>
                  </a:lnTo>
                  <a:lnTo>
                    <a:pt x="47" y="1"/>
                  </a:lnTo>
                  <a:lnTo>
                    <a:pt x="38" y="1"/>
                  </a:lnTo>
                  <a:lnTo>
                    <a:pt x="29" y="3"/>
                  </a:lnTo>
                  <a:lnTo>
                    <a:pt x="20" y="4"/>
                  </a:lnTo>
                  <a:lnTo>
                    <a:pt x="12" y="4"/>
                  </a:lnTo>
                  <a:lnTo>
                    <a:pt x="6" y="6"/>
                  </a:lnTo>
                  <a:lnTo>
                    <a:pt x="2" y="7"/>
                  </a:lnTo>
                  <a:lnTo>
                    <a:pt x="0" y="16"/>
                  </a:lnTo>
                  <a:lnTo>
                    <a:pt x="0" y="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63" name="Freeform 70"/>
            <p:cNvSpPr>
              <a:spLocks/>
            </p:cNvSpPr>
            <p:nvPr/>
          </p:nvSpPr>
          <p:spPr bwMode="auto">
            <a:xfrm>
              <a:off x="2562" y="1272"/>
              <a:ext cx="78" cy="18"/>
            </a:xfrm>
            <a:custGeom>
              <a:avLst/>
              <a:gdLst/>
              <a:ahLst/>
              <a:cxnLst>
                <a:cxn ang="0">
                  <a:pos x="0" y="18"/>
                </a:cxn>
                <a:cxn ang="0">
                  <a:pos x="4" y="16"/>
                </a:cxn>
                <a:cxn ang="0">
                  <a:pos x="13" y="16"/>
                </a:cxn>
                <a:cxn ang="0">
                  <a:pos x="16" y="15"/>
                </a:cxn>
                <a:cxn ang="0">
                  <a:pos x="22" y="13"/>
                </a:cxn>
                <a:cxn ang="0">
                  <a:pos x="27" y="13"/>
                </a:cxn>
                <a:cxn ang="0">
                  <a:pos x="33" y="13"/>
                </a:cxn>
                <a:cxn ang="0">
                  <a:pos x="43" y="10"/>
                </a:cxn>
                <a:cxn ang="0">
                  <a:pos x="52" y="10"/>
                </a:cxn>
                <a:cxn ang="0">
                  <a:pos x="59" y="9"/>
                </a:cxn>
                <a:cxn ang="0">
                  <a:pos x="63" y="7"/>
                </a:cxn>
                <a:cxn ang="0">
                  <a:pos x="68" y="7"/>
                </a:cxn>
                <a:cxn ang="0">
                  <a:pos x="74" y="7"/>
                </a:cxn>
                <a:cxn ang="0">
                  <a:pos x="75" y="3"/>
                </a:cxn>
                <a:cxn ang="0">
                  <a:pos x="78" y="0"/>
                </a:cxn>
                <a:cxn ang="0">
                  <a:pos x="4" y="9"/>
                </a:cxn>
                <a:cxn ang="0">
                  <a:pos x="0" y="18"/>
                </a:cxn>
                <a:cxn ang="0">
                  <a:pos x="0" y="18"/>
                </a:cxn>
              </a:cxnLst>
              <a:rect l="0" t="0" r="r" b="b"/>
              <a:pathLst>
                <a:path w="78" h="18">
                  <a:moveTo>
                    <a:pt x="0" y="18"/>
                  </a:moveTo>
                  <a:lnTo>
                    <a:pt x="4" y="16"/>
                  </a:lnTo>
                  <a:lnTo>
                    <a:pt x="13" y="16"/>
                  </a:lnTo>
                  <a:lnTo>
                    <a:pt x="16" y="15"/>
                  </a:lnTo>
                  <a:lnTo>
                    <a:pt x="22" y="13"/>
                  </a:lnTo>
                  <a:lnTo>
                    <a:pt x="27" y="13"/>
                  </a:lnTo>
                  <a:lnTo>
                    <a:pt x="33" y="13"/>
                  </a:lnTo>
                  <a:lnTo>
                    <a:pt x="43" y="10"/>
                  </a:lnTo>
                  <a:lnTo>
                    <a:pt x="52" y="10"/>
                  </a:lnTo>
                  <a:lnTo>
                    <a:pt x="59" y="9"/>
                  </a:lnTo>
                  <a:lnTo>
                    <a:pt x="63" y="7"/>
                  </a:lnTo>
                  <a:lnTo>
                    <a:pt x="68" y="7"/>
                  </a:lnTo>
                  <a:lnTo>
                    <a:pt x="74" y="7"/>
                  </a:lnTo>
                  <a:lnTo>
                    <a:pt x="75" y="3"/>
                  </a:lnTo>
                  <a:lnTo>
                    <a:pt x="78" y="0"/>
                  </a:lnTo>
                  <a:lnTo>
                    <a:pt x="4" y="9"/>
                  </a:lnTo>
                  <a:lnTo>
                    <a:pt x="0" y="18"/>
                  </a:lnTo>
                  <a:lnTo>
                    <a:pt x="0"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64" name="Freeform 71"/>
            <p:cNvSpPr>
              <a:spLocks/>
            </p:cNvSpPr>
            <p:nvPr/>
          </p:nvSpPr>
          <p:spPr bwMode="auto">
            <a:xfrm>
              <a:off x="2568" y="1249"/>
              <a:ext cx="87" cy="20"/>
            </a:xfrm>
            <a:custGeom>
              <a:avLst/>
              <a:gdLst/>
              <a:ahLst/>
              <a:cxnLst>
                <a:cxn ang="0">
                  <a:pos x="0" y="20"/>
                </a:cxn>
                <a:cxn ang="0">
                  <a:pos x="6" y="18"/>
                </a:cxn>
                <a:cxn ang="0">
                  <a:pos x="13" y="17"/>
                </a:cxn>
                <a:cxn ang="0">
                  <a:pos x="19" y="15"/>
                </a:cxn>
                <a:cxn ang="0">
                  <a:pos x="24" y="15"/>
                </a:cxn>
                <a:cxn ang="0">
                  <a:pos x="30" y="15"/>
                </a:cxn>
                <a:cxn ang="0">
                  <a:pos x="36" y="15"/>
                </a:cxn>
                <a:cxn ang="0">
                  <a:pos x="42" y="12"/>
                </a:cxn>
                <a:cxn ang="0">
                  <a:pos x="46" y="12"/>
                </a:cxn>
                <a:cxn ang="0">
                  <a:pos x="53" y="11"/>
                </a:cxn>
                <a:cxn ang="0">
                  <a:pos x="60" y="11"/>
                </a:cxn>
                <a:cxn ang="0">
                  <a:pos x="65" y="9"/>
                </a:cxn>
                <a:cxn ang="0">
                  <a:pos x="71" y="8"/>
                </a:cxn>
                <a:cxn ang="0">
                  <a:pos x="77" y="8"/>
                </a:cxn>
                <a:cxn ang="0">
                  <a:pos x="83" y="8"/>
                </a:cxn>
                <a:cxn ang="0">
                  <a:pos x="84" y="3"/>
                </a:cxn>
                <a:cxn ang="0">
                  <a:pos x="87" y="0"/>
                </a:cxn>
                <a:cxn ang="0">
                  <a:pos x="81" y="0"/>
                </a:cxn>
                <a:cxn ang="0">
                  <a:pos x="75" y="0"/>
                </a:cxn>
                <a:cxn ang="0">
                  <a:pos x="68" y="2"/>
                </a:cxn>
                <a:cxn ang="0">
                  <a:pos x="62" y="3"/>
                </a:cxn>
                <a:cxn ang="0">
                  <a:pos x="54" y="3"/>
                </a:cxn>
                <a:cxn ang="0">
                  <a:pos x="48" y="3"/>
                </a:cxn>
                <a:cxn ang="0">
                  <a:pos x="42" y="5"/>
                </a:cxn>
                <a:cxn ang="0">
                  <a:pos x="36" y="5"/>
                </a:cxn>
                <a:cxn ang="0">
                  <a:pos x="28" y="5"/>
                </a:cxn>
                <a:cxn ang="0">
                  <a:pos x="24" y="6"/>
                </a:cxn>
                <a:cxn ang="0">
                  <a:pos x="18" y="8"/>
                </a:cxn>
                <a:cxn ang="0">
                  <a:pos x="13" y="8"/>
                </a:cxn>
                <a:cxn ang="0">
                  <a:pos x="6" y="9"/>
                </a:cxn>
                <a:cxn ang="0">
                  <a:pos x="1" y="11"/>
                </a:cxn>
                <a:cxn ang="0">
                  <a:pos x="0" y="20"/>
                </a:cxn>
                <a:cxn ang="0">
                  <a:pos x="0" y="20"/>
                </a:cxn>
              </a:cxnLst>
              <a:rect l="0" t="0" r="r" b="b"/>
              <a:pathLst>
                <a:path w="87" h="20">
                  <a:moveTo>
                    <a:pt x="0" y="20"/>
                  </a:moveTo>
                  <a:lnTo>
                    <a:pt x="6" y="18"/>
                  </a:lnTo>
                  <a:lnTo>
                    <a:pt x="13" y="17"/>
                  </a:lnTo>
                  <a:lnTo>
                    <a:pt x="19" y="15"/>
                  </a:lnTo>
                  <a:lnTo>
                    <a:pt x="24" y="15"/>
                  </a:lnTo>
                  <a:lnTo>
                    <a:pt x="30" y="15"/>
                  </a:lnTo>
                  <a:lnTo>
                    <a:pt x="36" y="15"/>
                  </a:lnTo>
                  <a:lnTo>
                    <a:pt x="42" y="12"/>
                  </a:lnTo>
                  <a:lnTo>
                    <a:pt x="46" y="12"/>
                  </a:lnTo>
                  <a:lnTo>
                    <a:pt x="53" y="11"/>
                  </a:lnTo>
                  <a:lnTo>
                    <a:pt x="60" y="11"/>
                  </a:lnTo>
                  <a:lnTo>
                    <a:pt x="65" y="9"/>
                  </a:lnTo>
                  <a:lnTo>
                    <a:pt x="71" y="8"/>
                  </a:lnTo>
                  <a:lnTo>
                    <a:pt x="77" y="8"/>
                  </a:lnTo>
                  <a:lnTo>
                    <a:pt x="83" y="8"/>
                  </a:lnTo>
                  <a:lnTo>
                    <a:pt x="84" y="3"/>
                  </a:lnTo>
                  <a:lnTo>
                    <a:pt x="87" y="0"/>
                  </a:lnTo>
                  <a:lnTo>
                    <a:pt x="81" y="0"/>
                  </a:lnTo>
                  <a:lnTo>
                    <a:pt x="75" y="0"/>
                  </a:lnTo>
                  <a:lnTo>
                    <a:pt x="68" y="2"/>
                  </a:lnTo>
                  <a:lnTo>
                    <a:pt x="62" y="3"/>
                  </a:lnTo>
                  <a:lnTo>
                    <a:pt x="54" y="3"/>
                  </a:lnTo>
                  <a:lnTo>
                    <a:pt x="48" y="3"/>
                  </a:lnTo>
                  <a:lnTo>
                    <a:pt x="42" y="5"/>
                  </a:lnTo>
                  <a:lnTo>
                    <a:pt x="36" y="5"/>
                  </a:lnTo>
                  <a:lnTo>
                    <a:pt x="28" y="5"/>
                  </a:lnTo>
                  <a:lnTo>
                    <a:pt x="24" y="6"/>
                  </a:lnTo>
                  <a:lnTo>
                    <a:pt x="18" y="8"/>
                  </a:lnTo>
                  <a:lnTo>
                    <a:pt x="13" y="8"/>
                  </a:lnTo>
                  <a:lnTo>
                    <a:pt x="6" y="9"/>
                  </a:lnTo>
                  <a:lnTo>
                    <a:pt x="1" y="11"/>
                  </a:lnTo>
                  <a:lnTo>
                    <a:pt x="0" y="20"/>
                  </a:lnTo>
                  <a:lnTo>
                    <a:pt x="0"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65" name="Freeform 72"/>
            <p:cNvSpPr>
              <a:spLocks/>
            </p:cNvSpPr>
            <p:nvPr/>
          </p:nvSpPr>
          <p:spPr bwMode="auto">
            <a:xfrm>
              <a:off x="2575" y="1228"/>
              <a:ext cx="97" cy="16"/>
            </a:xfrm>
            <a:custGeom>
              <a:avLst/>
              <a:gdLst/>
              <a:ahLst/>
              <a:cxnLst>
                <a:cxn ang="0">
                  <a:pos x="0" y="16"/>
                </a:cxn>
                <a:cxn ang="0">
                  <a:pos x="6" y="13"/>
                </a:cxn>
                <a:cxn ang="0">
                  <a:pos x="17" y="13"/>
                </a:cxn>
                <a:cxn ang="0">
                  <a:pos x="21" y="12"/>
                </a:cxn>
                <a:cxn ang="0">
                  <a:pos x="27" y="12"/>
                </a:cxn>
                <a:cxn ang="0">
                  <a:pos x="33" y="10"/>
                </a:cxn>
                <a:cxn ang="0">
                  <a:pos x="39" y="10"/>
                </a:cxn>
                <a:cxn ang="0">
                  <a:pos x="46" y="10"/>
                </a:cxn>
                <a:cxn ang="0">
                  <a:pos x="53" y="9"/>
                </a:cxn>
                <a:cxn ang="0">
                  <a:pos x="59" y="7"/>
                </a:cxn>
                <a:cxn ang="0">
                  <a:pos x="65" y="7"/>
                </a:cxn>
                <a:cxn ang="0">
                  <a:pos x="73" y="7"/>
                </a:cxn>
                <a:cxn ang="0">
                  <a:pos x="79" y="6"/>
                </a:cxn>
                <a:cxn ang="0">
                  <a:pos x="85" y="6"/>
                </a:cxn>
                <a:cxn ang="0">
                  <a:pos x="91" y="6"/>
                </a:cxn>
                <a:cxn ang="0">
                  <a:pos x="92" y="3"/>
                </a:cxn>
                <a:cxn ang="0">
                  <a:pos x="94" y="1"/>
                </a:cxn>
                <a:cxn ang="0">
                  <a:pos x="95" y="0"/>
                </a:cxn>
                <a:cxn ang="0">
                  <a:pos x="97" y="0"/>
                </a:cxn>
                <a:cxn ang="0">
                  <a:pos x="89" y="0"/>
                </a:cxn>
                <a:cxn ang="0">
                  <a:pos x="83" y="0"/>
                </a:cxn>
                <a:cxn ang="0">
                  <a:pos x="76" y="0"/>
                </a:cxn>
                <a:cxn ang="0">
                  <a:pos x="70" y="0"/>
                </a:cxn>
                <a:cxn ang="0">
                  <a:pos x="62" y="0"/>
                </a:cxn>
                <a:cxn ang="0">
                  <a:pos x="55" y="1"/>
                </a:cxn>
                <a:cxn ang="0">
                  <a:pos x="47" y="1"/>
                </a:cxn>
                <a:cxn ang="0">
                  <a:pos x="42" y="3"/>
                </a:cxn>
                <a:cxn ang="0">
                  <a:pos x="35" y="3"/>
                </a:cxn>
                <a:cxn ang="0">
                  <a:pos x="27" y="3"/>
                </a:cxn>
                <a:cxn ang="0">
                  <a:pos x="21" y="3"/>
                </a:cxn>
                <a:cxn ang="0">
                  <a:pos x="17" y="3"/>
                </a:cxn>
                <a:cxn ang="0">
                  <a:pos x="8" y="3"/>
                </a:cxn>
                <a:cxn ang="0">
                  <a:pos x="2" y="4"/>
                </a:cxn>
                <a:cxn ang="0">
                  <a:pos x="0" y="16"/>
                </a:cxn>
                <a:cxn ang="0">
                  <a:pos x="0" y="16"/>
                </a:cxn>
              </a:cxnLst>
              <a:rect l="0" t="0" r="r" b="b"/>
              <a:pathLst>
                <a:path w="97" h="16">
                  <a:moveTo>
                    <a:pt x="0" y="16"/>
                  </a:moveTo>
                  <a:lnTo>
                    <a:pt x="6" y="13"/>
                  </a:lnTo>
                  <a:lnTo>
                    <a:pt x="17" y="13"/>
                  </a:lnTo>
                  <a:lnTo>
                    <a:pt x="21" y="12"/>
                  </a:lnTo>
                  <a:lnTo>
                    <a:pt x="27" y="12"/>
                  </a:lnTo>
                  <a:lnTo>
                    <a:pt x="33" y="10"/>
                  </a:lnTo>
                  <a:lnTo>
                    <a:pt x="39" y="10"/>
                  </a:lnTo>
                  <a:lnTo>
                    <a:pt x="46" y="10"/>
                  </a:lnTo>
                  <a:lnTo>
                    <a:pt x="53" y="9"/>
                  </a:lnTo>
                  <a:lnTo>
                    <a:pt x="59" y="7"/>
                  </a:lnTo>
                  <a:lnTo>
                    <a:pt x="65" y="7"/>
                  </a:lnTo>
                  <a:lnTo>
                    <a:pt x="73" y="7"/>
                  </a:lnTo>
                  <a:lnTo>
                    <a:pt x="79" y="6"/>
                  </a:lnTo>
                  <a:lnTo>
                    <a:pt x="85" y="6"/>
                  </a:lnTo>
                  <a:lnTo>
                    <a:pt x="91" y="6"/>
                  </a:lnTo>
                  <a:lnTo>
                    <a:pt x="92" y="3"/>
                  </a:lnTo>
                  <a:lnTo>
                    <a:pt x="94" y="1"/>
                  </a:lnTo>
                  <a:lnTo>
                    <a:pt x="95" y="0"/>
                  </a:lnTo>
                  <a:lnTo>
                    <a:pt x="97" y="0"/>
                  </a:lnTo>
                  <a:lnTo>
                    <a:pt x="89" y="0"/>
                  </a:lnTo>
                  <a:lnTo>
                    <a:pt x="83" y="0"/>
                  </a:lnTo>
                  <a:lnTo>
                    <a:pt x="76" y="0"/>
                  </a:lnTo>
                  <a:lnTo>
                    <a:pt x="70" y="0"/>
                  </a:lnTo>
                  <a:lnTo>
                    <a:pt x="62" y="0"/>
                  </a:lnTo>
                  <a:lnTo>
                    <a:pt x="55" y="1"/>
                  </a:lnTo>
                  <a:lnTo>
                    <a:pt x="47" y="1"/>
                  </a:lnTo>
                  <a:lnTo>
                    <a:pt x="42" y="3"/>
                  </a:lnTo>
                  <a:lnTo>
                    <a:pt x="35" y="3"/>
                  </a:lnTo>
                  <a:lnTo>
                    <a:pt x="27" y="3"/>
                  </a:lnTo>
                  <a:lnTo>
                    <a:pt x="21" y="3"/>
                  </a:lnTo>
                  <a:lnTo>
                    <a:pt x="17" y="3"/>
                  </a:lnTo>
                  <a:lnTo>
                    <a:pt x="8" y="3"/>
                  </a:lnTo>
                  <a:lnTo>
                    <a:pt x="2" y="4"/>
                  </a:lnTo>
                  <a:lnTo>
                    <a:pt x="0" y="16"/>
                  </a:lnTo>
                  <a:lnTo>
                    <a:pt x="0" y="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66" name="Freeform 73"/>
            <p:cNvSpPr>
              <a:spLocks/>
            </p:cNvSpPr>
            <p:nvPr/>
          </p:nvSpPr>
          <p:spPr bwMode="auto">
            <a:xfrm>
              <a:off x="2515" y="1371"/>
              <a:ext cx="69" cy="25"/>
            </a:xfrm>
            <a:custGeom>
              <a:avLst/>
              <a:gdLst/>
              <a:ahLst/>
              <a:cxnLst>
                <a:cxn ang="0">
                  <a:pos x="65" y="2"/>
                </a:cxn>
                <a:cxn ang="0">
                  <a:pos x="66" y="0"/>
                </a:cxn>
                <a:cxn ang="0">
                  <a:pos x="68" y="5"/>
                </a:cxn>
                <a:cxn ang="0">
                  <a:pos x="68" y="8"/>
                </a:cxn>
                <a:cxn ang="0">
                  <a:pos x="69" y="11"/>
                </a:cxn>
                <a:cxn ang="0">
                  <a:pos x="62" y="9"/>
                </a:cxn>
                <a:cxn ang="0">
                  <a:pos x="54" y="11"/>
                </a:cxn>
                <a:cxn ang="0">
                  <a:pos x="47" y="12"/>
                </a:cxn>
                <a:cxn ang="0">
                  <a:pos x="39" y="15"/>
                </a:cxn>
                <a:cxn ang="0">
                  <a:pos x="29" y="17"/>
                </a:cxn>
                <a:cxn ang="0">
                  <a:pos x="19" y="20"/>
                </a:cxn>
                <a:cxn ang="0">
                  <a:pos x="10" y="22"/>
                </a:cxn>
                <a:cxn ang="0">
                  <a:pos x="4" y="25"/>
                </a:cxn>
                <a:cxn ang="0">
                  <a:pos x="3" y="23"/>
                </a:cxn>
                <a:cxn ang="0">
                  <a:pos x="3" y="20"/>
                </a:cxn>
                <a:cxn ang="0">
                  <a:pos x="1" y="17"/>
                </a:cxn>
                <a:cxn ang="0">
                  <a:pos x="0" y="17"/>
                </a:cxn>
                <a:cxn ang="0">
                  <a:pos x="65" y="2"/>
                </a:cxn>
                <a:cxn ang="0">
                  <a:pos x="65" y="2"/>
                </a:cxn>
              </a:cxnLst>
              <a:rect l="0" t="0" r="r" b="b"/>
              <a:pathLst>
                <a:path w="69" h="25">
                  <a:moveTo>
                    <a:pt x="65" y="2"/>
                  </a:moveTo>
                  <a:lnTo>
                    <a:pt x="66" y="0"/>
                  </a:lnTo>
                  <a:lnTo>
                    <a:pt x="68" y="5"/>
                  </a:lnTo>
                  <a:lnTo>
                    <a:pt x="68" y="8"/>
                  </a:lnTo>
                  <a:lnTo>
                    <a:pt x="69" y="11"/>
                  </a:lnTo>
                  <a:lnTo>
                    <a:pt x="62" y="9"/>
                  </a:lnTo>
                  <a:lnTo>
                    <a:pt x="54" y="11"/>
                  </a:lnTo>
                  <a:lnTo>
                    <a:pt x="47" y="12"/>
                  </a:lnTo>
                  <a:lnTo>
                    <a:pt x="39" y="15"/>
                  </a:lnTo>
                  <a:lnTo>
                    <a:pt x="29" y="17"/>
                  </a:lnTo>
                  <a:lnTo>
                    <a:pt x="19" y="20"/>
                  </a:lnTo>
                  <a:lnTo>
                    <a:pt x="10" y="22"/>
                  </a:lnTo>
                  <a:lnTo>
                    <a:pt x="4" y="25"/>
                  </a:lnTo>
                  <a:lnTo>
                    <a:pt x="3" y="23"/>
                  </a:lnTo>
                  <a:lnTo>
                    <a:pt x="3" y="20"/>
                  </a:lnTo>
                  <a:lnTo>
                    <a:pt x="1" y="17"/>
                  </a:lnTo>
                  <a:lnTo>
                    <a:pt x="0" y="17"/>
                  </a:lnTo>
                  <a:lnTo>
                    <a:pt x="65" y="2"/>
                  </a:lnTo>
                  <a:lnTo>
                    <a:pt x="65"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67" name="Freeform 74"/>
            <p:cNvSpPr>
              <a:spLocks/>
            </p:cNvSpPr>
            <p:nvPr/>
          </p:nvSpPr>
          <p:spPr bwMode="auto">
            <a:xfrm>
              <a:off x="2627" y="1420"/>
              <a:ext cx="142" cy="104"/>
            </a:xfrm>
            <a:custGeom>
              <a:avLst/>
              <a:gdLst/>
              <a:ahLst/>
              <a:cxnLst>
                <a:cxn ang="0">
                  <a:pos x="0" y="80"/>
                </a:cxn>
                <a:cxn ang="0">
                  <a:pos x="1" y="80"/>
                </a:cxn>
                <a:cxn ang="0">
                  <a:pos x="6" y="84"/>
                </a:cxn>
                <a:cxn ang="0">
                  <a:pos x="9" y="86"/>
                </a:cxn>
                <a:cxn ang="0">
                  <a:pos x="13" y="87"/>
                </a:cxn>
                <a:cxn ang="0">
                  <a:pos x="18" y="90"/>
                </a:cxn>
                <a:cxn ang="0">
                  <a:pos x="25" y="93"/>
                </a:cxn>
                <a:cxn ang="0">
                  <a:pos x="31" y="95"/>
                </a:cxn>
                <a:cxn ang="0">
                  <a:pos x="36" y="98"/>
                </a:cxn>
                <a:cxn ang="0">
                  <a:pos x="43" y="99"/>
                </a:cxn>
                <a:cxn ang="0">
                  <a:pos x="51" y="101"/>
                </a:cxn>
                <a:cxn ang="0">
                  <a:pos x="60" y="102"/>
                </a:cxn>
                <a:cxn ang="0">
                  <a:pos x="68" y="104"/>
                </a:cxn>
                <a:cxn ang="0">
                  <a:pos x="77" y="104"/>
                </a:cxn>
                <a:cxn ang="0">
                  <a:pos x="86" y="104"/>
                </a:cxn>
                <a:cxn ang="0">
                  <a:pos x="93" y="101"/>
                </a:cxn>
                <a:cxn ang="0">
                  <a:pos x="101" y="99"/>
                </a:cxn>
                <a:cxn ang="0">
                  <a:pos x="107" y="95"/>
                </a:cxn>
                <a:cxn ang="0">
                  <a:pos x="113" y="90"/>
                </a:cxn>
                <a:cxn ang="0">
                  <a:pos x="117" y="84"/>
                </a:cxn>
                <a:cxn ang="0">
                  <a:pos x="123" y="78"/>
                </a:cxn>
                <a:cxn ang="0">
                  <a:pos x="126" y="72"/>
                </a:cxn>
                <a:cxn ang="0">
                  <a:pos x="131" y="66"/>
                </a:cxn>
                <a:cxn ang="0">
                  <a:pos x="132" y="59"/>
                </a:cxn>
                <a:cxn ang="0">
                  <a:pos x="135" y="53"/>
                </a:cxn>
                <a:cxn ang="0">
                  <a:pos x="137" y="47"/>
                </a:cxn>
                <a:cxn ang="0">
                  <a:pos x="138" y="42"/>
                </a:cxn>
                <a:cxn ang="0">
                  <a:pos x="142" y="31"/>
                </a:cxn>
                <a:cxn ang="0">
                  <a:pos x="142" y="28"/>
                </a:cxn>
                <a:cxn ang="0">
                  <a:pos x="140" y="21"/>
                </a:cxn>
                <a:cxn ang="0">
                  <a:pos x="138" y="12"/>
                </a:cxn>
                <a:cxn ang="0">
                  <a:pos x="135" y="3"/>
                </a:cxn>
                <a:cxn ang="0">
                  <a:pos x="135" y="0"/>
                </a:cxn>
                <a:cxn ang="0">
                  <a:pos x="28" y="48"/>
                </a:cxn>
                <a:cxn ang="0">
                  <a:pos x="0" y="80"/>
                </a:cxn>
                <a:cxn ang="0">
                  <a:pos x="0" y="80"/>
                </a:cxn>
              </a:cxnLst>
              <a:rect l="0" t="0" r="r" b="b"/>
              <a:pathLst>
                <a:path w="142" h="104">
                  <a:moveTo>
                    <a:pt x="0" y="80"/>
                  </a:moveTo>
                  <a:lnTo>
                    <a:pt x="1" y="80"/>
                  </a:lnTo>
                  <a:lnTo>
                    <a:pt x="6" y="84"/>
                  </a:lnTo>
                  <a:lnTo>
                    <a:pt x="9" y="86"/>
                  </a:lnTo>
                  <a:lnTo>
                    <a:pt x="13" y="87"/>
                  </a:lnTo>
                  <a:lnTo>
                    <a:pt x="18" y="90"/>
                  </a:lnTo>
                  <a:lnTo>
                    <a:pt x="25" y="93"/>
                  </a:lnTo>
                  <a:lnTo>
                    <a:pt x="31" y="95"/>
                  </a:lnTo>
                  <a:lnTo>
                    <a:pt x="36" y="98"/>
                  </a:lnTo>
                  <a:lnTo>
                    <a:pt x="43" y="99"/>
                  </a:lnTo>
                  <a:lnTo>
                    <a:pt x="51" y="101"/>
                  </a:lnTo>
                  <a:lnTo>
                    <a:pt x="60" y="102"/>
                  </a:lnTo>
                  <a:lnTo>
                    <a:pt x="68" y="104"/>
                  </a:lnTo>
                  <a:lnTo>
                    <a:pt x="77" y="104"/>
                  </a:lnTo>
                  <a:lnTo>
                    <a:pt x="86" y="104"/>
                  </a:lnTo>
                  <a:lnTo>
                    <a:pt x="93" y="101"/>
                  </a:lnTo>
                  <a:lnTo>
                    <a:pt x="101" y="99"/>
                  </a:lnTo>
                  <a:lnTo>
                    <a:pt x="107" y="95"/>
                  </a:lnTo>
                  <a:lnTo>
                    <a:pt x="113" y="90"/>
                  </a:lnTo>
                  <a:lnTo>
                    <a:pt x="117" y="84"/>
                  </a:lnTo>
                  <a:lnTo>
                    <a:pt x="123" y="78"/>
                  </a:lnTo>
                  <a:lnTo>
                    <a:pt x="126" y="72"/>
                  </a:lnTo>
                  <a:lnTo>
                    <a:pt x="131" y="66"/>
                  </a:lnTo>
                  <a:lnTo>
                    <a:pt x="132" y="59"/>
                  </a:lnTo>
                  <a:lnTo>
                    <a:pt x="135" y="53"/>
                  </a:lnTo>
                  <a:lnTo>
                    <a:pt x="137" y="47"/>
                  </a:lnTo>
                  <a:lnTo>
                    <a:pt x="138" y="42"/>
                  </a:lnTo>
                  <a:lnTo>
                    <a:pt x="142" y="31"/>
                  </a:lnTo>
                  <a:lnTo>
                    <a:pt x="142" y="28"/>
                  </a:lnTo>
                  <a:lnTo>
                    <a:pt x="140" y="21"/>
                  </a:lnTo>
                  <a:lnTo>
                    <a:pt x="138" y="12"/>
                  </a:lnTo>
                  <a:lnTo>
                    <a:pt x="135" y="3"/>
                  </a:lnTo>
                  <a:lnTo>
                    <a:pt x="135" y="0"/>
                  </a:lnTo>
                  <a:lnTo>
                    <a:pt x="28" y="48"/>
                  </a:lnTo>
                  <a:lnTo>
                    <a:pt x="0" y="80"/>
                  </a:lnTo>
                  <a:lnTo>
                    <a:pt x="0" y="8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68" name="Freeform 75"/>
            <p:cNvSpPr>
              <a:spLocks/>
            </p:cNvSpPr>
            <p:nvPr/>
          </p:nvSpPr>
          <p:spPr bwMode="auto">
            <a:xfrm>
              <a:off x="2587" y="1439"/>
              <a:ext cx="230" cy="150"/>
            </a:xfrm>
            <a:custGeom>
              <a:avLst/>
              <a:gdLst/>
              <a:ahLst/>
              <a:cxnLst>
                <a:cxn ang="0">
                  <a:pos x="0" y="102"/>
                </a:cxn>
                <a:cxn ang="0">
                  <a:pos x="41" y="59"/>
                </a:cxn>
                <a:cxn ang="0">
                  <a:pos x="43" y="59"/>
                </a:cxn>
                <a:cxn ang="0">
                  <a:pos x="49" y="64"/>
                </a:cxn>
                <a:cxn ang="0">
                  <a:pos x="50" y="64"/>
                </a:cxn>
                <a:cxn ang="0">
                  <a:pos x="56" y="67"/>
                </a:cxn>
                <a:cxn ang="0">
                  <a:pos x="61" y="68"/>
                </a:cxn>
                <a:cxn ang="0">
                  <a:pos x="67" y="71"/>
                </a:cxn>
                <a:cxn ang="0">
                  <a:pos x="73" y="74"/>
                </a:cxn>
                <a:cxn ang="0">
                  <a:pos x="79" y="76"/>
                </a:cxn>
                <a:cxn ang="0">
                  <a:pos x="85" y="77"/>
                </a:cxn>
                <a:cxn ang="0">
                  <a:pos x="92" y="80"/>
                </a:cxn>
                <a:cxn ang="0">
                  <a:pos x="100" y="82"/>
                </a:cxn>
                <a:cxn ang="0">
                  <a:pos x="108" y="82"/>
                </a:cxn>
                <a:cxn ang="0">
                  <a:pos x="114" y="82"/>
                </a:cxn>
                <a:cxn ang="0">
                  <a:pos x="123" y="83"/>
                </a:cxn>
                <a:cxn ang="0">
                  <a:pos x="129" y="82"/>
                </a:cxn>
                <a:cxn ang="0">
                  <a:pos x="135" y="79"/>
                </a:cxn>
                <a:cxn ang="0">
                  <a:pos x="139" y="76"/>
                </a:cxn>
                <a:cxn ang="0">
                  <a:pos x="145" y="74"/>
                </a:cxn>
                <a:cxn ang="0">
                  <a:pos x="154" y="65"/>
                </a:cxn>
                <a:cxn ang="0">
                  <a:pos x="162" y="58"/>
                </a:cxn>
                <a:cxn ang="0">
                  <a:pos x="165" y="50"/>
                </a:cxn>
                <a:cxn ang="0">
                  <a:pos x="169" y="43"/>
                </a:cxn>
                <a:cxn ang="0">
                  <a:pos x="171" y="38"/>
                </a:cxn>
                <a:cxn ang="0">
                  <a:pos x="172" y="37"/>
                </a:cxn>
                <a:cxn ang="0">
                  <a:pos x="182" y="0"/>
                </a:cxn>
                <a:cxn ang="0">
                  <a:pos x="230" y="56"/>
                </a:cxn>
                <a:cxn ang="0">
                  <a:pos x="49" y="150"/>
                </a:cxn>
                <a:cxn ang="0">
                  <a:pos x="0" y="102"/>
                </a:cxn>
                <a:cxn ang="0">
                  <a:pos x="0" y="102"/>
                </a:cxn>
              </a:cxnLst>
              <a:rect l="0" t="0" r="r" b="b"/>
              <a:pathLst>
                <a:path w="230" h="150">
                  <a:moveTo>
                    <a:pt x="0" y="102"/>
                  </a:moveTo>
                  <a:lnTo>
                    <a:pt x="41" y="59"/>
                  </a:lnTo>
                  <a:lnTo>
                    <a:pt x="43" y="59"/>
                  </a:lnTo>
                  <a:lnTo>
                    <a:pt x="49" y="64"/>
                  </a:lnTo>
                  <a:lnTo>
                    <a:pt x="50" y="64"/>
                  </a:lnTo>
                  <a:lnTo>
                    <a:pt x="56" y="67"/>
                  </a:lnTo>
                  <a:lnTo>
                    <a:pt x="61" y="68"/>
                  </a:lnTo>
                  <a:lnTo>
                    <a:pt x="67" y="71"/>
                  </a:lnTo>
                  <a:lnTo>
                    <a:pt x="73" y="74"/>
                  </a:lnTo>
                  <a:lnTo>
                    <a:pt x="79" y="76"/>
                  </a:lnTo>
                  <a:lnTo>
                    <a:pt x="85" y="77"/>
                  </a:lnTo>
                  <a:lnTo>
                    <a:pt x="92" y="80"/>
                  </a:lnTo>
                  <a:lnTo>
                    <a:pt x="100" y="82"/>
                  </a:lnTo>
                  <a:lnTo>
                    <a:pt x="108" y="82"/>
                  </a:lnTo>
                  <a:lnTo>
                    <a:pt x="114" y="82"/>
                  </a:lnTo>
                  <a:lnTo>
                    <a:pt x="123" y="83"/>
                  </a:lnTo>
                  <a:lnTo>
                    <a:pt x="129" y="82"/>
                  </a:lnTo>
                  <a:lnTo>
                    <a:pt x="135" y="79"/>
                  </a:lnTo>
                  <a:lnTo>
                    <a:pt x="139" y="76"/>
                  </a:lnTo>
                  <a:lnTo>
                    <a:pt x="145" y="74"/>
                  </a:lnTo>
                  <a:lnTo>
                    <a:pt x="154" y="65"/>
                  </a:lnTo>
                  <a:lnTo>
                    <a:pt x="162" y="58"/>
                  </a:lnTo>
                  <a:lnTo>
                    <a:pt x="165" y="50"/>
                  </a:lnTo>
                  <a:lnTo>
                    <a:pt x="169" y="43"/>
                  </a:lnTo>
                  <a:lnTo>
                    <a:pt x="171" y="38"/>
                  </a:lnTo>
                  <a:lnTo>
                    <a:pt x="172" y="37"/>
                  </a:lnTo>
                  <a:lnTo>
                    <a:pt x="182" y="0"/>
                  </a:lnTo>
                  <a:lnTo>
                    <a:pt x="230" y="56"/>
                  </a:lnTo>
                  <a:lnTo>
                    <a:pt x="49" y="150"/>
                  </a:lnTo>
                  <a:lnTo>
                    <a:pt x="0" y="102"/>
                  </a:lnTo>
                  <a:lnTo>
                    <a:pt x="0" y="102"/>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69" name="Freeform 76"/>
            <p:cNvSpPr>
              <a:spLocks/>
            </p:cNvSpPr>
            <p:nvPr/>
          </p:nvSpPr>
          <p:spPr bwMode="auto">
            <a:xfrm>
              <a:off x="2613" y="1319"/>
              <a:ext cx="156" cy="208"/>
            </a:xfrm>
            <a:custGeom>
              <a:avLst/>
              <a:gdLst/>
              <a:ahLst/>
              <a:cxnLst>
                <a:cxn ang="0">
                  <a:pos x="8" y="6"/>
                </a:cxn>
                <a:cxn ang="0">
                  <a:pos x="27" y="0"/>
                </a:cxn>
                <a:cxn ang="0">
                  <a:pos x="48" y="0"/>
                </a:cxn>
                <a:cxn ang="0">
                  <a:pos x="66" y="4"/>
                </a:cxn>
                <a:cxn ang="0">
                  <a:pos x="86" y="12"/>
                </a:cxn>
                <a:cxn ang="0">
                  <a:pos x="103" y="24"/>
                </a:cxn>
                <a:cxn ang="0">
                  <a:pos x="118" y="37"/>
                </a:cxn>
                <a:cxn ang="0">
                  <a:pos x="131" y="55"/>
                </a:cxn>
                <a:cxn ang="0">
                  <a:pos x="142" y="74"/>
                </a:cxn>
                <a:cxn ang="0">
                  <a:pos x="149" y="93"/>
                </a:cxn>
                <a:cxn ang="0">
                  <a:pos x="156" y="113"/>
                </a:cxn>
                <a:cxn ang="0">
                  <a:pos x="156" y="128"/>
                </a:cxn>
                <a:cxn ang="0">
                  <a:pos x="156" y="138"/>
                </a:cxn>
                <a:cxn ang="0">
                  <a:pos x="152" y="154"/>
                </a:cxn>
                <a:cxn ang="0">
                  <a:pos x="148" y="172"/>
                </a:cxn>
                <a:cxn ang="0">
                  <a:pos x="136" y="187"/>
                </a:cxn>
                <a:cxn ang="0">
                  <a:pos x="119" y="200"/>
                </a:cxn>
                <a:cxn ang="0">
                  <a:pos x="103" y="206"/>
                </a:cxn>
                <a:cxn ang="0">
                  <a:pos x="86" y="206"/>
                </a:cxn>
                <a:cxn ang="0">
                  <a:pos x="72" y="206"/>
                </a:cxn>
                <a:cxn ang="0">
                  <a:pos x="62" y="205"/>
                </a:cxn>
                <a:cxn ang="0">
                  <a:pos x="47" y="202"/>
                </a:cxn>
                <a:cxn ang="0">
                  <a:pos x="30" y="194"/>
                </a:cxn>
                <a:cxn ang="0">
                  <a:pos x="12" y="182"/>
                </a:cxn>
                <a:cxn ang="0">
                  <a:pos x="8" y="173"/>
                </a:cxn>
                <a:cxn ang="0">
                  <a:pos x="15" y="176"/>
                </a:cxn>
                <a:cxn ang="0">
                  <a:pos x="32" y="185"/>
                </a:cxn>
                <a:cxn ang="0">
                  <a:pos x="48" y="193"/>
                </a:cxn>
                <a:cxn ang="0">
                  <a:pos x="66" y="197"/>
                </a:cxn>
                <a:cxn ang="0">
                  <a:pos x="86" y="199"/>
                </a:cxn>
                <a:cxn ang="0">
                  <a:pos x="103" y="197"/>
                </a:cxn>
                <a:cxn ang="0">
                  <a:pos x="119" y="191"/>
                </a:cxn>
                <a:cxn ang="0">
                  <a:pos x="133" y="178"/>
                </a:cxn>
                <a:cxn ang="0">
                  <a:pos x="142" y="164"/>
                </a:cxn>
                <a:cxn ang="0">
                  <a:pos x="146" y="152"/>
                </a:cxn>
                <a:cxn ang="0">
                  <a:pos x="148" y="140"/>
                </a:cxn>
                <a:cxn ang="0">
                  <a:pos x="149" y="128"/>
                </a:cxn>
                <a:cxn ang="0">
                  <a:pos x="148" y="114"/>
                </a:cxn>
                <a:cxn ang="0">
                  <a:pos x="145" y="101"/>
                </a:cxn>
                <a:cxn ang="0">
                  <a:pos x="142" y="89"/>
                </a:cxn>
                <a:cxn ang="0">
                  <a:pos x="136" y="77"/>
                </a:cxn>
                <a:cxn ang="0">
                  <a:pos x="128" y="60"/>
                </a:cxn>
                <a:cxn ang="0">
                  <a:pos x="116" y="45"/>
                </a:cxn>
                <a:cxn ang="0">
                  <a:pos x="101" y="30"/>
                </a:cxn>
                <a:cxn ang="0">
                  <a:pos x="85" y="19"/>
                </a:cxn>
                <a:cxn ang="0">
                  <a:pos x="68" y="12"/>
                </a:cxn>
                <a:cxn ang="0">
                  <a:pos x="50" y="9"/>
                </a:cxn>
                <a:cxn ang="0">
                  <a:pos x="30" y="9"/>
                </a:cxn>
                <a:cxn ang="0">
                  <a:pos x="11" y="15"/>
                </a:cxn>
                <a:cxn ang="0">
                  <a:pos x="0" y="12"/>
                </a:cxn>
              </a:cxnLst>
              <a:rect l="0" t="0" r="r" b="b"/>
              <a:pathLst>
                <a:path w="156" h="208">
                  <a:moveTo>
                    <a:pt x="0" y="12"/>
                  </a:moveTo>
                  <a:lnTo>
                    <a:pt x="8" y="6"/>
                  </a:lnTo>
                  <a:lnTo>
                    <a:pt x="18" y="3"/>
                  </a:lnTo>
                  <a:lnTo>
                    <a:pt x="27" y="0"/>
                  </a:lnTo>
                  <a:lnTo>
                    <a:pt x="38" y="0"/>
                  </a:lnTo>
                  <a:lnTo>
                    <a:pt x="48" y="0"/>
                  </a:lnTo>
                  <a:lnTo>
                    <a:pt x="57" y="1"/>
                  </a:lnTo>
                  <a:lnTo>
                    <a:pt x="66" y="4"/>
                  </a:lnTo>
                  <a:lnTo>
                    <a:pt x="77" y="9"/>
                  </a:lnTo>
                  <a:lnTo>
                    <a:pt x="86" y="12"/>
                  </a:lnTo>
                  <a:lnTo>
                    <a:pt x="95" y="18"/>
                  </a:lnTo>
                  <a:lnTo>
                    <a:pt x="103" y="24"/>
                  </a:lnTo>
                  <a:lnTo>
                    <a:pt x="112" y="31"/>
                  </a:lnTo>
                  <a:lnTo>
                    <a:pt x="118" y="37"/>
                  </a:lnTo>
                  <a:lnTo>
                    <a:pt x="125" y="46"/>
                  </a:lnTo>
                  <a:lnTo>
                    <a:pt x="131" y="55"/>
                  </a:lnTo>
                  <a:lnTo>
                    <a:pt x="137" y="64"/>
                  </a:lnTo>
                  <a:lnTo>
                    <a:pt x="142" y="74"/>
                  </a:lnTo>
                  <a:lnTo>
                    <a:pt x="148" y="84"/>
                  </a:lnTo>
                  <a:lnTo>
                    <a:pt x="149" y="93"/>
                  </a:lnTo>
                  <a:lnTo>
                    <a:pt x="154" y="104"/>
                  </a:lnTo>
                  <a:lnTo>
                    <a:pt x="156" y="113"/>
                  </a:lnTo>
                  <a:lnTo>
                    <a:pt x="156" y="123"/>
                  </a:lnTo>
                  <a:lnTo>
                    <a:pt x="156" y="128"/>
                  </a:lnTo>
                  <a:lnTo>
                    <a:pt x="156" y="134"/>
                  </a:lnTo>
                  <a:lnTo>
                    <a:pt x="156" y="138"/>
                  </a:lnTo>
                  <a:lnTo>
                    <a:pt x="156" y="145"/>
                  </a:lnTo>
                  <a:lnTo>
                    <a:pt x="152" y="154"/>
                  </a:lnTo>
                  <a:lnTo>
                    <a:pt x="151" y="163"/>
                  </a:lnTo>
                  <a:lnTo>
                    <a:pt x="148" y="172"/>
                  </a:lnTo>
                  <a:lnTo>
                    <a:pt x="142" y="181"/>
                  </a:lnTo>
                  <a:lnTo>
                    <a:pt x="136" y="187"/>
                  </a:lnTo>
                  <a:lnTo>
                    <a:pt x="128" y="194"/>
                  </a:lnTo>
                  <a:lnTo>
                    <a:pt x="119" y="200"/>
                  </a:lnTo>
                  <a:lnTo>
                    <a:pt x="112" y="206"/>
                  </a:lnTo>
                  <a:lnTo>
                    <a:pt x="103" y="206"/>
                  </a:lnTo>
                  <a:lnTo>
                    <a:pt x="95" y="206"/>
                  </a:lnTo>
                  <a:lnTo>
                    <a:pt x="86" y="206"/>
                  </a:lnTo>
                  <a:lnTo>
                    <a:pt x="78" y="208"/>
                  </a:lnTo>
                  <a:lnTo>
                    <a:pt x="72" y="206"/>
                  </a:lnTo>
                  <a:lnTo>
                    <a:pt x="66" y="206"/>
                  </a:lnTo>
                  <a:lnTo>
                    <a:pt x="62" y="205"/>
                  </a:lnTo>
                  <a:lnTo>
                    <a:pt x="57" y="203"/>
                  </a:lnTo>
                  <a:lnTo>
                    <a:pt x="47" y="202"/>
                  </a:lnTo>
                  <a:lnTo>
                    <a:pt x="38" y="199"/>
                  </a:lnTo>
                  <a:lnTo>
                    <a:pt x="30" y="194"/>
                  </a:lnTo>
                  <a:lnTo>
                    <a:pt x="21" y="188"/>
                  </a:lnTo>
                  <a:lnTo>
                    <a:pt x="12" y="182"/>
                  </a:lnTo>
                  <a:lnTo>
                    <a:pt x="4" y="176"/>
                  </a:lnTo>
                  <a:lnTo>
                    <a:pt x="8" y="173"/>
                  </a:lnTo>
                  <a:lnTo>
                    <a:pt x="9" y="173"/>
                  </a:lnTo>
                  <a:lnTo>
                    <a:pt x="15" y="176"/>
                  </a:lnTo>
                  <a:lnTo>
                    <a:pt x="23" y="181"/>
                  </a:lnTo>
                  <a:lnTo>
                    <a:pt x="32" y="185"/>
                  </a:lnTo>
                  <a:lnTo>
                    <a:pt x="39" y="190"/>
                  </a:lnTo>
                  <a:lnTo>
                    <a:pt x="48" y="193"/>
                  </a:lnTo>
                  <a:lnTo>
                    <a:pt x="57" y="196"/>
                  </a:lnTo>
                  <a:lnTo>
                    <a:pt x="66" y="197"/>
                  </a:lnTo>
                  <a:lnTo>
                    <a:pt x="77" y="200"/>
                  </a:lnTo>
                  <a:lnTo>
                    <a:pt x="86" y="199"/>
                  </a:lnTo>
                  <a:lnTo>
                    <a:pt x="94" y="199"/>
                  </a:lnTo>
                  <a:lnTo>
                    <a:pt x="103" y="197"/>
                  </a:lnTo>
                  <a:lnTo>
                    <a:pt x="112" y="196"/>
                  </a:lnTo>
                  <a:lnTo>
                    <a:pt x="119" y="191"/>
                  </a:lnTo>
                  <a:lnTo>
                    <a:pt x="127" y="185"/>
                  </a:lnTo>
                  <a:lnTo>
                    <a:pt x="133" y="178"/>
                  </a:lnTo>
                  <a:lnTo>
                    <a:pt x="139" y="170"/>
                  </a:lnTo>
                  <a:lnTo>
                    <a:pt x="142" y="164"/>
                  </a:lnTo>
                  <a:lnTo>
                    <a:pt x="145" y="158"/>
                  </a:lnTo>
                  <a:lnTo>
                    <a:pt x="146" y="152"/>
                  </a:lnTo>
                  <a:lnTo>
                    <a:pt x="148" y="148"/>
                  </a:lnTo>
                  <a:lnTo>
                    <a:pt x="148" y="140"/>
                  </a:lnTo>
                  <a:lnTo>
                    <a:pt x="149" y="134"/>
                  </a:lnTo>
                  <a:lnTo>
                    <a:pt x="149" y="128"/>
                  </a:lnTo>
                  <a:lnTo>
                    <a:pt x="149" y="122"/>
                  </a:lnTo>
                  <a:lnTo>
                    <a:pt x="148" y="114"/>
                  </a:lnTo>
                  <a:lnTo>
                    <a:pt x="148" y="108"/>
                  </a:lnTo>
                  <a:lnTo>
                    <a:pt x="145" y="101"/>
                  </a:lnTo>
                  <a:lnTo>
                    <a:pt x="145" y="95"/>
                  </a:lnTo>
                  <a:lnTo>
                    <a:pt x="142" y="89"/>
                  </a:lnTo>
                  <a:lnTo>
                    <a:pt x="139" y="81"/>
                  </a:lnTo>
                  <a:lnTo>
                    <a:pt x="136" y="77"/>
                  </a:lnTo>
                  <a:lnTo>
                    <a:pt x="134" y="71"/>
                  </a:lnTo>
                  <a:lnTo>
                    <a:pt x="128" y="60"/>
                  </a:lnTo>
                  <a:lnTo>
                    <a:pt x="122" y="52"/>
                  </a:lnTo>
                  <a:lnTo>
                    <a:pt x="116" y="45"/>
                  </a:lnTo>
                  <a:lnTo>
                    <a:pt x="109" y="37"/>
                  </a:lnTo>
                  <a:lnTo>
                    <a:pt x="101" y="30"/>
                  </a:lnTo>
                  <a:lnTo>
                    <a:pt x="94" y="25"/>
                  </a:lnTo>
                  <a:lnTo>
                    <a:pt x="85" y="19"/>
                  </a:lnTo>
                  <a:lnTo>
                    <a:pt x="77" y="16"/>
                  </a:lnTo>
                  <a:lnTo>
                    <a:pt x="68" y="12"/>
                  </a:lnTo>
                  <a:lnTo>
                    <a:pt x="59" y="10"/>
                  </a:lnTo>
                  <a:lnTo>
                    <a:pt x="50" y="9"/>
                  </a:lnTo>
                  <a:lnTo>
                    <a:pt x="39" y="9"/>
                  </a:lnTo>
                  <a:lnTo>
                    <a:pt x="30" y="9"/>
                  </a:lnTo>
                  <a:lnTo>
                    <a:pt x="20" y="12"/>
                  </a:lnTo>
                  <a:lnTo>
                    <a:pt x="11" y="15"/>
                  </a:lnTo>
                  <a:lnTo>
                    <a:pt x="1" y="19"/>
                  </a:lnTo>
                  <a:lnTo>
                    <a:pt x="0" y="12"/>
                  </a:lnTo>
                  <a:lnTo>
                    <a:pt x="0"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70" name="Freeform 77"/>
            <p:cNvSpPr>
              <a:spLocks/>
            </p:cNvSpPr>
            <p:nvPr/>
          </p:nvSpPr>
          <p:spPr bwMode="auto">
            <a:xfrm>
              <a:off x="1724" y="1288"/>
              <a:ext cx="881" cy="562"/>
            </a:xfrm>
            <a:custGeom>
              <a:avLst/>
              <a:gdLst/>
              <a:ahLst/>
              <a:cxnLst>
                <a:cxn ang="0">
                  <a:pos x="821" y="0"/>
                </a:cxn>
                <a:cxn ang="0">
                  <a:pos x="809" y="5"/>
                </a:cxn>
                <a:cxn ang="0">
                  <a:pos x="797" y="11"/>
                </a:cxn>
                <a:cxn ang="0">
                  <a:pos x="780" y="17"/>
                </a:cxn>
                <a:cxn ang="0">
                  <a:pos x="761" y="24"/>
                </a:cxn>
                <a:cxn ang="0">
                  <a:pos x="739" y="35"/>
                </a:cxn>
                <a:cxn ang="0">
                  <a:pos x="715" y="46"/>
                </a:cxn>
                <a:cxn ang="0">
                  <a:pos x="688" y="58"/>
                </a:cxn>
                <a:cxn ang="0">
                  <a:pos x="659" y="71"/>
                </a:cxn>
                <a:cxn ang="0">
                  <a:pos x="628" y="83"/>
                </a:cxn>
                <a:cxn ang="0">
                  <a:pos x="595" y="98"/>
                </a:cxn>
                <a:cxn ang="0">
                  <a:pos x="560" y="114"/>
                </a:cxn>
                <a:cxn ang="0">
                  <a:pos x="527" y="129"/>
                </a:cxn>
                <a:cxn ang="0">
                  <a:pos x="490" y="145"/>
                </a:cxn>
                <a:cxn ang="0">
                  <a:pos x="454" y="160"/>
                </a:cxn>
                <a:cxn ang="0">
                  <a:pos x="419" y="177"/>
                </a:cxn>
                <a:cxn ang="0">
                  <a:pos x="383" y="192"/>
                </a:cxn>
                <a:cxn ang="0">
                  <a:pos x="347" y="209"/>
                </a:cxn>
                <a:cxn ang="0">
                  <a:pos x="312" y="224"/>
                </a:cxn>
                <a:cxn ang="0">
                  <a:pos x="279" y="239"/>
                </a:cxn>
                <a:cxn ang="0">
                  <a:pos x="244" y="253"/>
                </a:cxn>
                <a:cxn ang="0">
                  <a:pos x="212" y="268"/>
                </a:cxn>
                <a:cxn ang="0">
                  <a:pos x="184" y="281"/>
                </a:cxn>
                <a:cxn ang="0">
                  <a:pos x="157" y="293"/>
                </a:cxn>
                <a:cxn ang="0">
                  <a:pos x="131" y="304"/>
                </a:cxn>
                <a:cxn ang="0">
                  <a:pos x="110" y="314"/>
                </a:cxn>
                <a:cxn ang="0">
                  <a:pos x="90" y="325"/>
                </a:cxn>
                <a:cxn ang="0">
                  <a:pos x="75" y="333"/>
                </a:cxn>
                <a:cxn ang="0">
                  <a:pos x="61" y="337"/>
                </a:cxn>
                <a:cxn ang="0">
                  <a:pos x="51" y="345"/>
                </a:cxn>
                <a:cxn ang="0">
                  <a:pos x="46" y="349"/>
                </a:cxn>
                <a:cxn ang="0">
                  <a:pos x="43" y="363"/>
                </a:cxn>
                <a:cxn ang="0">
                  <a:pos x="40" y="375"/>
                </a:cxn>
                <a:cxn ang="0">
                  <a:pos x="36" y="390"/>
                </a:cxn>
                <a:cxn ang="0">
                  <a:pos x="33" y="408"/>
                </a:cxn>
                <a:cxn ang="0">
                  <a:pos x="28" y="426"/>
                </a:cxn>
                <a:cxn ang="0">
                  <a:pos x="24" y="441"/>
                </a:cxn>
                <a:cxn ang="0">
                  <a:pos x="22" y="452"/>
                </a:cxn>
                <a:cxn ang="0">
                  <a:pos x="19" y="467"/>
                </a:cxn>
                <a:cxn ang="0">
                  <a:pos x="16" y="487"/>
                </a:cxn>
                <a:cxn ang="0">
                  <a:pos x="12" y="503"/>
                </a:cxn>
                <a:cxn ang="0">
                  <a:pos x="7" y="521"/>
                </a:cxn>
                <a:cxn ang="0">
                  <a:pos x="4" y="537"/>
                </a:cxn>
                <a:cxn ang="0">
                  <a:pos x="1" y="547"/>
                </a:cxn>
                <a:cxn ang="0">
                  <a:pos x="0" y="561"/>
                </a:cxn>
                <a:cxn ang="0">
                  <a:pos x="881" y="302"/>
                </a:cxn>
                <a:cxn ang="0">
                  <a:pos x="860" y="228"/>
                </a:cxn>
                <a:cxn ang="0">
                  <a:pos x="12" y="547"/>
                </a:cxn>
                <a:cxn ang="0">
                  <a:pos x="820" y="18"/>
                </a:cxn>
                <a:cxn ang="0">
                  <a:pos x="824" y="0"/>
                </a:cxn>
              </a:cxnLst>
              <a:rect l="0" t="0" r="r" b="b"/>
              <a:pathLst>
                <a:path w="881" h="562">
                  <a:moveTo>
                    <a:pt x="824" y="0"/>
                  </a:moveTo>
                  <a:lnTo>
                    <a:pt x="821" y="0"/>
                  </a:lnTo>
                  <a:lnTo>
                    <a:pt x="815" y="3"/>
                  </a:lnTo>
                  <a:lnTo>
                    <a:pt x="809" y="5"/>
                  </a:lnTo>
                  <a:lnTo>
                    <a:pt x="803" y="8"/>
                  </a:lnTo>
                  <a:lnTo>
                    <a:pt x="797" y="11"/>
                  </a:lnTo>
                  <a:lnTo>
                    <a:pt x="789" y="15"/>
                  </a:lnTo>
                  <a:lnTo>
                    <a:pt x="780" y="17"/>
                  </a:lnTo>
                  <a:lnTo>
                    <a:pt x="771" y="21"/>
                  </a:lnTo>
                  <a:lnTo>
                    <a:pt x="761" y="24"/>
                  </a:lnTo>
                  <a:lnTo>
                    <a:pt x="752" y="31"/>
                  </a:lnTo>
                  <a:lnTo>
                    <a:pt x="739" y="35"/>
                  </a:lnTo>
                  <a:lnTo>
                    <a:pt x="727" y="41"/>
                  </a:lnTo>
                  <a:lnTo>
                    <a:pt x="715" y="46"/>
                  </a:lnTo>
                  <a:lnTo>
                    <a:pt x="702" y="53"/>
                  </a:lnTo>
                  <a:lnTo>
                    <a:pt x="688" y="58"/>
                  </a:lnTo>
                  <a:lnTo>
                    <a:pt x="675" y="64"/>
                  </a:lnTo>
                  <a:lnTo>
                    <a:pt x="659" y="71"/>
                  </a:lnTo>
                  <a:lnTo>
                    <a:pt x="643" y="77"/>
                  </a:lnTo>
                  <a:lnTo>
                    <a:pt x="628" y="83"/>
                  </a:lnTo>
                  <a:lnTo>
                    <a:pt x="611" y="91"/>
                  </a:lnTo>
                  <a:lnTo>
                    <a:pt x="595" y="98"/>
                  </a:lnTo>
                  <a:lnTo>
                    <a:pt x="578" y="108"/>
                  </a:lnTo>
                  <a:lnTo>
                    <a:pt x="560" y="114"/>
                  </a:lnTo>
                  <a:lnTo>
                    <a:pt x="543" y="121"/>
                  </a:lnTo>
                  <a:lnTo>
                    <a:pt x="527" y="129"/>
                  </a:lnTo>
                  <a:lnTo>
                    <a:pt x="508" y="138"/>
                  </a:lnTo>
                  <a:lnTo>
                    <a:pt x="490" y="145"/>
                  </a:lnTo>
                  <a:lnTo>
                    <a:pt x="472" y="153"/>
                  </a:lnTo>
                  <a:lnTo>
                    <a:pt x="454" y="160"/>
                  </a:lnTo>
                  <a:lnTo>
                    <a:pt x="437" y="169"/>
                  </a:lnTo>
                  <a:lnTo>
                    <a:pt x="419" y="177"/>
                  </a:lnTo>
                  <a:lnTo>
                    <a:pt x="401" y="185"/>
                  </a:lnTo>
                  <a:lnTo>
                    <a:pt x="383" y="192"/>
                  </a:lnTo>
                  <a:lnTo>
                    <a:pt x="365" y="201"/>
                  </a:lnTo>
                  <a:lnTo>
                    <a:pt x="347" y="209"/>
                  </a:lnTo>
                  <a:lnTo>
                    <a:pt x="330" y="216"/>
                  </a:lnTo>
                  <a:lnTo>
                    <a:pt x="312" y="224"/>
                  </a:lnTo>
                  <a:lnTo>
                    <a:pt x="296" y="233"/>
                  </a:lnTo>
                  <a:lnTo>
                    <a:pt x="279" y="239"/>
                  </a:lnTo>
                  <a:lnTo>
                    <a:pt x="261" y="247"/>
                  </a:lnTo>
                  <a:lnTo>
                    <a:pt x="244" y="253"/>
                  </a:lnTo>
                  <a:lnTo>
                    <a:pt x="229" y="260"/>
                  </a:lnTo>
                  <a:lnTo>
                    <a:pt x="212" y="268"/>
                  </a:lnTo>
                  <a:lnTo>
                    <a:pt x="199" y="274"/>
                  </a:lnTo>
                  <a:lnTo>
                    <a:pt x="184" y="281"/>
                  </a:lnTo>
                  <a:lnTo>
                    <a:pt x="172" y="289"/>
                  </a:lnTo>
                  <a:lnTo>
                    <a:pt x="157" y="293"/>
                  </a:lnTo>
                  <a:lnTo>
                    <a:pt x="143" y="299"/>
                  </a:lnTo>
                  <a:lnTo>
                    <a:pt x="131" y="304"/>
                  </a:lnTo>
                  <a:lnTo>
                    <a:pt x="120" y="310"/>
                  </a:lnTo>
                  <a:lnTo>
                    <a:pt x="110" y="314"/>
                  </a:lnTo>
                  <a:lnTo>
                    <a:pt x="101" y="319"/>
                  </a:lnTo>
                  <a:lnTo>
                    <a:pt x="90" y="325"/>
                  </a:lnTo>
                  <a:lnTo>
                    <a:pt x="83" y="330"/>
                  </a:lnTo>
                  <a:lnTo>
                    <a:pt x="75" y="333"/>
                  </a:lnTo>
                  <a:lnTo>
                    <a:pt x="68" y="334"/>
                  </a:lnTo>
                  <a:lnTo>
                    <a:pt x="61" y="337"/>
                  </a:lnTo>
                  <a:lnTo>
                    <a:pt x="57" y="340"/>
                  </a:lnTo>
                  <a:lnTo>
                    <a:pt x="51" y="345"/>
                  </a:lnTo>
                  <a:lnTo>
                    <a:pt x="49" y="348"/>
                  </a:lnTo>
                  <a:lnTo>
                    <a:pt x="46" y="349"/>
                  </a:lnTo>
                  <a:lnTo>
                    <a:pt x="45" y="358"/>
                  </a:lnTo>
                  <a:lnTo>
                    <a:pt x="43" y="363"/>
                  </a:lnTo>
                  <a:lnTo>
                    <a:pt x="42" y="369"/>
                  </a:lnTo>
                  <a:lnTo>
                    <a:pt x="40" y="375"/>
                  </a:lnTo>
                  <a:lnTo>
                    <a:pt x="39" y="384"/>
                  </a:lnTo>
                  <a:lnTo>
                    <a:pt x="36" y="390"/>
                  </a:lnTo>
                  <a:lnTo>
                    <a:pt x="34" y="399"/>
                  </a:lnTo>
                  <a:lnTo>
                    <a:pt x="33" y="408"/>
                  </a:lnTo>
                  <a:lnTo>
                    <a:pt x="31" y="417"/>
                  </a:lnTo>
                  <a:lnTo>
                    <a:pt x="28" y="426"/>
                  </a:lnTo>
                  <a:lnTo>
                    <a:pt x="27" y="437"/>
                  </a:lnTo>
                  <a:lnTo>
                    <a:pt x="24" y="441"/>
                  </a:lnTo>
                  <a:lnTo>
                    <a:pt x="24" y="447"/>
                  </a:lnTo>
                  <a:lnTo>
                    <a:pt x="22" y="452"/>
                  </a:lnTo>
                  <a:lnTo>
                    <a:pt x="22" y="458"/>
                  </a:lnTo>
                  <a:lnTo>
                    <a:pt x="19" y="467"/>
                  </a:lnTo>
                  <a:lnTo>
                    <a:pt x="18" y="476"/>
                  </a:lnTo>
                  <a:lnTo>
                    <a:pt x="16" y="487"/>
                  </a:lnTo>
                  <a:lnTo>
                    <a:pt x="13" y="496"/>
                  </a:lnTo>
                  <a:lnTo>
                    <a:pt x="12" y="503"/>
                  </a:lnTo>
                  <a:lnTo>
                    <a:pt x="9" y="512"/>
                  </a:lnTo>
                  <a:lnTo>
                    <a:pt x="7" y="521"/>
                  </a:lnTo>
                  <a:lnTo>
                    <a:pt x="6" y="529"/>
                  </a:lnTo>
                  <a:lnTo>
                    <a:pt x="4" y="537"/>
                  </a:lnTo>
                  <a:lnTo>
                    <a:pt x="3" y="543"/>
                  </a:lnTo>
                  <a:lnTo>
                    <a:pt x="1" y="547"/>
                  </a:lnTo>
                  <a:lnTo>
                    <a:pt x="1" y="553"/>
                  </a:lnTo>
                  <a:lnTo>
                    <a:pt x="0" y="561"/>
                  </a:lnTo>
                  <a:lnTo>
                    <a:pt x="0" y="562"/>
                  </a:lnTo>
                  <a:lnTo>
                    <a:pt x="881" y="302"/>
                  </a:lnTo>
                  <a:lnTo>
                    <a:pt x="871" y="230"/>
                  </a:lnTo>
                  <a:lnTo>
                    <a:pt x="860" y="228"/>
                  </a:lnTo>
                  <a:lnTo>
                    <a:pt x="868" y="292"/>
                  </a:lnTo>
                  <a:lnTo>
                    <a:pt x="12" y="547"/>
                  </a:lnTo>
                  <a:lnTo>
                    <a:pt x="57" y="352"/>
                  </a:lnTo>
                  <a:lnTo>
                    <a:pt x="820" y="18"/>
                  </a:lnTo>
                  <a:lnTo>
                    <a:pt x="824" y="0"/>
                  </a:lnTo>
                  <a:lnTo>
                    <a:pt x="82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71" name="Freeform 78"/>
            <p:cNvSpPr>
              <a:spLocks/>
            </p:cNvSpPr>
            <p:nvPr/>
          </p:nvSpPr>
          <p:spPr bwMode="auto">
            <a:xfrm>
              <a:off x="2640" y="1633"/>
              <a:ext cx="51" cy="40"/>
            </a:xfrm>
            <a:custGeom>
              <a:avLst/>
              <a:gdLst/>
              <a:ahLst/>
              <a:cxnLst>
                <a:cxn ang="0">
                  <a:pos x="38" y="40"/>
                </a:cxn>
                <a:cxn ang="0">
                  <a:pos x="51" y="4"/>
                </a:cxn>
                <a:cxn ang="0">
                  <a:pos x="0" y="0"/>
                </a:cxn>
                <a:cxn ang="0">
                  <a:pos x="6" y="40"/>
                </a:cxn>
                <a:cxn ang="0">
                  <a:pos x="38" y="40"/>
                </a:cxn>
                <a:cxn ang="0">
                  <a:pos x="38" y="40"/>
                </a:cxn>
              </a:cxnLst>
              <a:rect l="0" t="0" r="r" b="b"/>
              <a:pathLst>
                <a:path w="51" h="40">
                  <a:moveTo>
                    <a:pt x="38" y="40"/>
                  </a:moveTo>
                  <a:lnTo>
                    <a:pt x="51" y="4"/>
                  </a:lnTo>
                  <a:lnTo>
                    <a:pt x="0" y="0"/>
                  </a:lnTo>
                  <a:lnTo>
                    <a:pt x="6" y="40"/>
                  </a:lnTo>
                  <a:lnTo>
                    <a:pt x="38" y="40"/>
                  </a:lnTo>
                  <a:lnTo>
                    <a:pt x="38" y="40"/>
                  </a:lnTo>
                  <a:close/>
                </a:path>
              </a:pathLst>
            </a:cu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72" name="Freeform 79"/>
            <p:cNvSpPr>
              <a:spLocks/>
            </p:cNvSpPr>
            <p:nvPr/>
          </p:nvSpPr>
          <p:spPr bwMode="auto">
            <a:xfrm>
              <a:off x="2640" y="1542"/>
              <a:ext cx="85" cy="95"/>
            </a:xfrm>
            <a:custGeom>
              <a:avLst/>
              <a:gdLst/>
              <a:ahLst/>
              <a:cxnLst>
                <a:cxn ang="0">
                  <a:pos x="5" y="41"/>
                </a:cxn>
                <a:cxn ang="0">
                  <a:pos x="0" y="95"/>
                </a:cxn>
                <a:cxn ang="0">
                  <a:pos x="51" y="95"/>
                </a:cxn>
                <a:cxn ang="0">
                  <a:pos x="85" y="0"/>
                </a:cxn>
                <a:cxn ang="0">
                  <a:pos x="5" y="41"/>
                </a:cxn>
                <a:cxn ang="0">
                  <a:pos x="5" y="41"/>
                </a:cxn>
              </a:cxnLst>
              <a:rect l="0" t="0" r="r" b="b"/>
              <a:pathLst>
                <a:path w="85" h="95">
                  <a:moveTo>
                    <a:pt x="5" y="41"/>
                  </a:moveTo>
                  <a:lnTo>
                    <a:pt x="0" y="95"/>
                  </a:lnTo>
                  <a:lnTo>
                    <a:pt x="51" y="95"/>
                  </a:lnTo>
                  <a:lnTo>
                    <a:pt x="85" y="0"/>
                  </a:lnTo>
                  <a:lnTo>
                    <a:pt x="5" y="41"/>
                  </a:lnTo>
                  <a:lnTo>
                    <a:pt x="5" y="41"/>
                  </a:lnTo>
                  <a:close/>
                </a:path>
              </a:pathLst>
            </a:custGeom>
            <a:solidFill>
              <a:srgbClr val="FFB3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73" name="Freeform 80"/>
            <p:cNvSpPr>
              <a:spLocks/>
            </p:cNvSpPr>
            <p:nvPr/>
          </p:nvSpPr>
          <p:spPr bwMode="auto">
            <a:xfrm>
              <a:off x="2510" y="1388"/>
              <a:ext cx="293" cy="296"/>
            </a:xfrm>
            <a:custGeom>
              <a:avLst/>
              <a:gdLst/>
              <a:ahLst/>
              <a:cxnLst>
                <a:cxn ang="0">
                  <a:pos x="230" y="296"/>
                </a:cxn>
                <a:cxn ang="0">
                  <a:pos x="124" y="204"/>
                </a:cxn>
                <a:cxn ang="0">
                  <a:pos x="115" y="189"/>
                </a:cxn>
                <a:cxn ang="0">
                  <a:pos x="107" y="178"/>
                </a:cxn>
                <a:cxn ang="0">
                  <a:pos x="100" y="166"/>
                </a:cxn>
                <a:cxn ang="0">
                  <a:pos x="91" y="151"/>
                </a:cxn>
                <a:cxn ang="0">
                  <a:pos x="82" y="134"/>
                </a:cxn>
                <a:cxn ang="0">
                  <a:pos x="71" y="118"/>
                </a:cxn>
                <a:cxn ang="0">
                  <a:pos x="62" y="101"/>
                </a:cxn>
                <a:cxn ang="0">
                  <a:pos x="52" y="83"/>
                </a:cxn>
                <a:cxn ang="0">
                  <a:pos x="41" y="66"/>
                </a:cxn>
                <a:cxn ang="0">
                  <a:pos x="32" y="50"/>
                </a:cxn>
                <a:cxn ang="0">
                  <a:pos x="23" y="38"/>
                </a:cxn>
                <a:cxn ang="0">
                  <a:pos x="15" y="24"/>
                </a:cxn>
                <a:cxn ang="0">
                  <a:pos x="8" y="14"/>
                </a:cxn>
                <a:cxn ang="0">
                  <a:pos x="0" y="2"/>
                </a:cxn>
                <a:cxn ang="0">
                  <a:pos x="9" y="2"/>
                </a:cxn>
                <a:cxn ang="0">
                  <a:pos x="15" y="11"/>
                </a:cxn>
                <a:cxn ang="0">
                  <a:pos x="21" y="20"/>
                </a:cxn>
                <a:cxn ang="0">
                  <a:pos x="29" y="33"/>
                </a:cxn>
                <a:cxn ang="0">
                  <a:pos x="37" y="45"/>
                </a:cxn>
                <a:cxn ang="0">
                  <a:pos x="46" y="60"/>
                </a:cxn>
                <a:cxn ang="0">
                  <a:pos x="56" y="76"/>
                </a:cxn>
                <a:cxn ang="0">
                  <a:pos x="67" y="92"/>
                </a:cxn>
                <a:cxn ang="0">
                  <a:pos x="76" y="109"/>
                </a:cxn>
                <a:cxn ang="0">
                  <a:pos x="85" y="125"/>
                </a:cxn>
                <a:cxn ang="0">
                  <a:pos x="95" y="140"/>
                </a:cxn>
                <a:cxn ang="0">
                  <a:pos x="104" y="156"/>
                </a:cxn>
                <a:cxn ang="0">
                  <a:pos x="112" y="168"/>
                </a:cxn>
                <a:cxn ang="0">
                  <a:pos x="120" y="181"/>
                </a:cxn>
                <a:cxn ang="0">
                  <a:pos x="126" y="190"/>
                </a:cxn>
                <a:cxn ang="0">
                  <a:pos x="132" y="199"/>
                </a:cxn>
                <a:cxn ang="0">
                  <a:pos x="222" y="290"/>
                </a:cxn>
                <a:cxn ang="0">
                  <a:pos x="225" y="278"/>
                </a:cxn>
                <a:cxn ang="0">
                  <a:pos x="230" y="267"/>
                </a:cxn>
                <a:cxn ang="0">
                  <a:pos x="233" y="257"/>
                </a:cxn>
                <a:cxn ang="0">
                  <a:pos x="237" y="246"/>
                </a:cxn>
                <a:cxn ang="0">
                  <a:pos x="240" y="234"/>
                </a:cxn>
                <a:cxn ang="0">
                  <a:pos x="245" y="225"/>
                </a:cxn>
                <a:cxn ang="0">
                  <a:pos x="252" y="204"/>
                </a:cxn>
                <a:cxn ang="0">
                  <a:pos x="255" y="193"/>
                </a:cxn>
                <a:cxn ang="0">
                  <a:pos x="260" y="183"/>
                </a:cxn>
                <a:cxn ang="0">
                  <a:pos x="263" y="172"/>
                </a:cxn>
                <a:cxn ang="0">
                  <a:pos x="266" y="162"/>
                </a:cxn>
                <a:cxn ang="0">
                  <a:pos x="269" y="151"/>
                </a:cxn>
                <a:cxn ang="0">
                  <a:pos x="272" y="140"/>
                </a:cxn>
                <a:cxn ang="0">
                  <a:pos x="275" y="128"/>
                </a:cxn>
                <a:cxn ang="0">
                  <a:pos x="278" y="118"/>
                </a:cxn>
                <a:cxn ang="0">
                  <a:pos x="286" y="115"/>
                </a:cxn>
                <a:cxn ang="0">
                  <a:pos x="293" y="110"/>
                </a:cxn>
              </a:cxnLst>
              <a:rect l="0" t="0" r="r" b="b"/>
              <a:pathLst>
                <a:path w="293" h="296">
                  <a:moveTo>
                    <a:pt x="293" y="110"/>
                  </a:moveTo>
                  <a:lnTo>
                    <a:pt x="230" y="296"/>
                  </a:lnTo>
                  <a:lnTo>
                    <a:pt x="124" y="293"/>
                  </a:lnTo>
                  <a:lnTo>
                    <a:pt x="124" y="204"/>
                  </a:lnTo>
                  <a:lnTo>
                    <a:pt x="120" y="198"/>
                  </a:lnTo>
                  <a:lnTo>
                    <a:pt x="115" y="189"/>
                  </a:lnTo>
                  <a:lnTo>
                    <a:pt x="111" y="184"/>
                  </a:lnTo>
                  <a:lnTo>
                    <a:pt x="107" y="178"/>
                  </a:lnTo>
                  <a:lnTo>
                    <a:pt x="103" y="171"/>
                  </a:lnTo>
                  <a:lnTo>
                    <a:pt x="100" y="166"/>
                  </a:lnTo>
                  <a:lnTo>
                    <a:pt x="95" y="159"/>
                  </a:lnTo>
                  <a:lnTo>
                    <a:pt x="91" y="151"/>
                  </a:lnTo>
                  <a:lnTo>
                    <a:pt x="86" y="143"/>
                  </a:lnTo>
                  <a:lnTo>
                    <a:pt x="82" y="134"/>
                  </a:lnTo>
                  <a:lnTo>
                    <a:pt x="77" y="127"/>
                  </a:lnTo>
                  <a:lnTo>
                    <a:pt x="71" y="118"/>
                  </a:lnTo>
                  <a:lnTo>
                    <a:pt x="67" y="109"/>
                  </a:lnTo>
                  <a:lnTo>
                    <a:pt x="62" y="101"/>
                  </a:lnTo>
                  <a:lnTo>
                    <a:pt x="56" y="92"/>
                  </a:lnTo>
                  <a:lnTo>
                    <a:pt x="52" y="83"/>
                  </a:lnTo>
                  <a:lnTo>
                    <a:pt x="46" y="76"/>
                  </a:lnTo>
                  <a:lnTo>
                    <a:pt x="41" y="66"/>
                  </a:lnTo>
                  <a:lnTo>
                    <a:pt x="37" y="59"/>
                  </a:lnTo>
                  <a:lnTo>
                    <a:pt x="32" y="50"/>
                  </a:lnTo>
                  <a:lnTo>
                    <a:pt x="27" y="42"/>
                  </a:lnTo>
                  <a:lnTo>
                    <a:pt x="23" y="38"/>
                  </a:lnTo>
                  <a:lnTo>
                    <a:pt x="18" y="30"/>
                  </a:lnTo>
                  <a:lnTo>
                    <a:pt x="15" y="24"/>
                  </a:lnTo>
                  <a:lnTo>
                    <a:pt x="11" y="17"/>
                  </a:lnTo>
                  <a:lnTo>
                    <a:pt x="8" y="14"/>
                  </a:lnTo>
                  <a:lnTo>
                    <a:pt x="3" y="5"/>
                  </a:lnTo>
                  <a:lnTo>
                    <a:pt x="0" y="2"/>
                  </a:lnTo>
                  <a:lnTo>
                    <a:pt x="3" y="0"/>
                  </a:lnTo>
                  <a:lnTo>
                    <a:pt x="9" y="2"/>
                  </a:lnTo>
                  <a:lnTo>
                    <a:pt x="11" y="5"/>
                  </a:lnTo>
                  <a:lnTo>
                    <a:pt x="15" y="11"/>
                  </a:lnTo>
                  <a:lnTo>
                    <a:pt x="18" y="15"/>
                  </a:lnTo>
                  <a:lnTo>
                    <a:pt x="21" y="20"/>
                  </a:lnTo>
                  <a:lnTo>
                    <a:pt x="24" y="26"/>
                  </a:lnTo>
                  <a:lnTo>
                    <a:pt x="29" y="33"/>
                  </a:lnTo>
                  <a:lnTo>
                    <a:pt x="32" y="38"/>
                  </a:lnTo>
                  <a:lnTo>
                    <a:pt x="37" y="45"/>
                  </a:lnTo>
                  <a:lnTo>
                    <a:pt x="41" y="51"/>
                  </a:lnTo>
                  <a:lnTo>
                    <a:pt x="46" y="60"/>
                  </a:lnTo>
                  <a:lnTo>
                    <a:pt x="52" y="68"/>
                  </a:lnTo>
                  <a:lnTo>
                    <a:pt x="56" y="76"/>
                  </a:lnTo>
                  <a:lnTo>
                    <a:pt x="61" y="83"/>
                  </a:lnTo>
                  <a:lnTo>
                    <a:pt x="67" y="92"/>
                  </a:lnTo>
                  <a:lnTo>
                    <a:pt x="71" y="100"/>
                  </a:lnTo>
                  <a:lnTo>
                    <a:pt x="76" y="109"/>
                  </a:lnTo>
                  <a:lnTo>
                    <a:pt x="80" y="116"/>
                  </a:lnTo>
                  <a:lnTo>
                    <a:pt x="85" y="125"/>
                  </a:lnTo>
                  <a:lnTo>
                    <a:pt x="89" y="133"/>
                  </a:lnTo>
                  <a:lnTo>
                    <a:pt x="95" y="140"/>
                  </a:lnTo>
                  <a:lnTo>
                    <a:pt x="100" y="148"/>
                  </a:lnTo>
                  <a:lnTo>
                    <a:pt x="104" y="156"/>
                  </a:lnTo>
                  <a:lnTo>
                    <a:pt x="107" y="162"/>
                  </a:lnTo>
                  <a:lnTo>
                    <a:pt x="112" y="168"/>
                  </a:lnTo>
                  <a:lnTo>
                    <a:pt x="115" y="174"/>
                  </a:lnTo>
                  <a:lnTo>
                    <a:pt x="120" y="181"/>
                  </a:lnTo>
                  <a:lnTo>
                    <a:pt x="123" y="186"/>
                  </a:lnTo>
                  <a:lnTo>
                    <a:pt x="126" y="190"/>
                  </a:lnTo>
                  <a:lnTo>
                    <a:pt x="129" y="193"/>
                  </a:lnTo>
                  <a:lnTo>
                    <a:pt x="132" y="199"/>
                  </a:lnTo>
                  <a:lnTo>
                    <a:pt x="132" y="288"/>
                  </a:lnTo>
                  <a:lnTo>
                    <a:pt x="222" y="290"/>
                  </a:lnTo>
                  <a:lnTo>
                    <a:pt x="224" y="284"/>
                  </a:lnTo>
                  <a:lnTo>
                    <a:pt x="225" y="278"/>
                  </a:lnTo>
                  <a:lnTo>
                    <a:pt x="227" y="273"/>
                  </a:lnTo>
                  <a:lnTo>
                    <a:pt x="230" y="267"/>
                  </a:lnTo>
                  <a:lnTo>
                    <a:pt x="230" y="261"/>
                  </a:lnTo>
                  <a:lnTo>
                    <a:pt x="233" y="257"/>
                  </a:lnTo>
                  <a:lnTo>
                    <a:pt x="234" y="251"/>
                  </a:lnTo>
                  <a:lnTo>
                    <a:pt x="237" y="246"/>
                  </a:lnTo>
                  <a:lnTo>
                    <a:pt x="237" y="240"/>
                  </a:lnTo>
                  <a:lnTo>
                    <a:pt x="240" y="234"/>
                  </a:lnTo>
                  <a:lnTo>
                    <a:pt x="242" y="230"/>
                  </a:lnTo>
                  <a:lnTo>
                    <a:pt x="245" y="225"/>
                  </a:lnTo>
                  <a:lnTo>
                    <a:pt x="248" y="214"/>
                  </a:lnTo>
                  <a:lnTo>
                    <a:pt x="252" y="204"/>
                  </a:lnTo>
                  <a:lnTo>
                    <a:pt x="254" y="199"/>
                  </a:lnTo>
                  <a:lnTo>
                    <a:pt x="255" y="193"/>
                  </a:lnTo>
                  <a:lnTo>
                    <a:pt x="259" y="187"/>
                  </a:lnTo>
                  <a:lnTo>
                    <a:pt x="260" y="183"/>
                  </a:lnTo>
                  <a:lnTo>
                    <a:pt x="260" y="177"/>
                  </a:lnTo>
                  <a:lnTo>
                    <a:pt x="263" y="172"/>
                  </a:lnTo>
                  <a:lnTo>
                    <a:pt x="265" y="166"/>
                  </a:lnTo>
                  <a:lnTo>
                    <a:pt x="266" y="162"/>
                  </a:lnTo>
                  <a:lnTo>
                    <a:pt x="268" y="156"/>
                  </a:lnTo>
                  <a:lnTo>
                    <a:pt x="269" y="151"/>
                  </a:lnTo>
                  <a:lnTo>
                    <a:pt x="271" y="145"/>
                  </a:lnTo>
                  <a:lnTo>
                    <a:pt x="272" y="140"/>
                  </a:lnTo>
                  <a:lnTo>
                    <a:pt x="274" y="134"/>
                  </a:lnTo>
                  <a:lnTo>
                    <a:pt x="275" y="128"/>
                  </a:lnTo>
                  <a:lnTo>
                    <a:pt x="277" y="122"/>
                  </a:lnTo>
                  <a:lnTo>
                    <a:pt x="278" y="118"/>
                  </a:lnTo>
                  <a:lnTo>
                    <a:pt x="281" y="116"/>
                  </a:lnTo>
                  <a:lnTo>
                    <a:pt x="286" y="115"/>
                  </a:lnTo>
                  <a:lnTo>
                    <a:pt x="289" y="112"/>
                  </a:lnTo>
                  <a:lnTo>
                    <a:pt x="293" y="110"/>
                  </a:lnTo>
                  <a:lnTo>
                    <a:pt x="293" y="1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74" name="Freeform 81"/>
            <p:cNvSpPr>
              <a:spLocks/>
            </p:cNvSpPr>
            <p:nvPr/>
          </p:nvSpPr>
          <p:spPr bwMode="auto">
            <a:xfrm>
              <a:off x="2633" y="1489"/>
              <a:ext cx="191" cy="101"/>
            </a:xfrm>
            <a:custGeom>
              <a:avLst/>
              <a:gdLst/>
              <a:ahLst/>
              <a:cxnLst>
                <a:cxn ang="0">
                  <a:pos x="182" y="0"/>
                </a:cxn>
                <a:cxn ang="0">
                  <a:pos x="185" y="2"/>
                </a:cxn>
                <a:cxn ang="0">
                  <a:pos x="191" y="3"/>
                </a:cxn>
                <a:cxn ang="0">
                  <a:pos x="185" y="6"/>
                </a:cxn>
                <a:cxn ang="0">
                  <a:pos x="181" y="11"/>
                </a:cxn>
                <a:cxn ang="0">
                  <a:pos x="173" y="14"/>
                </a:cxn>
                <a:cxn ang="0">
                  <a:pos x="166" y="20"/>
                </a:cxn>
                <a:cxn ang="0">
                  <a:pos x="160" y="21"/>
                </a:cxn>
                <a:cxn ang="0">
                  <a:pos x="155" y="24"/>
                </a:cxn>
                <a:cxn ang="0">
                  <a:pos x="149" y="27"/>
                </a:cxn>
                <a:cxn ang="0">
                  <a:pos x="143" y="30"/>
                </a:cxn>
                <a:cxn ang="0">
                  <a:pos x="137" y="33"/>
                </a:cxn>
                <a:cxn ang="0">
                  <a:pos x="131" y="36"/>
                </a:cxn>
                <a:cxn ang="0">
                  <a:pos x="125" y="39"/>
                </a:cxn>
                <a:cxn ang="0">
                  <a:pos x="119" y="42"/>
                </a:cxn>
                <a:cxn ang="0">
                  <a:pos x="111" y="46"/>
                </a:cxn>
                <a:cxn ang="0">
                  <a:pos x="104" y="49"/>
                </a:cxn>
                <a:cxn ang="0">
                  <a:pos x="96" y="52"/>
                </a:cxn>
                <a:cxn ang="0">
                  <a:pos x="90" y="55"/>
                </a:cxn>
                <a:cxn ang="0">
                  <a:pos x="83" y="58"/>
                </a:cxn>
                <a:cxn ang="0">
                  <a:pos x="75" y="62"/>
                </a:cxn>
                <a:cxn ang="0">
                  <a:pos x="68" y="65"/>
                </a:cxn>
                <a:cxn ang="0">
                  <a:pos x="62" y="70"/>
                </a:cxn>
                <a:cxn ang="0">
                  <a:pos x="52" y="73"/>
                </a:cxn>
                <a:cxn ang="0">
                  <a:pos x="45" y="77"/>
                </a:cxn>
                <a:cxn ang="0">
                  <a:pos x="37" y="80"/>
                </a:cxn>
                <a:cxn ang="0">
                  <a:pos x="30" y="85"/>
                </a:cxn>
                <a:cxn ang="0">
                  <a:pos x="22" y="88"/>
                </a:cxn>
                <a:cxn ang="0">
                  <a:pos x="16" y="92"/>
                </a:cxn>
                <a:cxn ang="0">
                  <a:pos x="9" y="97"/>
                </a:cxn>
                <a:cxn ang="0">
                  <a:pos x="3" y="101"/>
                </a:cxn>
                <a:cxn ang="0">
                  <a:pos x="1" y="98"/>
                </a:cxn>
                <a:cxn ang="0">
                  <a:pos x="1" y="95"/>
                </a:cxn>
                <a:cxn ang="0">
                  <a:pos x="0" y="92"/>
                </a:cxn>
                <a:cxn ang="0">
                  <a:pos x="0" y="91"/>
                </a:cxn>
                <a:cxn ang="0">
                  <a:pos x="182" y="0"/>
                </a:cxn>
                <a:cxn ang="0">
                  <a:pos x="182" y="0"/>
                </a:cxn>
              </a:cxnLst>
              <a:rect l="0" t="0" r="r" b="b"/>
              <a:pathLst>
                <a:path w="191" h="101">
                  <a:moveTo>
                    <a:pt x="182" y="0"/>
                  </a:moveTo>
                  <a:lnTo>
                    <a:pt x="185" y="2"/>
                  </a:lnTo>
                  <a:lnTo>
                    <a:pt x="191" y="3"/>
                  </a:lnTo>
                  <a:lnTo>
                    <a:pt x="185" y="6"/>
                  </a:lnTo>
                  <a:lnTo>
                    <a:pt x="181" y="11"/>
                  </a:lnTo>
                  <a:lnTo>
                    <a:pt x="173" y="14"/>
                  </a:lnTo>
                  <a:lnTo>
                    <a:pt x="166" y="20"/>
                  </a:lnTo>
                  <a:lnTo>
                    <a:pt x="160" y="21"/>
                  </a:lnTo>
                  <a:lnTo>
                    <a:pt x="155" y="24"/>
                  </a:lnTo>
                  <a:lnTo>
                    <a:pt x="149" y="27"/>
                  </a:lnTo>
                  <a:lnTo>
                    <a:pt x="143" y="30"/>
                  </a:lnTo>
                  <a:lnTo>
                    <a:pt x="137" y="33"/>
                  </a:lnTo>
                  <a:lnTo>
                    <a:pt x="131" y="36"/>
                  </a:lnTo>
                  <a:lnTo>
                    <a:pt x="125" y="39"/>
                  </a:lnTo>
                  <a:lnTo>
                    <a:pt x="119" y="42"/>
                  </a:lnTo>
                  <a:lnTo>
                    <a:pt x="111" y="46"/>
                  </a:lnTo>
                  <a:lnTo>
                    <a:pt x="104" y="49"/>
                  </a:lnTo>
                  <a:lnTo>
                    <a:pt x="96" y="52"/>
                  </a:lnTo>
                  <a:lnTo>
                    <a:pt x="90" y="55"/>
                  </a:lnTo>
                  <a:lnTo>
                    <a:pt x="83" y="58"/>
                  </a:lnTo>
                  <a:lnTo>
                    <a:pt x="75" y="62"/>
                  </a:lnTo>
                  <a:lnTo>
                    <a:pt x="68" y="65"/>
                  </a:lnTo>
                  <a:lnTo>
                    <a:pt x="62" y="70"/>
                  </a:lnTo>
                  <a:lnTo>
                    <a:pt x="52" y="73"/>
                  </a:lnTo>
                  <a:lnTo>
                    <a:pt x="45" y="77"/>
                  </a:lnTo>
                  <a:lnTo>
                    <a:pt x="37" y="80"/>
                  </a:lnTo>
                  <a:lnTo>
                    <a:pt x="30" y="85"/>
                  </a:lnTo>
                  <a:lnTo>
                    <a:pt x="22" y="88"/>
                  </a:lnTo>
                  <a:lnTo>
                    <a:pt x="16" y="92"/>
                  </a:lnTo>
                  <a:lnTo>
                    <a:pt x="9" y="97"/>
                  </a:lnTo>
                  <a:lnTo>
                    <a:pt x="3" y="101"/>
                  </a:lnTo>
                  <a:lnTo>
                    <a:pt x="1" y="98"/>
                  </a:lnTo>
                  <a:lnTo>
                    <a:pt x="1" y="95"/>
                  </a:lnTo>
                  <a:lnTo>
                    <a:pt x="0" y="92"/>
                  </a:lnTo>
                  <a:lnTo>
                    <a:pt x="0" y="91"/>
                  </a:lnTo>
                  <a:lnTo>
                    <a:pt x="182" y="0"/>
                  </a:lnTo>
                  <a:lnTo>
                    <a:pt x="18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75" name="Freeform 90"/>
            <p:cNvSpPr>
              <a:spLocks/>
            </p:cNvSpPr>
            <p:nvPr/>
          </p:nvSpPr>
          <p:spPr bwMode="auto">
            <a:xfrm>
              <a:off x="2651" y="1113"/>
              <a:ext cx="188" cy="210"/>
            </a:xfrm>
            <a:custGeom>
              <a:avLst/>
              <a:gdLst/>
              <a:ahLst/>
              <a:cxnLst>
                <a:cxn ang="0">
                  <a:pos x="145" y="42"/>
                </a:cxn>
                <a:cxn ang="0">
                  <a:pos x="90" y="122"/>
                </a:cxn>
                <a:cxn ang="0">
                  <a:pos x="7" y="175"/>
                </a:cxn>
                <a:cxn ang="0">
                  <a:pos x="0" y="195"/>
                </a:cxn>
                <a:cxn ang="0">
                  <a:pos x="37" y="193"/>
                </a:cxn>
                <a:cxn ang="0">
                  <a:pos x="42" y="210"/>
                </a:cxn>
                <a:cxn ang="0">
                  <a:pos x="74" y="144"/>
                </a:cxn>
                <a:cxn ang="0">
                  <a:pos x="111" y="121"/>
                </a:cxn>
                <a:cxn ang="0">
                  <a:pos x="188" y="0"/>
                </a:cxn>
                <a:cxn ang="0">
                  <a:pos x="142" y="21"/>
                </a:cxn>
                <a:cxn ang="0">
                  <a:pos x="145" y="42"/>
                </a:cxn>
                <a:cxn ang="0">
                  <a:pos x="145" y="42"/>
                </a:cxn>
              </a:cxnLst>
              <a:rect l="0" t="0" r="r" b="b"/>
              <a:pathLst>
                <a:path w="188" h="210">
                  <a:moveTo>
                    <a:pt x="145" y="42"/>
                  </a:moveTo>
                  <a:lnTo>
                    <a:pt x="90" y="122"/>
                  </a:lnTo>
                  <a:lnTo>
                    <a:pt x="7" y="175"/>
                  </a:lnTo>
                  <a:lnTo>
                    <a:pt x="0" y="195"/>
                  </a:lnTo>
                  <a:lnTo>
                    <a:pt x="37" y="193"/>
                  </a:lnTo>
                  <a:lnTo>
                    <a:pt x="42" y="210"/>
                  </a:lnTo>
                  <a:lnTo>
                    <a:pt x="74" y="144"/>
                  </a:lnTo>
                  <a:lnTo>
                    <a:pt x="111" y="121"/>
                  </a:lnTo>
                  <a:lnTo>
                    <a:pt x="188" y="0"/>
                  </a:lnTo>
                  <a:lnTo>
                    <a:pt x="142" y="21"/>
                  </a:lnTo>
                  <a:lnTo>
                    <a:pt x="145" y="42"/>
                  </a:lnTo>
                  <a:lnTo>
                    <a:pt x="145" y="42"/>
                  </a:lnTo>
                  <a:close/>
                </a:path>
              </a:pathLst>
            </a:custGeom>
            <a:solidFill>
              <a:srgbClr val="FFB3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76" name="Freeform 91"/>
            <p:cNvSpPr>
              <a:spLocks/>
            </p:cNvSpPr>
            <p:nvPr/>
          </p:nvSpPr>
          <p:spPr bwMode="auto">
            <a:xfrm>
              <a:off x="2367" y="1433"/>
              <a:ext cx="183" cy="150"/>
            </a:xfrm>
            <a:custGeom>
              <a:avLst/>
              <a:gdLst/>
              <a:ahLst/>
              <a:cxnLst>
                <a:cxn ang="0">
                  <a:pos x="183" y="11"/>
                </a:cxn>
                <a:cxn ang="0">
                  <a:pos x="21" y="123"/>
                </a:cxn>
                <a:cxn ang="0">
                  <a:pos x="36" y="132"/>
                </a:cxn>
                <a:cxn ang="0">
                  <a:pos x="177" y="89"/>
                </a:cxn>
                <a:cxn ang="0">
                  <a:pos x="177" y="108"/>
                </a:cxn>
                <a:cxn ang="0">
                  <a:pos x="30" y="150"/>
                </a:cxn>
                <a:cxn ang="0">
                  <a:pos x="0" y="115"/>
                </a:cxn>
                <a:cxn ang="0">
                  <a:pos x="177" y="0"/>
                </a:cxn>
                <a:cxn ang="0">
                  <a:pos x="183" y="11"/>
                </a:cxn>
                <a:cxn ang="0">
                  <a:pos x="183" y="11"/>
                </a:cxn>
              </a:cxnLst>
              <a:rect l="0" t="0" r="r" b="b"/>
              <a:pathLst>
                <a:path w="183" h="150">
                  <a:moveTo>
                    <a:pt x="183" y="11"/>
                  </a:moveTo>
                  <a:lnTo>
                    <a:pt x="21" y="123"/>
                  </a:lnTo>
                  <a:lnTo>
                    <a:pt x="36" y="132"/>
                  </a:lnTo>
                  <a:lnTo>
                    <a:pt x="177" y="89"/>
                  </a:lnTo>
                  <a:lnTo>
                    <a:pt x="177" y="108"/>
                  </a:lnTo>
                  <a:lnTo>
                    <a:pt x="30" y="150"/>
                  </a:lnTo>
                  <a:lnTo>
                    <a:pt x="0" y="115"/>
                  </a:lnTo>
                  <a:lnTo>
                    <a:pt x="177" y="0"/>
                  </a:lnTo>
                  <a:lnTo>
                    <a:pt x="183" y="11"/>
                  </a:lnTo>
                  <a:lnTo>
                    <a:pt x="183" y="11"/>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77" name="Freeform 92"/>
            <p:cNvSpPr>
              <a:spLocks/>
            </p:cNvSpPr>
            <p:nvPr/>
          </p:nvSpPr>
          <p:spPr bwMode="auto">
            <a:xfrm>
              <a:off x="2358" y="1427"/>
              <a:ext cx="234" cy="185"/>
            </a:xfrm>
            <a:custGeom>
              <a:avLst/>
              <a:gdLst/>
              <a:ahLst/>
              <a:cxnLst>
                <a:cxn ang="0">
                  <a:pos x="176" y="11"/>
                </a:cxn>
                <a:cxn ang="0">
                  <a:pos x="163" y="20"/>
                </a:cxn>
                <a:cxn ang="0">
                  <a:pos x="143" y="32"/>
                </a:cxn>
                <a:cxn ang="0">
                  <a:pos x="122" y="47"/>
                </a:cxn>
                <a:cxn ang="0">
                  <a:pos x="99" y="62"/>
                </a:cxn>
                <a:cxn ang="0">
                  <a:pos x="74" y="77"/>
                </a:cxn>
                <a:cxn ang="0">
                  <a:pos x="51" y="94"/>
                </a:cxn>
                <a:cxn ang="0">
                  <a:pos x="33" y="106"/>
                </a:cxn>
                <a:cxn ang="0">
                  <a:pos x="19" y="117"/>
                </a:cxn>
                <a:cxn ang="0">
                  <a:pos x="15" y="127"/>
                </a:cxn>
                <a:cxn ang="0">
                  <a:pos x="38" y="150"/>
                </a:cxn>
                <a:cxn ang="0">
                  <a:pos x="57" y="171"/>
                </a:cxn>
                <a:cxn ang="0">
                  <a:pos x="219" y="121"/>
                </a:cxn>
                <a:cxn ang="0">
                  <a:pos x="205" y="112"/>
                </a:cxn>
                <a:cxn ang="0">
                  <a:pos x="189" y="100"/>
                </a:cxn>
                <a:cxn ang="0">
                  <a:pos x="176" y="101"/>
                </a:cxn>
                <a:cxn ang="0">
                  <a:pos x="154" y="108"/>
                </a:cxn>
                <a:cxn ang="0">
                  <a:pos x="125" y="118"/>
                </a:cxn>
                <a:cxn ang="0">
                  <a:pos x="96" y="127"/>
                </a:cxn>
                <a:cxn ang="0">
                  <a:pos x="77" y="135"/>
                </a:cxn>
                <a:cxn ang="0">
                  <a:pos x="74" y="124"/>
                </a:cxn>
                <a:cxn ang="0">
                  <a:pos x="83" y="114"/>
                </a:cxn>
                <a:cxn ang="0">
                  <a:pos x="101" y="101"/>
                </a:cxn>
                <a:cxn ang="0">
                  <a:pos x="119" y="89"/>
                </a:cxn>
                <a:cxn ang="0">
                  <a:pos x="137" y="77"/>
                </a:cxn>
                <a:cxn ang="0">
                  <a:pos x="154" y="65"/>
                </a:cxn>
                <a:cxn ang="0">
                  <a:pos x="170" y="53"/>
                </a:cxn>
                <a:cxn ang="0">
                  <a:pos x="189" y="43"/>
                </a:cxn>
                <a:cxn ang="0">
                  <a:pos x="99" y="118"/>
                </a:cxn>
                <a:cxn ang="0">
                  <a:pos x="125" y="109"/>
                </a:cxn>
                <a:cxn ang="0">
                  <a:pos x="154" y="100"/>
                </a:cxn>
                <a:cxn ang="0">
                  <a:pos x="178" y="92"/>
                </a:cxn>
                <a:cxn ang="0">
                  <a:pos x="190" y="91"/>
                </a:cxn>
                <a:cxn ang="0">
                  <a:pos x="205" y="101"/>
                </a:cxn>
                <a:cxn ang="0">
                  <a:pos x="226" y="120"/>
                </a:cxn>
                <a:cxn ang="0">
                  <a:pos x="231" y="126"/>
                </a:cxn>
                <a:cxn ang="0">
                  <a:pos x="216" y="129"/>
                </a:cxn>
                <a:cxn ang="0">
                  <a:pos x="198" y="136"/>
                </a:cxn>
                <a:cxn ang="0">
                  <a:pos x="178" y="142"/>
                </a:cxn>
                <a:cxn ang="0">
                  <a:pos x="155" y="151"/>
                </a:cxn>
                <a:cxn ang="0">
                  <a:pos x="130" y="159"/>
                </a:cxn>
                <a:cxn ang="0">
                  <a:pos x="107" y="165"/>
                </a:cxn>
                <a:cxn ang="0">
                  <a:pos x="89" y="174"/>
                </a:cxn>
                <a:cxn ang="0">
                  <a:pos x="71" y="178"/>
                </a:cxn>
                <a:cxn ang="0">
                  <a:pos x="60" y="185"/>
                </a:cxn>
                <a:cxn ang="0">
                  <a:pos x="44" y="169"/>
                </a:cxn>
                <a:cxn ang="0">
                  <a:pos x="28" y="154"/>
                </a:cxn>
                <a:cxn ang="0">
                  <a:pos x="12" y="136"/>
                </a:cxn>
                <a:cxn ang="0">
                  <a:pos x="0" y="124"/>
                </a:cxn>
                <a:cxn ang="0">
                  <a:pos x="186" y="6"/>
                </a:cxn>
              </a:cxnLst>
              <a:rect l="0" t="0" r="r" b="b"/>
              <a:pathLst>
                <a:path w="234" h="185">
                  <a:moveTo>
                    <a:pt x="186" y="6"/>
                  </a:moveTo>
                  <a:lnTo>
                    <a:pt x="182" y="6"/>
                  </a:lnTo>
                  <a:lnTo>
                    <a:pt x="176" y="11"/>
                  </a:lnTo>
                  <a:lnTo>
                    <a:pt x="172" y="14"/>
                  </a:lnTo>
                  <a:lnTo>
                    <a:pt x="167" y="17"/>
                  </a:lnTo>
                  <a:lnTo>
                    <a:pt x="163" y="20"/>
                  </a:lnTo>
                  <a:lnTo>
                    <a:pt x="157" y="24"/>
                  </a:lnTo>
                  <a:lnTo>
                    <a:pt x="149" y="27"/>
                  </a:lnTo>
                  <a:lnTo>
                    <a:pt x="143" y="32"/>
                  </a:lnTo>
                  <a:lnTo>
                    <a:pt x="136" y="37"/>
                  </a:lnTo>
                  <a:lnTo>
                    <a:pt x="130" y="43"/>
                  </a:lnTo>
                  <a:lnTo>
                    <a:pt x="122" y="47"/>
                  </a:lnTo>
                  <a:lnTo>
                    <a:pt x="115" y="52"/>
                  </a:lnTo>
                  <a:lnTo>
                    <a:pt x="107" y="58"/>
                  </a:lnTo>
                  <a:lnTo>
                    <a:pt x="99" y="62"/>
                  </a:lnTo>
                  <a:lnTo>
                    <a:pt x="90" y="68"/>
                  </a:lnTo>
                  <a:lnTo>
                    <a:pt x="81" y="73"/>
                  </a:lnTo>
                  <a:lnTo>
                    <a:pt x="74" y="77"/>
                  </a:lnTo>
                  <a:lnTo>
                    <a:pt x="66" y="83"/>
                  </a:lnTo>
                  <a:lnTo>
                    <a:pt x="57" y="88"/>
                  </a:lnTo>
                  <a:lnTo>
                    <a:pt x="51" y="94"/>
                  </a:lnTo>
                  <a:lnTo>
                    <a:pt x="45" y="98"/>
                  </a:lnTo>
                  <a:lnTo>
                    <a:pt x="39" y="103"/>
                  </a:lnTo>
                  <a:lnTo>
                    <a:pt x="33" y="106"/>
                  </a:lnTo>
                  <a:lnTo>
                    <a:pt x="27" y="111"/>
                  </a:lnTo>
                  <a:lnTo>
                    <a:pt x="22" y="114"/>
                  </a:lnTo>
                  <a:lnTo>
                    <a:pt x="19" y="117"/>
                  </a:lnTo>
                  <a:lnTo>
                    <a:pt x="13" y="121"/>
                  </a:lnTo>
                  <a:lnTo>
                    <a:pt x="12" y="124"/>
                  </a:lnTo>
                  <a:lnTo>
                    <a:pt x="15" y="127"/>
                  </a:lnTo>
                  <a:lnTo>
                    <a:pt x="19" y="133"/>
                  </a:lnTo>
                  <a:lnTo>
                    <a:pt x="27" y="141"/>
                  </a:lnTo>
                  <a:lnTo>
                    <a:pt x="38" y="150"/>
                  </a:lnTo>
                  <a:lnTo>
                    <a:pt x="45" y="157"/>
                  </a:lnTo>
                  <a:lnTo>
                    <a:pt x="53" y="166"/>
                  </a:lnTo>
                  <a:lnTo>
                    <a:pt x="57" y="171"/>
                  </a:lnTo>
                  <a:lnTo>
                    <a:pt x="60" y="174"/>
                  </a:lnTo>
                  <a:lnTo>
                    <a:pt x="220" y="124"/>
                  </a:lnTo>
                  <a:lnTo>
                    <a:pt x="219" y="121"/>
                  </a:lnTo>
                  <a:lnTo>
                    <a:pt x="216" y="120"/>
                  </a:lnTo>
                  <a:lnTo>
                    <a:pt x="210" y="115"/>
                  </a:lnTo>
                  <a:lnTo>
                    <a:pt x="205" y="112"/>
                  </a:lnTo>
                  <a:lnTo>
                    <a:pt x="198" y="106"/>
                  </a:lnTo>
                  <a:lnTo>
                    <a:pt x="193" y="103"/>
                  </a:lnTo>
                  <a:lnTo>
                    <a:pt x="189" y="100"/>
                  </a:lnTo>
                  <a:lnTo>
                    <a:pt x="186" y="100"/>
                  </a:lnTo>
                  <a:lnTo>
                    <a:pt x="181" y="100"/>
                  </a:lnTo>
                  <a:lnTo>
                    <a:pt x="176" y="101"/>
                  </a:lnTo>
                  <a:lnTo>
                    <a:pt x="170" y="101"/>
                  </a:lnTo>
                  <a:lnTo>
                    <a:pt x="163" y="104"/>
                  </a:lnTo>
                  <a:lnTo>
                    <a:pt x="154" y="108"/>
                  </a:lnTo>
                  <a:lnTo>
                    <a:pt x="145" y="111"/>
                  </a:lnTo>
                  <a:lnTo>
                    <a:pt x="134" y="114"/>
                  </a:lnTo>
                  <a:lnTo>
                    <a:pt x="125" y="118"/>
                  </a:lnTo>
                  <a:lnTo>
                    <a:pt x="115" y="121"/>
                  </a:lnTo>
                  <a:lnTo>
                    <a:pt x="105" y="124"/>
                  </a:lnTo>
                  <a:lnTo>
                    <a:pt x="96" y="127"/>
                  </a:lnTo>
                  <a:lnTo>
                    <a:pt x="89" y="129"/>
                  </a:lnTo>
                  <a:lnTo>
                    <a:pt x="81" y="132"/>
                  </a:lnTo>
                  <a:lnTo>
                    <a:pt x="77" y="135"/>
                  </a:lnTo>
                  <a:lnTo>
                    <a:pt x="74" y="135"/>
                  </a:lnTo>
                  <a:lnTo>
                    <a:pt x="74" y="136"/>
                  </a:lnTo>
                  <a:lnTo>
                    <a:pt x="74" y="124"/>
                  </a:lnTo>
                  <a:lnTo>
                    <a:pt x="74" y="121"/>
                  </a:lnTo>
                  <a:lnTo>
                    <a:pt x="78" y="120"/>
                  </a:lnTo>
                  <a:lnTo>
                    <a:pt x="83" y="114"/>
                  </a:lnTo>
                  <a:lnTo>
                    <a:pt x="92" y="109"/>
                  </a:lnTo>
                  <a:lnTo>
                    <a:pt x="96" y="106"/>
                  </a:lnTo>
                  <a:lnTo>
                    <a:pt x="101" y="101"/>
                  </a:lnTo>
                  <a:lnTo>
                    <a:pt x="107" y="98"/>
                  </a:lnTo>
                  <a:lnTo>
                    <a:pt x="113" y="94"/>
                  </a:lnTo>
                  <a:lnTo>
                    <a:pt x="119" y="89"/>
                  </a:lnTo>
                  <a:lnTo>
                    <a:pt x="124" y="86"/>
                  </a:lnTo>
                  <a:lnTo>
                    <a:pt x="130" y="82"/>
                  </a:lnTo>
                  <a:lnTo>
                    <a:pt x="137" y="77"/>
                  </a:lnTo>
                  <a:lnTo>
                    <a:pt x="142" y="73"/>
                  </a:lnTo>
                  <a:lnTo>
                    <a:pt x="148" y="70"/>
                  </a:lnTo>
                  <a:lnTo>
                    <a:pt x="154" y="65"/>
                  </a:lnTo>
                  <a:lnTo>
                    <a:pt x="160" y="61"/>
                  </a:lnTo>
                  <a:lnTo>
                    <a:pt x="164" y="58"/>
                  </a:lnTo>
                  <a:lnTo>
                    <a:pt x="170" y="53"/>
                  </a:lnTo>
                  <a:lnTo>
                    <a:pt x="175" y="50"/>
                  </a:lnTo>
                  <a:lnTo>
                    <a:pt x="181" y="47"/>
                  </a:lnTo>
                  <a:lnTo>
                    <a:pt x="189" y="43"/>
                  </a:lnTo>
                  <a:lnTo>
                    <a:pt x="196" y="38"/>
                  </a:lnTo>
                  <a:lnTo>
                    <a:pt x="205" y="40"/>
                  </a:lnTo>
                  <a:lnTo>
                    <a:pt x="99" y="118"/>
                  </a:lnTo>
                  <a:lnTo>
                    <a:pt x="107" y="115"/>
                  </a:lnTo>
                  <a:lnTo>
                    <a:pt x="116" y="112"/>
                  </a:lnTo>
                  <a:lnTo>
                    <a:pt x="125" y="109"/>
                  </a:lnTo>
                  <a:lnTo>
                    <a:pt x="136" y="106"/>
                  </a:lnTo>
                  <a:lnTo>
                    <a:pt x="145" y="103"/>
                  </a:lnTo>
                  <a:lnTo>
                    <a:pt x="154" y="100"/>
                  </a:lnTo>
                  <a:lnTo>
                    <a:pt x="163" y="97"/>
                  </a:lnTo>
                  <a:lnTo>
                    <a:pt x="170" y="95"/>
                  </a:lnTo>
                  <a:lnTo>
                    <a:pt x="178" y="92"/>
                  </a:lnTo>
                  <a:lnTo>
                    <a:pt x="182" y="91"/>
                  </a:lnTo>
                  <a:lnTo>
                    <a:pt x="187" y="91"/>
                  </a:lnTo>
                  <a:lnTo>
                    <a:pt x="190" y="91"/>
                  </a:lnTo>
                  <a:lnTo>
                    <a:pt x="193" y="92"/>
                  </a:lnTo>
                  <a:lnTo>
                    <a:pt x="198" y="97"/>
                  </a:lnTo>
                  <a:lnTo>
                    <a:pt x="205" y="101"/>
                  </a:lnTo>
                  <a:lnTo>
                    <a:pt x="213" y="109"/>
                  </a:lnTo>
                  <a:lnTo>
                    <a:pt x="220" y="114"/>
                  </a:lnTo>
                  <a:lnTo>
                    <a:pt x="226" y="120"/>
                  </a:lnTo>
                  <a:lnTo>
                    <a:pt x="231" y="124"/>
                  </a:lnTo>
                  <a:lnTo>
                    <a:pt x="234" y="126"/>
                  </a:lnTo>
                  <a:lnTo>
                    <a:pt x="231" y="126"/>
                  </a:lnTo>
                  <a:lnTo>
                    <a:pt x="225" y="127"/>
                  </a:lnTo>
                  <a:lnTo>
                    <a:pt x="220" y="127"/>
                  </a:lnTo>
                  <a:lnTo>
                    <a:pt x="216" y="129"/>
                  </a:lnTo>
                  <a:lnTo>
                    <a:pt x="211" y="132"/>
                  </a:lnTo>
                  <a:lnTo>
                    <a:pt x="205" y="135"/>
                  </a:lnTo>
                  <a:lnTo>
                    <a:pt x="198" y="136"/>
                  </a:lnTo>
                  <a:lnTo>
                    <a:pt x="192" y="138"/>
                  </a:lnTo>
                  <a:lnTo>
                    <a:pt x="186" y="139"/>
                  </a:lnTo>
                  <a:lnTo>
                    <a:pt x="178" y="142"/>
                  </a:lnTo>
                  <a:lnTo>
                    <a:pt x="170" y="145"/>
                  </a:lnTo>
                  <a:lnTo>
                    <a:pt x="163" y="148"/>
                  </a:lnTo>
                  <a:lnTo>
                    <a:pt x="155" y="151"/>
                  </a:lnTo>
                  <a:lnTo>
                    <a:pt x="148" y="154"/>
                  </a:lnTo>
                  <a:lnTo>
                    <a:pt x="139" y="156"/>
                  </a:lnTo>
                  <a:lnTo>
                    <a:pt x="130" y="159"/>
                  </a:lnTo>
                  <a:lnTo>
                    <a:pt x="122" y="160"/>
                  </a:lnTo>
                  <a:lnTo>
                    <a:pt x="115" y="163"/>
                  </a:lnTo>
                  <a:lnTo>
                    <a:pt x="107" y="165"/>
                  </a:lnTo>
                  <a:lnTo>
                    <a:pt x="101" y="168"/>
                  </a:lnTo>
                  <a:lnTo>
                    <a:pt x="93" y="171"/>
                  </a:lnTo>
                  <a:lnTo>
                    <a:pt x="89" y="174"/>
                  </a:lnTo>
                  <a:lnTo>
                    <a:pt x="81" y="175"/>
                  </a:lnTo>
                  <a:lnTo>
                    <a:pt x="77" y="177"/>
                  </a:lnTo>
                  <a:lnTo>
                    <a:pt x="71" y="178"/>
                  </a:lnTo>
                  <a:lnTo>
                    <a:pt x="68" y="180"/>
                  </a:lnTo>
                  <a:lnTo>
                    <a:pt x="63" y="183"/>
                  </a:lnTo>
                  <a:lnTo>
                    <a:pt x="60" y="185"/>
                  </a:lnTo>
                  <a:lnTo>
                    <a:pt x="56" y="182"/>
                  </a:lnTo>
                  <a:lnTo>
                    <a:pt x="50" y="175"/>
                  </a:lnTo>
                  <a:lnTo>
                    <a:pt x="44" y="169"/>
                  </a:lnTo>
                  <a:lnTo>
                    <a:pt x="39" y="165"/>
                  </a:lnTo>
                  <a:lnTo>
                    <a:pt x="33" y="159"/>
                  </a:lnTo>
                  <a:lnTo>
                    <a:pt x="28" y="154"/>
                  </a:lnTo>
                  <a:lnTo>
                    <a:pt x="22" y="148"/>
                  </a:lnTo>
                  <a:lnTo>
                    <a:pt x="16" y="142"/>
                  </a:lnTo>
                  <a:lnTo>
                    <a:pt x="12" y="136"/>
                  </a:lnTo>
                  <a:lnTo>
                    <a:pt x="9" y="133"/>
                  </a:lnTo>
                  <a:lnTo>
                    <a:pt x="1" y="126"/>
                  </a:lnTo>
                  <a:lnTo>
                    <a:pt x="0" y="124"/>
                  </a:lnTo>
                  <a:lnTo>
                    <a:pt x="181" y="0"/>
                  </a:lnTo>
                  <a:lnTo>
                    <a:pt x="186" y="6"/>
                  </a:lnTo>
                  <a:lnTo>
                    <a:pt x="186"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78" name="Freeform 93"/>
            <p:cNvSpPr>
              <a:spLocks/>
            </p:cNvSpPr>
            <p:nvPr/>
          </p:nvSpPr>
          <p:spPr bwMode="auto">
            <a:xfrm>
              <a:off x="2554" y="1497"/>
              <a:ext cx="56" cy="47"/>
            </a:xfrm>
            <a:custGeom>
              <a:avLst/>
              <a:gdLst/>
              <a:ahLst/>
              <a:cxnLst>
                <a:cxn ang="0">
                  <a:pos x="24" y="1"/>
                </a:cxn>
                <a:cxn ang="0">
                  <a:pos x="29" y="0"/>
                </a:cxn>
                <a:cxn ang="0">
                  <a:pos x="35" y="0"/>
                </a:cxn>
                <a:cxn ang="0">
                  <a:pos x="39" y="1"/>
                </a:cxn>
                <a:cxn ang="0">
                  <a:pos x="45" y="3"/>
                </a:cxn>
                <a:cxn ang="0">
                  <a:pos x="51" y="7"/>
                </a:cxn>
                <a:cxn ang="0">
                  <a:pos x="56" y="13"/>
                </a:cxn>
                <a:cxn ang="0">
                  <a:pos x="53" y="22"/>
                </a:cxn>
                <a:cxn ang="0">
                  <a:pos x="45" y="31"/>
                </a:cxn>
                <a:cxn ang="0">
                  <a:pos x="41" y="36"/>
                </a:cxn>
                <a:cxn ang="0">
                  <a:pos x="35" y="39"/>
                </a:cxn>
                <a:cxn ang="0">
                  <a:pos x="29" y="42"/>
                </a:cxn>
                <a:cxn ang="0">
                  <a:pos x="24" y="45"/>
                </a:cxn>
                <a:cxn ang="0">
                  <a:pos x="15" y="47"/>
                </a:cxn>
                <a:cxn ang="0">
                  <a:pos x="9" y="47"/>
                </a:cxn>
                <a:cxn ang="0">
                  <a:pos x="5" y="47"/>
                </a:cxn>
                <a:cxn ang="0">
                  <a:pos x="2" y="44"/>
                </a:cxn>
                <a:cxn ang="0">
                  <a:pos x="0" y="36"/>
                </a:cxn>
                <a:cxn ang="0">
                  <a:pos x="5" y="28"/>
                </a:cxn>
                <a:cxn ang="0">
                  <a:pos x="9" y="22"/>
                </a:cxn>
                <a:cxn ang="0">
                  <a:pos x="15" y="16"/>
                </a:cxn>
                <a:cxn ang="0">
                  <a:pos x="17" y="12"/>
                </a:cxn>
                <a:cxn ang="0">
                  <a:pos x="20" y="7"/>
                </a:cxn>
                <a:cxn ang="0">
                  <a:pos x="23" y="3"/>
                </a:cxn>
                <a:cxn ang="0">
                  <a:pos x="24" y="1"/>
                </a:cxn>
                <a:cxn ang="0">
                  <a:pos x="24" y="1"/>
                </a:cxn>
              </a:cxnLst>
              <a:rect l="0" t="0" r="r" b="b"/>
              <a:pathLst>
                <a:path w="56" h="47">
                  <a:moveTo>
                    <a:pt x="24" y="1"/>
                  </a:moveTo>
                  <a:lnTo>
                    <a:pt x="29" y="0"/>
                  </a:lnTo>
                  <a:lnTo>
                    <a:pt x="35" y="0"/>
                  </a:lnTo>
                  <a:lnTo>
                    <a:pt x="39" y="1"/>
                  </a:lnTo>
                  <a:lnTo>
                    <a:pt x="45" y="3"/>
                  </a:lnTo>
                  <a:lnTo>
                    <a:pt x="51" y="7"/>
                  </a:lnTo>
                  <a:lnTo>
                    <a:pt x="56" y="13"/>
                  </a:lnTo>
                  <a:lnTo>
                    <a:pt x="53" y="22"/>
                  </a:lnTo>
                  <a:lnTo>
                    <a:pt x="45" y="31"/>
                  </a:lnTo>
                  <a:lnTo>
                    <a:pt x="41" y="36"/>
                  </a:lnTo>
                  <a:lnTo>
                    <a:pt x="35" y="39"/>
                  </a:lnTo>
                  <a:lnTo>
                    <a:pt x="29" y="42"/>
                  </a:lnTo>
                  <a:lnTo>
                    <a:pt x="24" y="45"/>
                  </a:lnTo>
                  <a:lnTo>
                    <a:pt x="15" y="47"/>
                  </a:lnTo>
                  <a:lnTo>
                    <a:pt x="9" y="47"/>
                  </a:lnTo>
                  <a:lnTo>
                    <a:pt x="5" y="47"/>
                  </a:lnTo>
                  <a:lnTo>
                    <a:pt x="2" y="44"/>
                  </a:lnTo>
                  <a:lnTo>
                    <a:pt x="0" y="36"/>
                  </a:lnTo>
                  <a:lnTo>
                    <a:pt x="5" y="28"/>
                  </a:lnTo>
                  <a:lnTo>
                    <a:pt x="9" y="22"/>
                  </a:lnTo>
                  <a:lnTo>
                    <a:pt x="15" y="16"/>
                  </a:lnTo>
                  <a:lnTo>
                    <a:pt x="17" y="12"/>
                  </a:lnTo>
                  <a:lnTo>
                    <a:pt x="20" y="7"/>
                  </a:lnTo>
                  <a:lnTo>
                    <a:pt x="23" y="3"/>
                  </a:lnTo>
                  <a:lnTo>
                    <a:pt x="24" y="1"/>
                  </a:lnTo>
                  <a:lnTo>
                    <a:pt x="24"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79" name="Freeform 109"/>
            <p:cNvSpPr>
              <a:spLocks/>
            </p:cNvSpPr>
            <p:nvPr/>
          </p:nvSpPr>
          <p:spPr bwMode="auto">
            <a:xfrm>
              <a:off x="3120" y="1275"/>
              <a:ext cx="46" cy="98"/>
            </a:xfrm>
            <a:custGeom>
              <a:avLst/>
              <a:gdLst/>
              <a:ahLst/>
              <a:cxnLst>
                <a:cxn ang="0">
                  <a:pos x="3" y="13"/>
                </a:cxn>
                <a:cxn ang="0">
                  <a:pos x="0" y="98"/>
                </a:cxn>
                <a:cxn ang="0">
                  <a:pos x="46" y="84"/>
                </a:cxn>
                <a:cxn ang="0">
                  <a:pos x="43" y="0"/>
                </a:cxn>
                <a:cxn ang="0">
                  <a:pos x="3" y="13"/>
                </a:cxn>
                <a:cxn ang="0">
                  <a:pos x="3" y="13"/>
                </a:cxn>
              </a:cxnLst>
              <a:rect l="0" t="0" r="r" b="b"/>
              <a:pathLst>
                <a:path w="46" h="98">
                  <a:moveTo>
                    <a:pt x="3" y="13"/>
                  </a:moveTo>
                  <a:lnTo>
                    <a:pt x="0" y="98"/>
                  </a:lnTo>
                  <a:lnTo>
                    <a:pt x="46" y="84"/>
                  </a:lnTo>
                  <a:lnTo>
                    <a:pt x="43" y="0"/>
                  </a:lnTo>
                  <a:lnTo>
                    <a:pt x="3" y="13"/>
                  </a:lnTo>
                  <a:lnTo>
                    <a:pt x="3" y="13"/>
                  </a:lnTo>
                  <a:close/>
                </a:path>
              </a:pathLst>
            </a:custGeom>
            <a:solidFill>
              <a:srgbClr val="667DD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80" name="Freeform 110"/>
            <p:cNvSpPr>
              <a:spLocks/>
            </p:cNvSpPr>
            <p:nvPr/>
          </p:nvSpPr>
          <p:spPr bwMode="auto">
            <a:xfrm>
              <a:off x="3163" y="1180"/>
              <a:ext cx="55" cy="96"/>
            </a:xfrm>
            <a:custGeom>
              <a:avLst/>
              <a:gdLst/>
              <a:ahLst/>
              <a:cxnLst>
                <a:cxn ang="0">
                  <a:pos x="0" y="18"/>
                </a:cxn>
                <a:cxn ang="0">
                  <a:pos x="3" y="96"/>
                </a:cxn>
                <a:cxn ang="0">
                  <a:pos x="55" y="78"/>
                </a:cxn>
                <a:cxn ang="0">
                  <a:pos x="49" y="0"/>
                </a:cxn>
                <a:cxn ang="0">
                  <a:pos x="0" y="18"/>
                </a:cxn>
                <a:cxn ang="0">
                  <a:pos x="0" y="18"/>
                </a:cxn>
              </a:cxnLst>
              <a:rect l="0" t="0" r="r" b="b"/>
              <a:pathLst>
                <a:path w="55" h="96">
                  <a:moveTo>
                    <a:pt x="0" y="18"/>
                  </a:moveTo>
                  <a:lnTo>
                    <a:pt x="3" y="96"/>
                  </a:lnTo>
                  <a:lnTo>
                    <a:pt x="55" y="78"/>
                  </a:lnTo>
                  <a:lnTo>
                    <a:pt x="49" y="0"/>
                  </a:lnTo>
                  <a:lnTo>
                    <a:pt x="0" y="18"/>
                  </a:lnTo>
                  <a:lnTo>
                    <a:pt x="0" y="18"/>
                  </a:lnTo>
                  <a:close/>
                </a:path>
              </a:pathLst>
            </a:custGeom>
            <a:solidFill>
              <a:srgbClr val="5C73C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81" name="Freeform 111"/>
            <p:cNvSpPr>
              <a:spLocks/>
            </p:cNvSpPr>
            <p:nvPr/>
          </p:nvSpPr>
          <p:spPr bwMode="auto">
            <a:xfrm>
              <a:off x="3009" y="1170"/>
              <a:ext cx="42" cy="90"/>
            </a:xfrm>
            <a:custGeom>
              <a:avLst/>
              <a:gdLst/>
              <a:ahLst/>
              <a:cxnLst>
                <a:cxn ang="0">
                  <a:pos x="6" y="14"/>
                </a:cxn>
                <a:cxn ang="0">
                  <a:pos x="0" y="90"/>
                </a:cxn>
                <a:cxn ang="0">
                  <a:pos x="37" y="74"/>
                </a:cxn>
                <a:cxn ang="0">
                  <a:pos x="42" y="0"/>
                </a:cxn>
                <a:cxn ang="0">
                  <a:pos x="6" y="14"/>
                </a:cxn>
                <a:cxn ang="0">
                  <a:pos x="6" y="14"/>
                </a:cxn>
              </a:cxnLst>
              <a:rect l="0" t="0" r="r" b="b"/>
              <a:pathLst>
                <a:path w="42" h="90">
                  <a:moveTo>
                    <a:pt x="6" y="14"/>
                  </a:moveTo>
                  <a:lnTo>
                    <a:pt x="0" y="90"/>
                  </a:lnTo>
                  <a:lnTo>
                    <a:pt x="37" y="74"/>
                  </a:lnTo>
                  <a:lnTo>
                    <a:pt x="42" y="0"/>
                  </a:lnTo>
                  <a:lnTo>
                    <a:pt x="6" y="14"/>
                  </a:lnTo>
                  <a:lnTo>
                    <a:pt x="6" y="14"/>
                  </a:lnTo>
                  <a:close/>
                </a:path>
              </a:pathLst>
            </a:custGeom>
            <a:solidFill>
              <a:srgbClr val="667DD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82" name="Freeform 112"/>
            <p:cNvSpPr>
              <a:spLocks/>
            </p:cNvSpPr>
            <p:nvPr/>
          </p:nvSpPr>
          <p:spPr bwMode="auto">
            <a:xfrm>
              <a:off x="3092" y="1078"/>
              <a:ext cx="33" cy="79"/>
            </a:xfrm>
            <a:custGeom>
              <a:avLst/>
              <a:gdLst/>
              <a:ahLst/>
              <a:cxnLst>
                <a:cxn ang="0">
                  <a:pos x="1" y="12"/>
                </a:cxn>
                <a:cxn ang="0">
                  <a:pos x="0" y="79"/>
                </a:cxn>
                <a:cxn ang="0">
                  <a:pos x="33" y="67"/>
                </a:cxn>
                <a:cxn ang="0">
                  <a:pos x="30" y="0"/>
                </a:cxn>
                <a:cxn ang="0">
                  <a:pos x="1" y="12"/>
                </a:cxn>
                <a:cxn ang="0">
                  <a:pos x="1" y="12"/>
                </a:cxn>
              </a:cxnLst>
              <a:rect l="0" t="0" r="r" b="b"/>
              <a:pathLst>
                <a:path w="33" h="79">
                  <a:moveTo>
                    <a:pt x="1" y="12"/>
                  </a:moveTo>
                  <a:lnTo>
                    <a:pt x="0" y="79"/>
                  </a:lnTo>
                  <a:lnTo>
                    <a:pt x="33" y="67"/>
                  </a:lnTo>
                  <a:lnTo>
                    <a:pt x="30" y="0"/>
                  </a:lnTo>
                  <a:lnTo>
                    <a:pt x="1" y="12"/>
                  </a:lnTo>
                  <a:lnTo>
                    <a:pt x="1" y="12"/>
                  </a:lnTo>
                  <a:close/>
                </a:path>
              </a:pathLst>
            </a:custGeom>
            <a:solidFill>
              <a:srgbClr val="667DD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pic>
        <p:nvPicPr>
          <p:cNvPr id="183" name="Picture 3" descr="C:\Documents and Settings\egor.SOFTLAB\Local Settings\Temporary Internet Files\Content.IE5\U23L4QJJ\MC900312102[1].wmf"/>
          <p:cNvPicPr>
            <a:picLocks noChangeAspect="1" noChangeArrowheads="1"/>
          </p:cNvPicPr>
          <p:nvPr/>
        </p:nvPicPr>
        <p:blipFill>
          <a:blip r:embed="rId3" cstate="print"/>
          <a:srcRect/>
          <a:stretch>
            <a:fillRect/>
          </a:stretch>
        </p:blipFill>
        <p:spPr bwMode="auto">
          <a:xfrm flipH="1">
            <a:off x="4950256" y="3468195"/>
            <a:ext cx="936104" cy="1080120"/>
          </a:xfrm>
          <a:prstGeom prst="rect">
            <a:avLst/>
          </a:prstGeom>
          <a:noFill/>
          <a:ln w="9525">
            <a:noFill/>
            <a:miter lim="800000"/>
            <a:headEnd/>
            <a:tailEnd/>
          </a:ln>
        </p:spPr>
      </p:pic>
      <p:grpSp>
        <p:nvGrpSpPr>
          <p:cNvPr id="4" name="Group 49"/>
          <p:cNvGrpSpPr>
            <a:grpSpLocks/>
          </p:cNvGrpSpPr>
          <p:nvPr/>
        </p:nvGrpSpPr>
        <p:grpSpPr bwMode="auto">
          <a:xfrm>
            <a:off x="4293111" y="2369932"/>
            <a:ext cx="936104" cy="1224136"/>
            <a:chOff x="2643174" y="285728"/>
            <a:chExt cx="2643206" cy="3214710"/>
          </a:xfrm>
        </p:grpSpPr>
        <p:sp>
          <p:nvSpPr>
            <p:cNvPr id="185" name="Arc 50"/>
            <p:cNvSpPr/>
            <p:nvPr/>
          </p:nvSpPr>
          <p:spPr>
            <a:xfrm flipV="1">
              <a:off x="2643174" y="285728"/>
              <a:ext cx="2643206" cy="3214710"/>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86" name="Arc 51"/>
            <p:cNvSpPr/>
            <p:nvPr/>
          </p:nvSpPr>
          <p:spPr>
            <a:xfrm flipV="1">
              <a:off x="2643174" y="500041"/>
              <a:ext cx="2114565" cy="2571769"/>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87" name="Arc 52"/>
            <p:cNvSpPr/>
            <p:nvPr/>
          </p:nvSpPr>
          <p:spPr>
            <a:xfrm flipV="1">
              <a:off x="2715261" y="714356"/>
              <a:ext cx="1585924" cy="1928826"/>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88" name="Arc 53"/>
            <p:cNvSpPr/>
            <p:nvPr/>
          </p:nvSpPr>
          <p:spPr>
            <a:xfrm flipV="1">
              <a:off x="2856766" y="1142984"/>
              <a:ext cx="528641" cy="642941"/>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89" name="Arc 54"/>
            <p:cNvSpPr/>
            <p:nvPr/>
          </p:nvSpPr>
          <p:spPr>
            <a:xfrm flipV="1">
              <a:off x="2787349" y="928669"/>
              <a:ext cx="1057282" cy="1285884"/>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grpSp>
      <p:pic>
        <p:nvPicPr>
          <p:cNvPr id="190" name="Picture 3" descr="C:\Documents and Settings\egor.SOFTLAB\Local Settings\Temporary Internet Files\Content.IE5\U23L4QJJ\MC900312102[1].wmf"/>
          <p:cNvPicPr>
            <a:picLocks noChangeAspect="1" noChangeArrowheads="1"/>
          </p:cNvPicPr>
          <p:nvPr/>
        </p:nvPicPr>
        <p:blipFill>
          <a:blip r:embed="rId3" cstate="print"/>
          <a:srcRect/>
          <a:stretch>
            <a:fillRect/>
          </a:stretch>
        </p:blipFill>
        <p:spPr bwMode="auto">
          <a:xfrm>
            <a:off x="2235843" y="3315045"/>
            <a:ext cx="936104" cy="1080120"/>
          </a:xfrm>
          <a:prstGeom prst="rect">
            <a:avLst/>
          </a:prstGeom>
          <a:noFill/>
          <a:ln w="9525">
            <a:noFill/>
            <a:miter lim="800000"/>
            <a:headEnd/>
            <a:tailEnd/>
          </a:ln>
        </p:spPr>
      </p:pic>
      <p:grpSp>
        <p:nvGrpSpPr>
          <p:cNvPr id="5" name="Group 49"/>
          <p:cNvGrpSpPr>
            <a:grpSpLocks/>
          </p:cNvGrpSpPr>
          <p:nvPr/>
        </p:nvGrpSpPr>
        <p:grpSpPr bwMode="auto">
          <a:xfrm flipV="1">
            <a:off x="2595883" y="2810989"/>
            <a:ext cx="1224136" cy="1230412"/>
            <a:chOff x="2643174" y="285728"/>
            <a:chExt cx="2643206" cy="3214710"/>
          </a:xfrm>
        </p:grpSpPr>
        <p:sp>
          <p:nvSpPr>
            <p:cNvPr id="192" name="Arc 50"/>
            <p:cNvSpPr/>
            <p:nvPr/>
          </p:nvSpPr>
          <p:spPr>
            <a:xfrm flipV="1">
              <a:off x="2643174" y="285728"/>
              <a:ext cx="2643206" cy="3214710"/>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93" name="Arc 51"/>
            <p:cNvSpPr/>
            <p:nvPr/>
          </p:nvSpPr>
          <p:spPr>
            <a:xfrm flipV="1">
              <a:off x="2643174" y="500041"/>
              <a:ext cx="2114565" cy="2571769"/>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94" name="Arc 52"/>
            <p:cNvSpPr/>
            <p:nvPr/>
          </p:nvSpPr>
          <p:spPr>
            <a:xfrm flipV="1">
              <a:off x="2715261" y="714356"/>
              <a:ext cx="1585924" cy="1928826"/>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95" name="Arc 53"/>
            <p:cNvSpPr/>
            <p:nvPr/>
          </p:nvSpPr>
          <p:spPr>
            <a:xfrm flipV="1">
              <a:off x="2856766" y="1142984"/>
              <a:ext cx="528641" cy="642941"/>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196" name="Arc 54"/>
            <p:cNvSpPr/>
            <p:nvPr/>
          </p:nvSpPr>
          <p:spPr>
            <a:xfrm flipV="1">
              <a:off x="2787349" y="928669"/>
              <a:ext cx="1057282" cy="1285884"/>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grpSp>
      <p:pic>
        <p:nvPicPr>
          <p:cNvPr id="197" name="Picture 22" descr="C:\Documents and Settings\egor.SOFTLAB\Local Settings\Temporary Internet Files\Content.IE5\U23L4QJJ\MC900226826[1].wmf"/>
          <p:cNvPicPr>
            <a:picLocks noChangeAspect="1" noChangeArrowheads="1"/>
          </p:cNvPicPr>
          <p:nvPr/>
        </p:nvPicPr>
        <p:blipFill>
          <a:blip r:embed="rId4" cstate="print"/>
          <a:srcRect/>
          <a:stretch>
            <a:fillRect/>
          </a:stretch>
        </p:blipFill>
        <p:spPr bwMode="auto">
          <a:xfrm>
            <a:off x="7525910" y="2316003"/>
            <a:ext cx="610636" cy="2160240"/>
          </a:xfrm>
          <a:prstGeom prst="rect">
            <a:avLst/>
          </a:prstGeom>
          <a:noFill/>
        </p:spPr>
      </p:pic>
      <p:grpSp>
        <p:nvGrpSpPr>
          <p:cNvPr id="6" name="Group 13"/>
          <p:cNvGrpSpPr/>
          <p:nvPr/>
        </p:nvGrpSpPr>
        <p:grpSpPr>
          <a:xfrm>
            <a:off x="7669926" y="1730875"/>
            <a:ext cx="1296144" cy="1656184"/>
            <a:chOff x="2643174" y="285728"/>
            <a:chExt cx="2643206" cy="3214710"/>
          </a:xfrm>
        </p:grpSpPr>
        <p:sp>
          <p:nvSpPr>
            <p:cNvPr id="199" name="Arc 8"/>
            <p:cNvSpPr/>
            <p:nvPr/>
          </p:nvSpPr>
          <p:spPr>
            <a:xfrm flipV="1">
              <a:off x="2643174" y="285728"/>
              <a:ext cx="2643206" cy="321471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00" name="Arc 9"/>
            <p:cNvSpPr/>
            <p:nvPr/>
          </p:nvSpPr>
          <p:spPr>
            <a:xfrm flipV="1">
              <a:off x="2643174" y="500042"/>
              <a:ext cx="2114565" cy="257176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01" name="Arc 10"/>
            <p:cNvSpPr/>
            <p:nvPr/>
          </p:nvSpPr>
          <p:spPr>
            <a:xfrm flipV="1">
              <a:off x="2714612" y="714356"/>
              <a:ext cx="1585924" cy="1928826"/>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02" name="Arc 11"/>
            <p:cNvSpPr/>
            <p:nvPr/>
          </p:nvSpPr>
          <p:spPr>
            <a:xfrm flipV="1">
              <a:off x="2857488" y="1142984"/>
              <a:ext cx="528641" cy="642942"/>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03" name="Arc 12"/>
            <p:cNvSpPr/>
            <p:nvPr/>
          </p:nvSpPr>
          <p:spPr>
            <a:xfrm flipV="1">
              <a:off x="2786050" y="928670"/>
              <a:ext cx="1057282" cy="128588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pic>
        <p:nvPicPr>
          <p:cNvPr id="204" name="Picture 18" descr="C:\Documents and Settings\egor.SOFTLAB\Local Settings\Temporary Internet Files\Content.IE5\JWOTNIDA\MC900286470[1].wmf"/>
          <p:cNvPicPr>
            <a:picLocks noChangeAspect="1" noChangeArrowheads="1"/>
          </p:cNvPicPr>
          <p:nvPr/>
        </p:nvPicPr>
        <p:blipFill>
          <a:blip r:embed="rId5" cstate="print"/>
          <a:srcRect/>
          <a:stretch>
            <a:fillRect/>
          </a:stretch>
        </p:blipFill>
        <p:spPr bwMode="auto">
          <a:xfrm flipH="1">
            <a:off x="9033951" y="3395934"/>
            <a:ext cx="1184319" cy="853256"/>
          </a:xfrm>
          <a:prstGeom prst="rect">
            <a:avLst/>
          </a:prstGeom>
          <a:noFill/>
          <a:ln w="9525">
            <a:noFill/>
            <a:miter lim="800000"/>
            <a:headEnd/>
            <a:tailEnd/>
          </a:ln>
        </p:spPr>
      </p:pic>
      <p:pic>
        <p:nvPicPr>
          <p:cNvPr id="205" name="Picture 19" descr="C:\Documents and Settings\egor.SOFTLAB\Local Settings\Temporary Internet Files\Content.IE5\U23L4QJJ\MC900232151[1].wmf"/>
          <p:cNvPicPr>
            <a:picLocks noChangeAspect="1" noChangeArrowheads="1"/>
          </p:cNvPicPr>
          <p:nvPr/>
        </p:nvPicPr>
        <p:blipFill>
          <a:blip r:embed="rId6" cstate="print"/>
          <a:srcRect/>
          <a:stretch>
            <a:fillRect/>
          </a:stretch>
        </p:blipFill>
        <p:spPr bwMode="auto">
          <a:xfrm flipH="1">
            <a:off x="9862263" y="2315688"/>
            <a:ext cx="1169814" cy="863033"/>
          </a:xfrm>
          <a:prstGeom prst="rect">
            <a:avLst/>
          </a:prstGeom>
          <a:noFill/>
          <a:ln w="9525">
            <a:noFill/>
            <a:miter lim="800000"/>
            <a:headEnd/>
            <a:tailEnd/>
          </a:ln>
        </p:spPr>
      </p:pic>
      <p:pic>
        <p:nvPicPr>
          <p:cNvPr id="206" name="Picture 2" descr="http://www.online.servertorg.ru/images/600/7553.jpg"/>
          <p:cNvPicPr>
            <a:picLocks noChangeAspect="1" noChangeArrowheads="1"/>
          </p:cNvPicPr>
          <p:nvPr/>
        </p:nvPicPr>
        <p:blipFill>
          <a:blip r:embed="rId7" cstate="print"/>
          <a:srcRect t="25197" b="25197"/>
          <a:stretch>
            <a:fillRect/>
          </a:stretch>
        </p:blipFill>
        <p:spPr bwMode="auto">
          <a:xfrm>
            <a:off x="583157" y="4489758"/>
            <a:ext cx="936104" cy="531530"/>
          </a:xfrm>
          <a:prstGeom prst="rect">
            <a:avLst/>
          </a:prstGeom>
          <a:noFill/>
          <a:ln w="25400">
            <a:solidFill>
              <a:srgbClr val="FF0000"/>
            </a:solidFill>
            <a:miter lim="800000"/>
            <a:headEnd/>
            <a:tailEnd/>
          </a:ln>
        </p:spPr>
      </p:pic>
      <p:pic>
        <p:nvPicPr>
          <p:cNvPr id="207" name="Picture 2" descr="http://www.online.servertorg.ru/images/600/7553.jpg"/>
          <p:cNvPicPr>
            <a:picLocks noChangeAspect="1" noChangeArrowheads="1"/>
          </p:cNvPicPr>
          <p:nvPr/>
        </p:nvPicPr>
        <p:blipFill>
          <a:blip r:embed="rId7" cstate="print"/>
          <a:srcRect t="25197" b="25197"/>
          <a:stretch>
            <a:fillRect/>
          </a:stretch>
        </p:blipFill>
        <p:spPr bwMode="auto">
          <a:xfrm>
            <a:off x="6355198" y="4665429"/>
            <a:ext cx="936104" cy="531530"/>
          </a:xfrm>
          <a:prstGeom prst="rect">
            <a:avLst/>
          </a:prstGeom>
          <a:noFill/>
          <a:ln w="25400">
            <a:solidFill>
              <a:srgbClr val="FF0000"/>
            </a:solidFill>
            <a:miter lim="800000"/>
            <a:headEnd/>
            <a:tailEnd/>
          </a:ln>
        </p:spPr>
      </p:pic>
      <p:sp>
        <p:nvSpPr>
          <p:cNvPr id="208" name="TextBox 207"/>
          <p:cNvSpPr txBox="1"/>
          <p:nvPr/>
        </p:nvSpPr>
        <p:spPr>
          <a:xfrm>
            <a:off x="124209" y="5061255"/>
            <a:ext cx="2000264" cy="923330"/>
          </a:xfrm>
          <a:prstGeom prst="rect">
            <a:avLst/>
          </a:prstGeom>
          <a:noFill/>
        </p:spPr>
        <p:txBody>
          <a:bodyPr wrap="square" rtlCol="0">
            <a:spAutoFit/>
          </a:bodyPr>
          <a:lstStyle/>
          <a:p>
            <a:pPr algn="ctr"/>
            <a:r>
              <a:rPr lang="ru-RU" b="1" dirty="0" smtClean="0"/>
              <a:t>Форвард Т</a:t>
            </a:r>
          </a:p>
          <a:p>
            <a:pPr algn="ctr"/>
            <a:r>
              <a:rPr lang="ru-RU" dirty="0" smtClean="0"/>
              <a:t>Формирование мультиплекса</a:t>
            </a:r>
            <a:endParaRPr lang="ru-RU" dirty="0"/>
          </a:p>
        </p:txBody>
      </p:sp>
      <p:sp>
        <p:nvSpPr>
          <p:cNvPr id="209" name="TextBox 208"/>
          <p:cNvSpPr txBox="1"/>
          <p:nvPr/>
        </p:nvSpPr>
        <p:spPr>
          <a:xfrm>
            <a:off x="5324505" y="5214411"/>
            <a:ext cx="3049237" cy="923330"/>
          </a:xfrm>
          <a:prstGeom prst="rect">
            <a:avLst/>
          </a:prstGeom>
          <a:noFill/>
        </p:spPr>
        <p:txBody>
          <a:bodyPr wrap="square" rtlCol="0">
            <a:spAutoFit/>
          </a:bodyPr>
          <a:lstStyle/>
          <a:p>
            <a:pPr algn="ctr"/>
            <a:r>
              <a:rPr lang="ru-RU" b="1" dirty="0" smtClean="0"/>
              <a:t>Форвард Т</a:t>
            </a:r>
          </a:p>
          <a:p>
            <a:pPr algn="ctr"/>
            <a:r>
              <a:rPr lang="ru-RU" dirty="0" smtClean="0"/>
              <a:t>Локальная врезка </a:t>
            </a:r>
            <a:br>
              <a:rPr lang="ru-RU" dirty="0" smtClean="0"/>
            </a:br>
            <a:r>
              <a:rPr lang="ru-RU" dirty="0" smtClean="0"/>
              <a:t>в автоматическом режиме</a:t>
            </a:r>
            <a:endParaRPr lang="ru-RU" dirty="0"/>
          </a:p>
        </p:txBody>
      </p:sp>
      <p:pic>
        <p:nvPicPr>
          <p:cNvPr id="210" name="Picture 21" descr="C:\Documents and Settings\egor.SOFTLAB\Local Settings\Temporary Internet Files\Content.IE5\JWOTNIDA\MC900232092[1].wmf"/>
          <p:cNvPicPr>
            <a:picLocks noChangeAspect="1" noChangeArrowheads="1"/>
          </p:cNvPicPr>
          <p:nvPr/>
        </p:nvPicPr>
        <p:blipFill>
          <a:blip r:embed="rId8" cstate="print"/>
          <a:srcRect/>
          <a:stretch>
            <a:fillRect/>
          </a:stretch>
        </p:blipFill>
        <p:spPr bwMode="auto">
          <a:xfrm>
            <a:off x="430068" y="3269559"/>
            <a:ext cx="1224136" cy="1173376"/>
          </a:xfrm>
          <a:prstGeom prst="rect">
            <a:avLst/>
          </a:prstGeom>
          <a:noFill/>
        </p:spPr>
      </p:pic>
      <p:sp>
        <p:nvSpPr>
          <p:cNvPr id="184" name="Cloud"/>
          <p:cNvSpPr>
            <a:spLocks noChangeAspect="1" noEditPoints="1" noChangeArrowheads="1"/>
          </p:cNvSpPr>
          <p:nvPr/>
        </p:nvSpPr>
        <p:spPr bwMode="auto">
          <a:xfrm>
            <a:off x="3341787" y="4760274"/>
            <a:ext cx="1568046" cy="105001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algn="ctr" fontAlgn="auto">
              <a:spcBef>
                <a:spcPts val="0"/>
              </a:spcBef>
              <a:spcAft>
                <a:spcPts val="0"/>
              </a:spcAft>
              <a:defRPr/>
            </a:pPr>
            <a:r>
              <a:rPr lang="en-US" dirty="0" smtClean="0"/>
              <a:t>Internet</a:t>
            </a:r>
          </a:p>
          <a:p>
            <a:pPr algn="ctr" fontAlgn="auto">
              <a:spcBef>
                <a:spcPts val="0"/>
              </a:spcBef>
              <a:spcAft>
                <a:spcPts val="0"/>
              </a:spcAft>
              <a:defRPr/>
            </a:pPr>
            <a:r>
              <a:rPr lang="en-US" dirty="0" smtClean="0">
                <a:latin typeface="+mn-lt"/>
              </a:rPr>
              <a:t>(SRT)</a:t>
            </a:r>
            <a:endParaRPr lang="ru-RU" dirty="0">
              <a:latin typeface="+mn-lt"/>
            </a:endParaRPr>
          </a:p>
        </p:txBody>
      </p:sp>
      <p:cxnSp>
        <p:nvCxnSpPr>
          <p:cNvPr id="198" name="Прямая со стрелкой 197"/>
          <p:cNvCxnSpPr/>
          <p:nvPr/>
        </p:nvCxnSpPr>
        <p:spPr>
          <a:xfrm>
            <a:off x="1707180" y="4842266"/>
            <a:ext cx="1549525" cy="364859"/>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12" name="Прямая со стрелкой 211"/>
          <p:cNvCxnSpPr/>
          <p:nvPr/>
        </p:nvCxnSpPr>
        <p:spPr>
          <a:xfrm flipV="1">
            <a:off x="5035957" y="5017939"/>
            <a:ext cx="1238719" cy="1891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15" name="Cloud"/>
          <p:cNvSpPr>
            <a:spLocks noChangeAspect="1" noEditPoints="1" noChangeArrowheads="1"/>
          </p:cNvSpPr>
          <p:nvPr/>
        </p:nvSpPr>
        <p:spPr bwMode="auto">
          <a:xfrm>
            <a:off x="8521135" y="4525292"/>
            <a:ext cx="1712938" cy="830479"/>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algn="ctr" fontAlgn="auto">
              <a:spcBef>
                <a:spcPts val="0"/>
              </a:spcBef>
              <a:spcAft>
                <a:spcPts val="0"/>
              </a:spcAft>
              <a:defRPr/>
            </a:pPr>
            <a:r>
              <a:rPr lang="ru-RU" sz="1600" dirty="0" smtClean="0"/>
              <a:t>Кабельная</a:t>
            </a:r>
            <a:r>
              <a:rPr lang="en-US" sz="1600" dirty="0" smtClean="0"/>
              <a:t> </a:t>
            </a:r>
            <a:r>
              <a:rPr lang="ru-RU" sz="1600" dirty="0" smtClean="0"/>
              <a:t>сеть</a:t>
            </a:r>
            <a:endParaRPr lang="ru-RU" sz="1600" dirty="0">
              <a:latin typeface="+mn-lt"/>
            </a:endParaRPr>
          </a:p>
        </p:txBody>
      </p:sp>
      <p:cxnSp>
        <p:nvCxnSpPr>
          <p:cNvPr id="216" name="Прямая со стрелкой 215"/>
          <p:cNvCxnSpPr/>
          <p:nvPr/>
        </p:nvCxnSpPr>
        <p:spPr>
          <a:xfrm flipV="1">
            <a:off x="1710934" y="4360292"/>
            <a:ext cx="554796" cy="310055"/>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19" name="Прямая со стрелкой 218"/>
          <p:cNvCxnSpPr/>
          <p:nvPr/>
        </p:nvCxnSpPr>
        <p:spPr>
          <a:xfrm>
            <a:off x="5774684" y="4562991"/>
            <a:ext cx="459452" cy="247744"/>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21" name="Прямая со стрелкой 220"/>
          <p:cNvCxnSpPr/>
          <p:nvPr/>
        </p:nvCxnSpPr>
        <p:spPr>
          <a:xfrm>
            <a:off x="7405289" y="4963886"/>
            <a:ext cx="1008993" cy="1801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2" name="Прямая со стрелкой 221"/>
          <p:cNvCxnSpPr/>
          <p:nvPr/>
        </p:nvCxnSpPr>
        <p:spPr>
          <a:xfrm flipV="1">
            <a:off x="7417299" y="4576502"/>
            <a:ext cx="258254" cy="13363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226" name="Picture 25" descr="C:\Documents and Settings\egor.SOFTLAB\Local Settings\Temporary Internet Files\Content.IE5\JPK59T6T\MC900295946[1].wmf"/>
          <p:cNvPicPr>
            <a:picLocks noChangeAspect="1" noChangeArrowheads="1"/>
          </p:cNvPicPr>
          <p:nvPr/>
        </p:nvPicPr>
        <p:blipFill>
          <a:blip r:embed="rId9" cstate="print"/>
          <a:srcRect/>
          <a:stretch>
            <a:fillRect/>
          </a:stretch>
        </p:blipFill>
        <p:spPr bwMode="auto">
          <a:xfrm flipH="1">
            <a:off x="10588157" y="4216148"/>
            <a:ext cx="984322" cy="836159"/>
          </a:xfrm>
          <a:prstGeom prst="rect">
            <a:avLst/>
          </a:prstGeom>
          <a:noFill/>
          <a:ln w="9525">
            <a:noFill/>
            <a:miter lim="800000"/>
            <a:headEnd/>
            <a:tailEnd/>
          </a:ln>
        </p:spPr>
      </p:pic>
      <p:sp>
        <p:nvSpPr>
          <p:cNvPr id="191" name="Прямоугольник 190"/>
          <p:cNvSpPr/>
          <p:nvPr/>
        </p:nvSpPr>
        <p:spPr>
          <a:xfrm>
            <a:off x="2855811" y="3764620"/>
            <a:ext cx="2333295" cy="2370418"/>
          </a:xfrm>
          <a:prstGeom prst="rect">
            <a:avLst/>
          </a:prstGeom>
          <a:noFill/>
        </p:spPr>
        <p:txBody>
          <a:bodyPr wrap="none" lIns="91440" tIns="45720" rIns="91440" bIns="45720">
            <a:prstTxWarp prst="textArchUp">
              <a:avLst/>
            </a:prstTxWarp>
            <a:spAutoFit/>
          </a:bodyPr>
          <a:lstStyle/>
          <a:p>
            <a:pPr algn="ctr"/>
            <a:r>
              <a:rPr lang="ru-RU" sz="2800" b="1" cap="none" spc="0" dirty="0" smtClean="0">
                <a:ln w="12700">
                  <a:solidFill>
                    <a:schemeClr val="tx2">
                      <a:satMod val="155000"/>
                    </a:schemeClr>
                  </a:solidFill>
                  <a:prstDash val="solid"/>
                </a:ln>
                <a:solidFill>
                  <a:schemeClr val="tx2">
                    <a:lumMod val="40000"/>
                    <a:lumOff val="60000"/>
                  </a:schemeClr>
                </a:solidFill>
                <a:effectLst>
                  <a:outerShdw blurRad="41275" dist="20320" dir="1800000" algn="tl" rotWithShape="0">
                    <a:srgbClr val="000000">
                      <a:alpha val="40000"/>
                    </a:srgbClr>
                  </a:outerShdw>
                </a:effectLst>
              </a:rPr>
              <a:t>Резервный канал</a:t>
            </a:r>
            <a:endParaRPr lang="ru-RU" sz="2800" b="1" cap="none" spc="0" dirty="0">
              <a:ln w="12700">
                <a:solidFill>
                  <a:schemeClr val="tx2">
                    <a:satMod val="155000"/>
                  </a:schemeClr>
                </a:solidFill>
                <a:prstDash val="solid"/>
              </a:ln>
              <a:solidFill>
                <a:schemeClr val="tx2">
                  <a:lumMod val="40000"/>
                  <a:lumOff val="60000"/>
                </a:schemeClr>
              </a:solidFill>
              <a:effectLst>
                <a:outerShdw blurRad="41275" dist="20320" dir="1800000" algn="tl" rotWithShape="0">
                  <a:srgbClr val="000000">
                    <a:alpha val="40000"/>
                  </a:srgbClr>
                </a:outerShdw>
              </a:effectLst>
            </a:endParaRPr>
          </a:p>
        </p:txBody>
      </p:sp>
      <p:sp>
        <p:nvSpPr>
          <p:cNvPr id="211" name="Прямоугольник 210"/>
          <p:cNvSpPr/>
          <p:nvPr/>
        </p:nvSpPr>
        <p:spPr>
          <a:xfrm>
            <a:off x="2972176" y="4813402"/>
            <a:ext cx="2333295" cy="1308123"/>
          </a:xfrm>
          <a:prstGeom prst="rect">
            <a:avLst/>
          </a:prstGeom>
          <a:noFill/>
        </p:spPr>
        <p:txBody>
          <a:bodyPr wrap="none" lIns="91440" tIns="45720" rIns="91440" bIns="45720">
            <a:prstTxWarp prst="textArchDown">
              <a:avLst/>
            </a:prstTxWarp>
            <a:spAutoFit/>
          </a:bodyPr>
          <a:lstStyle/>
          <a:p>
            <a:pPr algn="ctr"/>
            <a:r>
              <a:rPr lang="ru-RU" sz="2800" b="1" cap="none" spc="0" dirty="0" smtClean="0">
                <a:ln w="12700">
                  <a:solidFill>
                    <a:srgbClr val="007434"/>
                  </a:solidFill>
                  <a:prstDash val="solid"/>
                </a:ln>
                <a:solidFill>
                  <a:srgbClr val="00B050"/>
                </a:solidFill>
                <a:effectLst>
                  <a:outerShdw blurRad="41275" dist="20320" dir="1800000" algn="tl" rotWithShape="0">
                    <a:srgbClr val="000000">
                      <a:alpha val="40000"/>
                    </a:srgbClr>
                  </a:outerShdw>
                </a:effectLst>
              </a:rPr>
              <a:t>основной канал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wipe(down)">
                                      <p:cBhvr>
                                        <p:cTn id="7"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Стандарты для </a:t>
            </a:r>
            <a:r>
              <a:rPr lang="ru-RU" dirty="0" err="1" smtClean="0"/>
              <a:t>сплайсинга</a:t>
            </a:r>
            <a:endParaRPr lang="ru-RU" dirty="0"/>
          </a:p>
        </p:txBody>
      </p:sp>
      <p:sp>
        <p:nvSpPr>
          <p:cNvPr id="3" name="Содержимое 2"/>
          <p:cNvSpPr>
            <a:spLocks noGrp="1"/>
          </p:cNvSpPr>
          <p:nvPr>
            <p:ph idx="1"/>
          </p:nvPr>
        </p:nvSpPr>
        <p:spPr/>
        <p:txBody>
          <a:bodyPr/>
          <a:lstStyle/>
          <a:p>
            <a:r>
              <a:rPr lang="en-US" dirty="0" smtClean="0"/>
              <a:t>SCTE-35 – </a:t>
            </a:r>
            <a:r>
              <a:rPr lang="ru-RU" dirty="0" smtClean="0"/>
              <a:t>метки для врезки в </a:t>
            </a:r>
            <a:r>
              <a:rPr lang="en-US" dirty="0" smtClean="0"/>
              <a:t>MPTS</a:t>
            </a:r>
            <a:endParaRPr lang="ru-RU" dirty="0" smtClean="0"/>
          </a:p>
          <a:p>
            <a:r>
              <a:rPr lang="en-US" dirty="0" smtClean="0"/>
              <a:t>SCTE-104</a:t>
            </a:r>
            <a:r>
              <a:rPr lang="ru-RU" dirty="0" smtClean="0"/>
              <a:t> – метки для врезки в </a:t>
            </a:r>
            <a:r>
              <a:rPr lang="en-US" dirty="0" smtClean="0"/>
              <a:t>SDI</a:t>
            </a:r>
            <a:r>
              <a:rPr lang="ru-RU" dirty="0" smtClean="0"/>
              <a:t> </a:t>
            </a:r>
            <a:br>
              <a:rPr lang="ru-RU" dirty="0" smtClean="0"/>
            </a:br>
            <a:r>
              <a:rPr lang="ru-RU" dirty="0" smtClean="0"/>
              <a:t>(полный аналог </a:t>
            </a:r>
            <a:r>
              <a:rPr lang="en-US" dirty="0" smtClean="0"/>
              <a:t>SCTE-35</a:t>
            </a:r>
            <a:r>
              <a:rPr lang="ru-RU" dirty="0" smtClean="0"/>
              <a:t>)</a:t>
            </a:r>
          </a:p>
          <a:p>
            <a:r>
              <a:rPr lang="en-US" dirty="0" smtClean="0"/>
              <a:t>SCTE-118</a:t>
            </a:r>
            <a:r>
              <a:rPr lang="ru-RU" dirty="0" smtClean="0"/>
              <a:t> – передача роликов и расписаний для врезки по </a:t>
            </a:r>
            <a:r>
              <a:rPr lang="en-US" dirty="0" smtClean="0"/>
              <a:t>SCTE-35</a:t>
            </a:r>
            <a:endParaRPr lang="ru-RU"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Врезка с перекодированием</a:t>
            </a:r>
            <a:endParaRPr lang="ru-RU" dirty="0"/>
          </a:p>
        </p:txBody>
      </p:sp>
      <p:sp>
        <p:nvSpPr>
          <p:cNvPr id="3" name="Содержимое 2"/>
          <p:cNvSpPr>
            <a:spLocks noGrp="1"/>
          </p:cNvSpPr>
          <p:nvPr>
            <p:ph idx="1"/>
          </p:nvPr>
        </p:nvSpPr>
        <p:spPr>
          <a:xfrm>
            <a:off x="609600" y="2095490"/>
            <a:ext cx="6295697" cy="4030673"/>
          </a:xfrm>
        </p:spPr>
        <p:txBody>
          <a:bodyPr/>
          <a:lstStyle/>
          <a:p>
            <a:r>
              <a:rPr lang="ru-RU" sz="3200" dirty="0" smtClean="0"/>
              <a:t>Врезка роликов</a:t>
            </a:r>
          </a:p>
          <a:p>
            <a:r>
              <a:rPr lang="ru-RU" sz="3200" dirty="0" smtClean="0"/>
              <a:t>Врезка «живого» сигнала </a:t>
            </a:r>
            <a:br>
              <a:rPr lang="ru-RU" sz="3200" dirty="0" smtClean="0"/>
            </a:br>
            <a:r>
              <a:rPr lang="ru-RU" sz="3200" dirty="0" smtClean="0"/>
              <a:t>из студии (новости)</a:t>
            </a:r>
          </a:p>
          <a:p>
            <a:r>
              <a:rPr lang="ru-RU" sz="3200" dirty="0" smtClean="0"/>
              <a:t>Наложение бегущей строки</a:t>
            </a:r>
          </a:p>
          <a:p>
            <a:r>
              <a:rPr lang="ru-RU" sz="3200" dirty="0" smtClean="0"/>
              <a:t>Наложение логотипа</a:t>
            </a:r>
          </a:p>
          <a:p>
            <a:r>
              <a:rPr lang="ru-RU" sz="3200" dirty="0" smtClean="0"/>
              <a:t>…</a:t>
            </a:r>
          </a:p>
          <a:p>
            <a:r>
              <a:rPr lang="ru-RU" sz="3200" dirty="0" smtClean="0"/>
              <a:t>«</a:t>
            </a:r>
            <a:r>
              <a:rPr lang="ru-RU" sz="3200" dirty="0" err="1" smtClean="0"/>
              <a:t>Телеканал-в-коробке</a:t>
            </a:r>
            <a:r>
              <a:rPr lang="ru-RU" sz="3200" dirty="0" smtClean="0"/>
              <a:t>»</a:t>
            </a:r>
            <a:endParaRPr lang="ru-RU" sz="3200" dirty="0"/>
          </a:p>
        </p:txBody>
      </p:sp>
      <p:sp>
        <p:nvSpPr>
          <p:cNvPr id="5" name="TextBox 4"/>
          <p:cNvSpPr txBox="1"/>
          <p:nvPr/>
        </p:nvSpPr>
        <p:spPr>
          <a:xfrm>
            <a:off x="8189059" y="1968438"/>
            <a:ext cx="2314031" cy="646331"/>
          </a:xfrm>
          <a:prstGeom prst="rect">
            <a:avLst/>
          </a:prstGeom>
          <a:noFill/>
        </p:spPr>
        <p:txBody>
          <a:bodyPr wrap="none" rtlCol="0">
            <a:spAutoFit/>
          </a:bodyPr>
          <a:lstStyle/>
          <a:p>
            <a:r>
              <a:rPr lang="ru-RU" sz="3600" b="1" dirty="0" smtClean="0"/>
              <a:t>Форвард Т</a:t>
            </a:r>
            <a:endParaRPr lang="ru-RU" sz="3600" b="1" dirty="0"/>
          </a:p>
        </p:txBody>
      </p:sp>
      <p:pic>
        <p:nvPicPr>
          <p:cNvPr id="6" name="Picture 2"/>
          <p:cNvPicPr>
            <a:picLocks noChangeAspect="1" noChangeArrowheads="1"/>
          </p:cNvPicPr>
          <p:nvPr/>
        </p:nvPicPr>
        <p:blipFill>
          <a:blip r:embed="rId3" cstate="print"/>
          <a:stretch>
            <a:fillRect/>
          </a:stretch>
        </p:blipFill>
        <p:spPr bwMode="auto">
          <a:xfrm>
            <a:off x="8134089" y="2559722"/>
            <a:ext cx="2463800" cy="3454400"/>
          </a:xfrm>
          <a:prstGeom prst="rect">
            <a:avLst/>
          </a:prstGeom>
          <a:noFill/>
          <a:ln w="9525">
            <a:noFill/>
            <a:round/>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AutoDetect</a:t>
            </a:r>
            <a:endParaRPr lang="ru-RU" dirty="0"/>
          </a:p>
        </p:txBody>
      </p:sp>
      <p:sp>
        <p:nvSpPr>
          <p:cNvPr id="3" name="Содержимое 2"/>
          <p:cNvSpPr>
            <a:spLocks noGrp="1"/>
          </p:cNvSpPr>
          <p:nvPr>
            <p:ph idx="1"/>
          </p:nvPr>
        </p:nvSpPr>
        <p:spPr>
          <a:xfrm>
            <a:off x="719403" y="2095490"/>
            <a:ext cx="7776864" cy="4030673"/>
          </a:xfrm>
        </p:spPr>
        <p:txBody>
          <a:bodyPr/>
          <a:lstStyle/>
          <a:p>
            <a:pPr>
              <a:buNone/>
            </a:pPr>
            <a:r>
              <a:rPr lang="ru-RU" dirty="0" smtClean="0"/>
              <a:t>Автоматическая вставка по</a:t>
            </a:r>
            <a:r>
              <a:rPr lang="en-US" dirty="0" smtClean="0"/>
              <a:t>:</a:t>
            </a:r>
          </a:p>
          <a:p>
            <a:r>
              <a:rPr lang="en-US" sz="3700" dirty="0" smtClean="0"/>
              <a:t>DTMF </a:t>
            </a:r>
            <a:r>
              <a:rPr lang="ru-RU" sz="3700" dirty="0" smtClean="0"/>
              <a:t>меткам</a:t>
            </a:r>
            <a:endParaRPr lang="en-US" sz="3700" dirty="0" smtClean="0"/>
          </a:p>
          <a:p>
            <a:r>
              <a:rPr lang="ru-RU" sz="3700" dirty="0" smtClean="0"/>
              <a:t>Отбивкам (видео</a:t>
            </a:r>
            <a:r>
              <a:rPr lang="en-US" sz="3700" dirty="0" smtClean="0"/>
              <a:t>/</a:t>
            </a:r>
            <a:r>
              <a:rPr lang="ru-RU" sz="3700" dirty="0" smtClean="0"/>
              <a:t>аудио)</a:t>
            </a:r>
            <a:endParaRPr lang="en-US" sz="3700" dirty="0" smtClean="0"/>
          </a:p>
          <a:p>
            <a:r>
              <a:rPr lang="en-US" sz="3700" dirty="0" smtClean="0"/>
              <a:t>SCTE-35/104 </a:t>
            </a:r>
            <a:r>
              <a:rPr lang="ru-RU" sz="3700" dirty="0" smtClean="0"/>
              <a:t>меткам</a:t>
            </a:r>
            <a:endParaRPr lang="en-US" sz="3700" dirty="0" smtClean="0"/>
          </a:p>
          <a:p>
            <a:r>
              <a:rPr lang="ru-RU" sz="3700" dirty="0" smtClean="0"/>
              <a:t>Верхним</a:t>
            </a:r>
            <a:r>
              <a:rPr lang="en-US" sz="3700" dirty="0" smtClean="0"/>
              <a:t>/</a:t>
            </a:r>
            <a:r>
              <a:rPr lang="ru-RU" sz="3700" dirty="0" smtClean="0"/>
              <a:t>нижним строкам</a:t>
            </a:r>
            <a:endParaRPr lang="en-US" sz="3700" dirty="0" smtClean="0"/>
          </a:p>
          <a:p>
            <a:r>
              <a:rPr lang="en-US" sz="3700" dirty="0" smtClean="0"/>
              <a:t>…</a:t>
            </a:r>
            <a:endParaRPr lang="ru-RU" sz="3700" dirty="0"/>
          </a:p>
        </p:txBody>
      </p:sp>
      <p:pic>
        <p:nvPicPr>
          <p:cNvPr id="4" name="Picture 2"/>
          <p:cNvPicPr>
            <a:picLocks noChangeAspect="1" noChangeArrowheads="1"/>
          </p:cNvPicPr>
          <p:nvPr/>
        </p:nvPicPr>
        <p:blipFill>
          <a:blip r:embed="rId3" cstate="print"/>
          <a:srcRect/>
          <a:stretch>
            <a:fillRect/>
          </a:stretch>
        </p:blipFill>
        <p:spPr bwMode="auto">
          <a:xfrm>
            <a:off x="7056107" y="3140968"/>
            <a:ext cx="4608512" cy="2688299"/>
          </a:xfrm>
          <a:prstGeom prst="rect">
            <a:avLst/>
          </a:prstGeom>
          <a:noFill/>
          <a:ln w="9525">
            <a:noFill/>
            <a:round/>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Задержка трансляции</a:t>
            </a:r>
            <a:endParaRPr lang="ru-RU" dirty="0"/>
          </a:p>
        </p:txBody>
      </p:sp>
      <p:sp>
        <p:nvSpPr>
          <p:cNvPr id="3" name="Содержимое 2"/>
          <p:cNvSpPr>
            <a:spLocks noGrp="1"/>
          </p:cNvSpPr>
          <p:nvPr>
            <p:ph idx="1"/>
          </p:nvPr>
        </p:nvSpPr>
        <p:spPr>
          <a:xfrm>
            <a:off x="5999989" y="2095490"/>
            <a:ext cx="5562892" cy="4030673"/>
          </a:xfrm>
        </p:spPr>
        <p:txBody>
          <a:bodyPr/>
          <a:lstStyle/>
          <a:p>
            <a:r>
              <a:rPr lang="ru-RU" sz="3600" dirty="0" smtClean="0"/>
              <a:t>Автоматическая задержка </a:t>
            </a:r>
            <a:endParaRPr lang="en-US" sz="3600" dirty="0" smtClean="0"/>
          </a:p>
          <a:p>
            <a:endParaRPr lang="ru-RU" sz="1600" dirty="0" smtClean="0"/>
          </a:p>
          <a:p>
            <a:r>
              <a:rPr lang="ru-RU" sz="3600" dirty="0" smtClean="0"/>
              <a:t>Перепланирование вещания </a:t>
            </a:r>
            <a:br>
              <a:rPr lang="ru-RU" sz="3600" dirty="0" smtClean="0"/>
            </a:br>
            <a:r>
              <a:rPr lang="ru-RU" sz="3600" dirty="0" smtClean="0"/>
              <a:t>с произвольной задержкой</a:t>
            </a:r>
            <a:endParaRPr lang="ru-RU" sz="3600" i="1" dirty="0"/>
          </a:p>
        </p:txBody>
      </p:sp>
      <p:pic>
        <p:nvPicPr>
          <p:cNvPr id="4" name="Picture 2"/>
          <p:cNvPicPr>
            <a:picLocks noChangeAspect="1" noChangeArrowheads="1"/>
          </p:cNvPicPr>
          <p:nvPr/>
        </p:nvPicPr>
        <p:blipFill>
          <a:blip r:embed="rId3" cstate="print"/>
          <a:srcRect/>
          <a:stretch>
            <a:fillRect/>
          </a:stretch>
        </p:blipFill>
        <p:spPr bwMode="auto">
          <a:xfrm>
            <a:off x="431371" y="2133600"/>
            <a:ext cx="5186773" cy="3983699"/>
          </a:xfrm>
          <a:prstGeom prst="rect">
            <a:avLst/>
          </a:prstGeom>
          <a:noFill/>
          <a:ln w="9525">
            <a:noFill/>
            <a:round/>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Наложение титров</a:t>
            </a:r>
            <a:endParaRPr lang="ru-RU" dirty="0"/>
          </a:p>
        </p:txBody>
      </p:sp>
      <p:pic>
        <p:nvPicPr>
          <p:cNvPr id="4" name="Picture 2"/>
          <p:cNvPicPr>
            <a:picLocks noGrp="1" noChangeAspect="1" noChangeArrowheads="1"/>
          </p:cNvPicPr>
          <p:nvPr>
            <p:ph idx="1"/>
          </p:nvPr>
        </p:nvPicPr>
        <p:blipFill>
          <a:blip r:embed="rId3" cstate="print"/>
          <a:srcRect/>
          <a:stretch>
            <a:fillRect/>
          </a:stretch>
        </p:blipFill>
        <p:spPr bwMode="auto">
          <a:xfrm>
            <a:off x="623392" y="2084851"/>
            <a:ext cx="7207739" cy="4030133"/>
          </a:xfrm>
          <a:prstGeom prst="rect">
            <a:avLst/>
          </a:prstGeom>
          <a:noFill/>
          <a:ln w="9525">
            <a:noFill/>
            <a:round/>
            <a:headEnd/>
            <a:tailEnd/>
          </a:ln>
        </p:spPr>
      </p:pic>
      <p:pic>
        <p:nvPicPr>
          <p:cNvPr id="5" name="Picture 2"/>
          <p:cNvPicPr>
            <a:picLocks noChangeAspect="1" noChangeArrowheads="1"/>
          </p:cNvPicPr>
          <p:nvPr/>
        </p:nvPicPr>
        <p:blipFill>
          <a:blip r:embed="rId4" cstate="print"/>
          <a:srcRect l="774" t="5231" r="774" b="1308"/>
          <a:stretch>
            <a:fillRect/>
          </a:stretch>
        </p:blipFill>
        <p:spPr bwMode="auto">
          <a:xfrm>
            <a:off x="8208235" y="2084851"/>
            <a:ext cx="3415456" cy="1920213"/>
          </a:xfrm>
          <a:prstGeom prst="rect">
            <a:avLst/>
          </a:prstGeom>
          <a:solidFill>
            <a:srgbClr val="FFFFFF">
              <a:shade val="85000"/>
            </a:srgbClr>
          </a:solidFill>
          <a:ln w="6350" cap="sq">
            <a:solidFill>
              <a:schemeClr val="tx1"/>
            </a:solidFill>
            <a:miter lim="800000"/>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Повышение надежности</a:t>
            </a:r>
            <a:endParaRPr lang="ru-RU" dirty="0"/>
          </a:p>
        </p:txBody>
      </p:sp>
      <p:sp>
        <p:nvSpPr>
          <p:cNvPr id="6" name="Содержимое 5"/>
          <p:cNvSpPr>
            <a:spLocks noGrp="1"/>
          </p:cNvSpPr>
          <p:nvPr>
            <p:ph idx="1"/>
          </p:nvPr>
        </p:nvSpPr>
        <p:spPr>
          <a:xfrm>
            <a:off x="609600" y="2095490"/>
            <a:ext cx="7286672" cy="2318855"/>
          </a:xfrm>
        </p:spPr>
        <p:txBody>
          <a:bodyPr/>
          <a:lstStyle/>
          <a:p>
            <a:r>
              <a:rPr lang="ru-RU" sz="4000" dirty="0" err="1" smtClean="0"/>
              <a:t>Зеркалирование</a:t>
            </a:r>
            <a:r>
              <a:rPr lang="ru-RU" sz="4000" dirty="0" smtClean="0"/>
              <a:t> </a:t>
            </a:r>
            <a:r>
              <a:rPr lang="en-US" sz="4000" dirty="0" smtClean="0"/>
              <a:t>/ </a:t>
            </a:r>
            <a:r>
              <a:rPr lang="ru-RU" sz="4000" dirty="0" smtClean="0"/>
              <a:t/>
            </a:r>
            <a:br>
              <a:rPr lang="ru-RU" sz="4000" dirty="0" smtClean="0"/>
            </a:br>
            <a:r>
              <a:rPr lang="ru-RU" sz="4000" dirty="0" smtClean="0"/>
              <a:t>горячее резервирование</a:t>
            </a:r>
            <a:r>
              <a:rPr lang="en-US" sz="4000" dirty="0" smtClean="0"/>
              <a:t/>
            </a:r>
            <a:br>
              <a:rPr lang="en-US" sz="4000" dirty="0" smtClean="0"/>
            </a:br>
            <a:r>
              <a:rPr lang="en-US" sz="4000" dirty="0" smtClean="0"/>
              <a:t>(</a:t>
            </a:r>
            <a:r>
              <a:rPr lang="en-US" sz="4000" dirty="0" err="1" smtClean="0"/>
              <a:t>SLControlBox</a:t>
            </a:r>
            <a:r>
              <a:rPr lang="en-US" sz="4000" dirty="0" smtClean="0"/>
              <a:t>)</a:t>
            </a:r>
            <a:endParaRPr lang="ru-RU" sz="4000" dirty="0" smtClean="0"/>
          </a:p>
          <a:p>
            <a:endParaRPr lang="ru-RU" sz="4000" dirty="0"/>
          </a:p>
        </p:txBody>
      </p:sp>
      <p:pic>
        <p:nvPicPr>
          <p:cNvPr id="7" name="Picture 3"/>
          <p:cNvPicPr>
            <a:picLocks noChangeAspect="1" noChangeArrowheads="1"/>
          </p:cNvPicPr>
          <p:nvPr/>
        </p:nvPicPr>
        <p:blipFill>
          <a:blip r:embed="rId3" cstate="print"/>
          <a:stretch>
            <a:fillRect/>
          </a:stretch>
        </p:blipFill>
        <p:spPr bwMode="auto">
          <a:xfrm>
            <a:off x="2810769" y="4279120"/>
            <a:ext cx="5445125" cy="2063750"/>
          </a:xfrm>
          <a:prstGeom prst="rect">
            <a:avLst/>
          </a:prstGeom>
          <a:noFill/>
          <a:ln w="9525">
            <a:noFill/>
            <a:round/>
            <a:headEnd/>
            <a:tailEnd/>
          </a:ln>
        </p:spPr>
      </p:pic>
      <p:pic>
        <p:nvPicPr>
          <p:cNvPr id="8" name="Picture 4"/>
          <p:cNvPicPr>
            <a:picLocks noChangeAspect="1" noChangeArrowheads="1"/>
          </p:cNvPicPr>
          <p:nvPr/>
        </p:nvPicPr>
        <p:blipFill>
          <a:blip r:embed="rId4" cstate="print"/>
          <a:srcRect/>
          <a:stretch>
            <a:fillRect/>
          </a:stretch>
        </p:blipFill>
        <p:spPr bwMode="auto">
          <a:xfrm>
            <a:off x="7944020" y="3288832"/>
            <a:ext cx="2811780" cy="1296786"/>
          </a:xfrm>
          <a:prstGeom prst="rect">
            <a:avLst/>
          </a:prstGeom>
          <a:noFill/>
          <a:ln w="9525">
            <a:noFill/>
            <a:round/>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Повышение надежности</a:t>
            </a:r>
            <a:endParaRPr lang="ru-RU" dirty="0"/>
          </a:p>
        </p:txBody>
      </p:sp>
      <p:sp>
        <p:nvSpPr>
          <p:cNvPr id="6" name="Содержимое 5"/>
          <p:cNvSpPr>
            <a:spLocks noGrp="1"/>
          </p:cNvSpPr>
          <p:nvPr>
            <p:ph idx="1"/>
          </p:nvPr>
        </p:nvSpPr>
        <p:spPr>
          <a:xfrm>
            <a:off x="609599" y="2095490"/>
            <a:ext cx="10570405" cy="4030673"/>
          </a:xfrm>
        </p:spPr>
        <p:txBody>
          <a:bodyPr/>
          <a:lstStyle/>
          <a:p>
            <a:pPr>
              <a:buNone/>
            </a:pPr>
            <a:r>
              <a:rPr lang="ru-RU" dirty="0" smtClean="0"/>
              <a:t>Резервирование входов</a:t>
            </a:r>
          </a:p>
          <a:p>
            <a:pPr marL="742950" indent="-742950">
              <a:buFont typeface="+mj-lt"/>
              <a:buAutoNum type="arabicPeriod"/>
            </a:pPr>
            <a:r>
              <a:rPr lang="ru-RU" dirty="0" smtClean="0"/>
              <a:t>Однотипные </a:t>
            </a:r>
            <a:r>
              <a:rPr lang="en-US" dirty="0" smtClean="0"/>
              <a:t>IP-</a:t>
            </a:r>
            <a:r>
              <a:rPr lang="ru-RU" dirty="0" smtClean="0"/>
              <a:t>входы</a:t>
            </a:r>
            <a:endParaRPr lang="en-US" dirty="0" smtClean="0"/>
          </a:p>
          <a:p>
            <a:pPr marL="742950" indent="-742950">
              <a:buFont typeface="+mj-lt"/>
              <a:buAutoNum type="arabicPeriod"/>
            </a:pPr>
            <a:r>
              <a:rPr lang="en-US" dirty="0" smtClean="0"/>
              <a:t>IP-</a:t>
            </a:r>
            <a:r>
              <a:rPr lang="ru-RU" dirty="0" smtClean="0"/>
              <a:t>протоколы с резервированием (</a:t>
            </a:r>
            <a:r>
              <a:rPr lang="en-US" dirty="0" smtClean="0"/>
              <a:t>RIST)</a:t>
            </a:r>
            <a:endParaRPr lang="ru-RU" dirty="0" smtClean="0"/>
          </a:p>
          <a:p>
            <a:pPr marL="742950" indent="-742950">
              <a:buFont typeface="+mj-lt"/>
              <a:buAutoNum type="arabicPeriod"/>
            </a:pPr>
            <a:r>
              <a:rPr lang="ru-RU" dirty="0" smtClean="0"/>
              <a:t>Разнотипные входы (</a:t>
            </a:r>
            <a:r>
              <a:rPr lang="en-US" dirty="0" smtClean="0"/>
              <a:t>IP + SDI)</a:t>
            </a:r>
            <a:endParaRPr lang="ru-RU"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Облачные решения</a:t>
            </a:r>
            <a:endParaRPr lang="ru-RU" dirty="0"/>
          </a:p>
        </p:txBody>
      </p:sp>
      <p:grpSp>
        <p:nvGrpSpPr>
          <p:cNvPr id="88" name="Группа 87"/>
          <p:cNvGrpSpPr/>
          <p:nvPr/>
        </p:nvGrpSpPr>
        <p:grpSpPr>
          <a:xfrm>
            <a:off x="769790" y="2469029"/>
            <a:ext cx="5904334" cy="3147441"/>
            <a:chOff x="323851" y="1663180"/>
            <a:chExt cx="5904334" cy="3147441"/>
          </a:xfrm>
        </p:grpSpPr>
        <p:sp>
          <p:nvSpPr>
            <p:cNvPr id="89" name="Облако 88"/>
            <p:cNvSpPr/>
            <p:nvPr/>
          </p:nvSpPr>
          <p:spPr bwMode="auto">
            <a:xfrm>
              <a:off x="323851" y="1753457"/>
              <a:ext cx="4613650" cy="3057164"/>
            </a:xfrm>
            <a:prstGeom prst="cloud">
              <a:avLst/>
            </a:prstGeom>
            <a:solidFill>
              <a:srgbClr val="00B8FF"/>
            </a:solidFill>
            <a:ln w="9525" cap="flat" cmpd="sng" algn="ctr">
              <a:solidFill>
                <a:schemeClr val="tx1"/>
              </a:solidFill>
              <a:prstDash val="solid"/>
              <a:round/>
              <a:headEnd type="none" w="med" len="med"/>
              <a:tailEnd type="none" w="med" len="med"/>
            </a:ln>
            <a:effectLst/>
          </p:spPr>
          <p:txBody>
            <a:bodyPr/>
            <a:lstStyle/>
            <a:p>
              <a:pPr>
                <a:buFont typeface="Times New Roman" pitchFamily="16" charset="0"/>
                <a:buNone/>
                <a:defRPr/>
              </a:pPr>
              <a:endParaRPr lang="ru-RU" sz="1000">
                <a:cs typeface="Arial" charset="0"/>
              </a:endParaRPr>
            </a:p>
          </p:txBody>
        </p:sp>
        <p:sp>
          <p:nvSpPr>
            <p:cNvPr id="90" name="Text Box 2"/>
            <p:cNvSpPr txBox="1">
              <a:spLocks noChangeArrowheads="1"/>
            </p:cNvSpPr>
            <p:nvPr/>
          </p:nvSpPr>
          <p:spPr bwMode="auto">
            <a:xfrm>
              <a:off x="1045089" y="2465154"/>
              <a:ext cx="462203" cy="351547"/>
            </a:xfrm>
            <a:prstGeom prst="rect">
              <a:avLst/>
            </a:prstGeom>
            <a:solidFill>
              <a:srgbClr val="FFFFFF"/>
            </a:solidFill>
            <a:ln w="25560" cap="sq">
              <a:solidFill>
                <a:srgbClr val="000000"/>
              </a:solidFill>
              <a:miter lim="800000"/>
              <a:headEnd/>
              <a:tailEnd/>
            </a:ln>
          </p:spPr>
          <p:txBody>
            <a:bodyPr lIns="90000" tIns="46800" rIns="90000" bIns="46800" anchor="ctr" anchorCtr="1"/>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a:solidFill>
                    <a:srgbClr val="000000"/>
                  </a:solidFill>
                </a:rPr>
                <a:t>Demux</a:t>
              </a:r>
            </a:p>
          </p:txBody>
        </p:sp>
        <p:sp>
          <p:nvSpPr>
            <p:cNvPr id="91" name="Text Box 3"/>
            <p:cNvSpPr txBox="1">
              <a:spLocks noChangeArrowheads="1"/>
            </p:cNvSpPr>
            <p:nvPr/>
          </p:nvSpPr>
          <p:spPr bwMode="auto">
            <a:xfrm>
              <a:off x="778829" y="2465154"/>
              <a:ext cx="295572" cy="202236"/>
            </a:xfrm>
            <a:prstGeom prst="rect">
              <a:avLst/>
            </a:prstGeom>
            <a:noFill/>
            <a:ln w="9525">
              <a:noFill/>
              <a:round/>
              <a:headEnd/>
              <a:tailEnd/>
            </a:ln>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a:solidFill>
                    <a:srgbClr val="000000"/>
                  </a:solidFill>
                </a:rPr>
                <a:t>TS</a:t>
              </a:r>
            </a:p>
          </p:txBody>
        </p:sp>
        <p:cxnSp>
          <p:nvCxnSpPr>
            <p:cNvPr id="92" name="AutoShape 4"/>
            <p:cNvCxnSpPr>
              <a:cxnSpLocks noChangeShapeType="1"/>
            </p:cNvCxnSpPr>
            <p:nvPr/>
          </p:nvCxnSpPr>
          <p:spPr bwMode="auto">
            <a:xfrm>
              <a:off x="1507292" y="2570618"/>
              <a:ext cx="178561" cy="1562"/>
            </a:xfrm>
            <a:prstGeom prst="straightConnector1">
              <a:avLst/>
            </a:prstGeom>
            <a:noFill/>
            <a:ln w="12600" cap="sq">
              <a:solidFill>
                <a:srgbClr val="000000"/>
              </a:solidFill>
              <a:miter lim="800000"/>
              <a:headEnd/>
              <a:tailEnd type="triangle" w="med" len="med"/>
            </a:ln>
          </p:spPr>
        </p:cxnSp>
        <p:cxnSp>
          <p:nvCxnSpPr>
            <p:cNvPr id="93" name="AutoShape 5"/>
            <p:cNvCxnSpPr>
              <a:cxnSpLocks noChangeShapeType="1"/>
            </p:cNvCxnSpPr>
            <p:nvPr/>
          </p:nvCxnSpPr>
          <p:spPr bwMode="auto">
            <a:xfrm>
              <a:off x="2218374" y="2570618"/>
              <a:ext cx="177771" cy="1562"/>
            </a:xfrm>
            <a:prstGeom prst="straightConnector1">
              <a:avLst/>
            </a:prstGeom>
            <a:noFill/>
            <a:ln w="28440" cap="sq">
              <a:solidFill>
                <a:srgbClr val="000000"/>
              </a:solidFill>
              <a:miter lim="800000"/>
              <a:headEnd/>
              <a:tailEnd type="triangle" w="med" len="med"/>
            </a:ln>
          </p:spPr>
        </p:cxnSp>
        <p:sp>
          <p:nvSpPr>
            <p:cNvPr id="94" name="Text Box 6"/>
            <p:cNvSpPr txBox="1">
              <a:spLocks noChangeArrowheads="1"/>
            </p:cNvSpPr>
            <p:nvPr/>
          </p:nvSpPr>
          <p:spPr bwMode="auto">
            <a:xfrm>
              <a:off x="1685063" y="2359690"/>
              <a:ext cx="533311" cy="562475"/>
            </a:xfrm>
            <a:prstGeom prst="rect">
              <a:avLst/>
            </a:prstGeom>
            <a:solidFill>
              <a:srgbClr val="FFFFFF"/>
            </a:solidFill>
            <a:ln w="25560" cap="sq">
              <a:solidFill>
                <a:srgbClr val="000000"/>
              </a:solidFill>
              <a:miter lim="800000"/>
              <a:headEnd/>
              <a:tailEnd/>
            </a:ln>
          </p:spPr>
          <p:txBody>
            <a:bodyPr lIns="90000" tIns="46800" rIns="90000" bIns="46800" anchor="ctr" anchorCtr="1"/>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a:solidFill>
                    <a:srgbClr val="000000"/>
                  </a:solidFill>
                </a:rPr>
                <a:t>Video/ Audio Decoder</a:t>
              </a:r>
            </a:p>
          </p:txBody>
        </p:sp>
        <p:sp>
          <p:nvSpPr>
            <p:cNvPr id="95" name="Text Box 7"/>
            <p:cNvSpPr txBox="1">
              <a:spLocks noChangeArrowheads="1"/>
            </p:cNvSpPr>
            <p:nvPr/>
          </p:nvSpPr>
          <p:spPr bwMode="auto">
            <a:xfrm>
              <a:off x="2390614" y="3351834"/>
              <a:ext cx="462203" cy="562475"/>
            </a:xfrm>
            <a:prstGeom prst="rect">
              <a:avLst/>
            </a:prstGeom>
            <a:solidFill>
              <a:srgbClr val="FFFFFF"/>
            </a:solidFill>
            <a:ln w="25560" cap="sq">
              <a:solidFill>
                <a:srgbClr val="000000"/>
              </a:solidFill>
              <a:miter lim="800000"/>
              <a:headEnd/>
              <a:tailEnd/>
            </a:ln>
          </p:spPr>
          <p:txBody>
            <a:bodyPr lIns="0" tIns="46800" rIns="0" bIns="46800" anchor="ctr" anchorCtr="1"/>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a:solidFill>
                    <a:srgbClr val="000000"/>
                  </a:solidFill>
                </a:rPr>
                <a:t>Mixer</a:t>
              </a:r>
            </a:p>
          </p:txBody>
        </p:sp>
        <p:cxnSp>
          <p:nvCxnSpPr>
            <p:cNvPr id="96" name="AutoShape 8"/>
            <p:cNvCxnSpPr>
              <a:cxnSpLocks noChangeShapeType="1"/>
            </p:cNvCxnSpPr>
            <p:nvPr/>
          </p:nvCxnSpPr>
          <p:spPr bwMode="auto">
            <a:xfrm>
              <a:off x="760656" y="2640928"/>
              <a:ext cx="285223" cy="1562"/>
            </a:xfrm>
            <a:prstGeom prst="straightConnector1">
              <a:avLst/>
            </a:prstGeom>
            <a:noFill/>
            <a:ln w="12600" cap="sq">
              <a:solidFill>
                <a:srgbClr val="000000"/>
              </a:solidFill>
              <a:miter lim="800000"/>
              <a:headEnd/>
              <a:tailEnd type="triangle" w="med" len="med"/>
            </a:ln>
          </p:spPr>
        </p:cxnSp>
        <p:cxnSp>
          <p:nvCxnSpPr>
            <p:cNvPr id="97" name="AutoShape 9"/>
            <p:cNvCxnSpPr>
              <a:cxnSpLocks noChangeShapeType="1"/>
            </p:cNvCxnSpPr>
            <p:nvPr/>
          </p:nvCxnSpPr>
          <p:spPr bwMode="auto">
            <a:xfrm>
              <a:off x="1507292" y="2745610"/>
              <a:ext cx="178561" cy="1562"/>
            </a:xfrm>
            <a:prstGeom prst="straightConnector1">
              <a:avLst/>
            </a:prstGeom>
            <a:noFill/>
            <a:ln w="12600" cap="sq">
              <a:solidFill>
                <a:srgbClr val="000000"/>
              </a:solidFill>
              <a:miter lim="800000"/>
              <a:headEnd/>
              <a:tailEnd type="triangle" w="med" len="med"/>
            </a:ln>
          </p:spPr>
        </p:cxnSp>
        <p:cxnSp>
          <p:nvCxnSpPr>
            <p:cNvPr id="98" name="AutoShape 10"/>
            <p:cNvCxnSpPr>
              <a:cxnSpLocks noChangeShapeType="1"/>
            </p:cNvCxnSpPr>
            <p:nvPr/>
          </p:nvCxnSpPr>
          <p:spPr bwMode="auto">
            <a:xfrm>
              <a:off x="2218374" y="2745610"/>
              <a:ext cx="177771" cy="1562"/>
            </a:xfrm>
            <a:prstGeom prst="straightConnector1">
              <a:avLst/>
            </a:prstGeom>
            <a:noFill/>
            <a:ln w="28440" cap="sq">
              <a:solidFill>
                <a:srgbClr val="000000"/>
              </a:solidFill>
              <a:miter lim="800000"/>
              <a:headEnd/>
              <a:tailEnd type="triangle" w="med" len="med"/>
            </a:ln>
          </p:spPr>
        </p:cxnSp>
        <p:cxnSp>
          <p:nvCxnSpPr>
            <p:cNvPr id="99" name="AutoShape 11"/>
            <p:cNvCxnSpPr>
              <a:cxnSpLocks noChangeShapeType="1"/>
            </p:cNvCxnSpPr>
            <p:nvPr/>
          </p:nvCxnSpPr>
          <p:spPr bwMode="auto">
            <a:xfrm>
              <a:off x="2852817" y="3562762"/>
              <a:ext cx="177770" cy="781"/>
            </a:xfrm>
            <a:prstGeom prst="straightConnector1">
              <a:avLst/>
            </a:prstGeom>
            <a:noFill/>
            <a:ln w="28440" cap="sq">
              <a:solidFill>
                <a:srgbClr val="000000"/>
              </a:solidFill>
              <a:miter lim="800000"/>
              <a:headEnd/>
              <a:tailEnd type="triangle" w="med" len="med"/>
            </a:ln>
          </p:spPr>
        </p:cxnSp>
        <p:cxnSp>
          <p:nvCxnSpPr>
            <p:cNvPr id="100" name="AutoShape 12"/>
            <p:cNvCxnSpPr>
              <a:cxnSpLocks noChangeShapeType="1"/>
            </p:cNvCxnSpPr>
            <p:nvPr/>
          </p:nvCxnSpPr>
          <p:spPr bwMode="auto">
            <a:xfrm>
              <a:off x="2852817" y="3737754"/>
              <a:ext cx="177770" cy="781"/>
            </a:xfrm>
            <a:prstGeom prst="straightConnector1">
              <a:avLst/>
            </a:prstGeom>
            <a:noFill/>
            <a:ln w="28440" cap="sq">
              <a:solidFill>
                <a:srgbClr val="000000"/>
              </a:solidFill>
              <a:miter lim="800000"/>
              <a:headEnd/>
              <a:tailEnd type="triangle" w="med" len="med"/>
            </a:ln>
          </p:spPr>
        </p:cxnSp>
        <p:sp>
          <p:nvSpPr>
            <p:cNvPr id="101" name="Text Box 13"/>
            <p:cNvSpPr txBox="1">
              <a:spLocks noChangeArrowheads="1"/>
            </p:cNvSpPr>
            <p:nvPr/>
          </p:nvSpPr>
          <p:spPr bwMode="auto">
            <a:xfrm>
              <a:off x="3030587" y="3351834"/>
              <a:ext cx="533312" cy="562475"/>
            </a:xfrm>
            <a:prstGeom prst="rect">
              <a:avLst/>
            </a:prstGeom>
            <a:solidFill>
              <a:srgbClr val="FFFFFF"/>
            </a:solidFill>
            <a:ln w="25560" cap="sq">
              <a:solidFill>
                <a:srgbClr val="000000"/>
              </a:solidFill>
              <a:miter lim="800000"/>
              <a:headEnd/>
              <a:tailEnd/>
            </a:ln>
          </p:spPr>
          <p:txBody>
            <a:bodyPr lIns="90000" tIns="46800" rIns="90000" bIns="46800" anchor="ctr" anchorCtr="1"/>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a:solidFill>
                    <a:srgbClr val="000000"/>
                  </a:solidFill>
                </a:rPr>
                <a:t>Video/ Audio Encoder</a:t>
              </a:r>
            </a:p>
          </p:txBody>
        </p:sp>
        <p:sp>
          <p:nvSpPr>
            <p:cNvPr id="102" name="Text Box 14"/>
            <p:cNvSpPr txBox="1">
              <a:spLocks noChangeArrowheads="1"/>
            </p:cNvSpPr>
            <p:nvPr/>
          </p:nvSpPr>
          <p:spPr bwMode="auto">
            <a:xfrm>
              <a:off x="3741669" y="3457297"/>
              <a:ext cx="462203" cy="386702"/>
            </a:xfrm>
            <a:prstGeom prst="rect">
              <a:avLst/>
            </a:prstGeom>
            <a:solidFill>
              <a:srgbClr val="FFFFFF"/>
            </a:solidFill>
            <a:ln w="25560" cap="sq">
              <a:solidFill>
                <a:srgbClr val="000000"/>
              </a:solidFill>
              <a:miter lim="800000"/>
              <a:headEnd/>
              <a:tailEnd/>
            </a:ln>
          </p:spPr>
          <p:txBody>
            <a:bodyPr lIns="90000" tIns="46800" rIns="90000" bIns="46800" anchor="ctr" anchorCtr="1"/>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a:solidFill>
                    <a:srgbClr val="000000"/>
                  </a:solidFill>
                </a:rPr>
                <a:t>Muxer</a:t>
              </a:r>
            </a:p>
          </p:txBody>
        </p:sp>
        <p:cxnSp>
          <p:nvCxnSpPr>
            <p:cNvPr id="103" name="AutoShape 15"/>
            <p:cNvCxnSpPr>
              <a:cxnSpLocks noChangeShapeType="1"/>
            </p:cNvCxnSpPr>
            <p:nvPr/>
          </p:nvCxnSpPr>
          <p:spPr bwMode="auto">
            <a:xfrm>
              <a:off x="3563899" y="3562762"/>
              <a:ext cx="177770" cy="781"/>
            </a:xfrm>
            <a:prstGeom prst="straightConnector1">
              <a:avLst/>
            </a:prstGeom>
            <a:noFill/>
            <a:ln w="12600" cap="sq">
              <a:solidFill>
                <a:srgbClr val="000000"/>
              </a:solidFill>
              <a:miter lim="800000"/>
              <a:headEnd/>
              <a:tailEnd type="triangle" w="med" len="med"/>
            </a:ln>
          </p:spPr>
        </p:cxnSp>
        <p:cxnSp>
          <p:nvCxnSpPr>
            <p:cNvPr id="104" name="AutoShape 16"/>
            <p:cNvCxnSpPr>
              <a:cxnSpLocks noChangeShapeType="1"/>
            </p:cNvCxnSpPr>
            <p:nvPr/>
          </p:nvCxnSpPr>
          <p:spPr bwMode="auto">
            <a:xfrm>
              <a:off x="3563899" y="3737754"/>
              <a:ext cx="177770" cy="781"/>
            </a:xfrm>
            <a:prstGeom prst="straightConnector1">
              <a:avLst/>
            </a:prstGeom>
            <a:noFill/>
            <a:ln w="12600" cap="sq">
              <a:solidFill>
                <a:srgbClr val="000000"/>
              </a:solidFill>
              <a:miter lim="800000"/>
              <a:headEnd/>
              <a:tailEnd type="triangle" w="med" len="med"/>
            </a:ln>
          </p:spPr>
        </p:cxnSp>
        <p:sp>
          <p:nvSpPr>
            <p:cNvPr id="105" name="Text Box 17"/>
            <p:cNvSpPr txBox="1">
              <a:spLocks noChangeArrowheads="1"/>
            </p:cNvSpPr>
            <p:nvPr/>
          </p:nvSpPr>
          <p:spPr bwMode="auto">
            <a:xfrm>
              <a:off x="4222045" y="3451048"/>
              <a:ext cx="295572" cy="202236"/>
            </a:xfrm>
            <a:prstGeom prst="rect">
              <a:avLst/>
            </a:prstGeom>
            <a:noFill/>
            <a:ln w="9525">
              <a:noFill/>
              <a:round/>
              <a:headEnd/>
              <a:tailEnd/>
            </a:ln>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a:solidFill>
                    <a:srgbClr val="000000"/>
                  </a:solidFill>
                </a:rPr>
                <a:t>TS</a:t>
              </a:r>
            </a:p>
          </p:txBody>
        </p:sp>
        <p:cxnSp>
          <p:nvCxnSpPr>
            <p:cNvPr id="106" name="AutoShape 18"/>
            <p:cNvCxnSpPr>
              <a:cxnSpLocks noChangeShapeType="1"/>
            </p:cNvCxnSpPr>
            <p:nvPr/>
          </p:nvCxnSpPr>
          <p:spPr bwMode="auto">
            <a:xfrm>
              <a:off x="4203872" y="3626821"/>
              <a:ext cx="285223" cy="1562"/>
            </a:xfrm>
            <a:prstGeom prst="straightConnector1">
              <a:avLst/>
            </a:prstGeom>
            <a:noFill/>
            <a:ln w="12600" cap="sq">
              <a:solidFill>
                <a:srgbClr val="000000"/>
              </a:solidFill>
              <a:miter lim="800000"/>
              <a:headEnd/>
              <a:tailEnd type="triangle" w="med" len="med"/>
            </a:ln>
          </p:spPr>
        </p:cxnSp>
        <p:sp>
          <p:nvSpPr>
            <p:cNvPr id="107" name="Text Box 19"/>
            <p:cNvSpPr txBox="1">
              <a:spLocks noChangeArrowheads="1"/>
            </p:cNvSpPr>
            <p:nvPr/>
          </p:nvSpPr>
          <p:spPr bwMode="auto">
            <a:xfrm>
              <a:off x="849147" y="3139343"/>
              <a:ext cx="860409" cy="562475"/>
            </a:xfrm>
            <a:prstGeom prst="rect">
              <a:avLst/>
            </a:prstGeom>
            <a:solidFill>
              <a:srgbClr val="FFFFFF"/>
            </a:solidFill>
            <a:ln w="25560" cap="sq">
              <a:solidFill>
                <a:srgbClr val="F5CD2D"/>
              </a:solidFill>
              <a:miter lim="800000"/>
              <a:headEnd/>
              <a:tailEnd/>
            </a:ln>
          </p:spPr>
          <p:txBody>
            <a:bodyPr lIns="90000" tIns="46800" rIns="90000" bIns="46800" anchor="ctr" anchorCtr="1"/>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a:solidFill>
                    <a:srgbClr val="000000"/>
                  </a:solidFill>
                </a:rPr>
                <a:t>FDOnAir …</a:t>
              </a:r>
            </a:p>
          </p:txBody>
        </p:sp>
        <p:sp>
          <p:nvSpPr>
            <p:cNvPr id="108" name="Text Box 20"/>
            <p:cNvSpPr txBox="1">
              <a:spLocks noChangeArrowheads="1"/>
            </p:cNvSpPr>
            <p:nvPr/>
          </p:nvSpPr>
          <p:spPr bwMode="auto">
            <a:xfrm>
              <a:off x="2390614" y="2355784"/>
              <a:ext cx="462203" cy="562475"/>
            </a:xfrm>
            <a:prstGeom prst="rect">
              <a:avLst/>
            </a:prstGeom>
            <a:solidFill>
              <a:srgbClr val="FFFFFF"/>
            </a:solidFill>
            <a:ln w="25560" cap="sq">
              <a:solidFill>
                <a:srgbClr val="000000"/>
              </a:solidFill>
              <a:miter lim="800000"/>
              <a:headEnd/>
              <a:tailEnd/>
            </a:ln>
          </p:spPr>
          <p:txBody>
            <a:bodyPr lIns="90000" tIns="46800" rIns="90000" bIns="46800" anchor="ctr" anchorCtr="1"/>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a:solidFill>
                    <a:srgbClr val="000000"/>
                  </a:solidFill>
                </a:rPr>
                <a:t>NR</a:t>
              </a:r>
            </a:p>
          </p:txBody>
        </p:sp>
        <p:cxnSp>
          <p:nvCxnSpPr>
            <p:cNvPr id="109" name="AutoShape 21"/>
            <p:cNvCxnSpPr>
              <a:cxnSpLocks noChangeShapeType="1"/>
              <a:stCxn id="108" idx="2"/>
              <a:endCxn id="95" idx="0"/>
            </p:cNvCxnSpPr>
            <p:nvPr/>
          </p:nvCxnSpPr>
          <p:spPr bwMode="auto">
            <a:xfrm>
              <a:off x="2621320" y="2918259"/>
              <a:ext cx="790" cy="433575"/>
            </a:xfrm>
            <a:prstGeom prst="straightConnector1">
              <a:avLst/>
            </a:prstGeom>
            <a:noFill/>
            <a:ln w="28440" cap="sq">
              <a:solidFill>
                <a:srgbClr val="000000"/>
              </a:solidFill>
              <a:miter lim="800000"/>
              <a:headEnd/>
              <a:tailEnd type="triangle" w="med" len="med"/>
            </a:ln>
          </p:spPr>
        </p:cxnSp>
        <p:cxnSp>
          <p:nvCxnSpPr>
            <p:cNvPr id="110" name="AutoShape 22"/>
            <p:cNvCxnSpPr>
              <a:cxnSpLocks noChangeShapeType="1"/>
            </p:cNvCxnSpPr>
            <p:nvPr/>
          </p:nvCxnSpPr>
          <p:spPr bwMode="auto">
            <a:xfrm flipV="1">
              <a:off x="1709555" y="3067471"/>
              <a:ext cx="896753" cy="213272"/>
            </a:xfrm>
            <a:prstGeom prst="straightConnector1">
              <a:avLst/>
            </a:prstGeom>
            <a:noFill/>
            <a:ln w="38160" cap="sq">
              <a:solidFill>
                <a:srgbClr val="FCC900"/>
              </a:solidFill>
              <a:miter lim="800000"/>
              <a:headEnd/>
              <a:tailEnd type="triangle" w="med" len="med"/>
            </a:ln>
          </p:spPr>
        </p:cxnSp>
        <p:sp>
          <p:nvSpPr>
            <p:cNvPr id="111" name="Rectangle 23"/>
            <p:cNvSpPr>
              <a:spLocks noChangeArrowheads="1"/>
            </p:cNvSpPr>
            <p:nvPr/>
          </p:nvSpPr>
          <p:spPr bwMode="auto">
            <a:xfrm>
              <a:off x="670586" y="2139702"/>
              <a:ext cx="2329188" cy="857460"/>
            </a:xfrm>
            <a:prstGeom prst="rect">
              <a:avLst/>
            </a:prstGeom>
            <a:noFill/>
            <a:ln w="25560" cap="sq">
              <a:solidFill>
                <a:srgbClr val="000000"/>
              </a:solidFill>
              <a:prstDash val="dash"/>
              <a:miter lim="800000"/>
              <a:headEnd/>
              <a:tailEnd/>
            </a:ln>
          </p:spPr>
          <p:txBody>
            <a:bodyPr wrap="none" anchor="ctr"/>
            <a:lstStyle/>
            <a:p>
              <a:endParaRPr lang="ru-RU" sz="700"/>
            </a:p>
          </p:txBody>
        </p:sp>
        <p:sp>
          <p:nvSpPr>
            <p:cNvPr id="112" name="Text Box 24"/>
            <p:cNvSpPr txBox="1">
              <a:spLocks noChangeArrowheads="1"/>
            </p:cNvSpPr>
            <p:nvPr/>
          </p:nvSpPr>
          <p:spPr bwMode="auto">
            <a:xfrm>
              <a:off x="1238089" y="2139702"/>
              <a:ext cx="1202871" cy="202236"/>
            </a:xfrm>
            <a:prstGeom prst="rect">
              <a:avLst/>
            </a:prstGeom>
            <a:noFill/>
            <a:ln w="9525">
              <a:noFill/>
              <a:round/>
              <a:headEnd/>
              <a:tailEnd/>
            </a:ln>
          </p:spPr>
          <p:txBody>
            <a:bodyPr wrap="none"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dirty="0">
                  <a:solidFill>
                    <a:srgbClr val="000000"/>
                  </a:solidFill>
                </a:rPr>
                <a:t>Input Graph</a:t>
              </a:r>
              <a:r>
                <a:rPr lang="ru-RU" sz="700" dirty="0">
                  <a:solidFill>
                    <a:srgbClr val="000000"/>
                  </a:solidFill>
                </a:rPr>
                <a:t> </a:t>
              </a:r>
              <a:r>
                <a:rPr lang="ru-RU" sz="700" i="1" dirty="0">
                  <a:solidFill>
                    <a:srgbClr val="000000"/>
                  </a:solidFill>
                </a:rPr>
                <a:t>(</a:t>
              </a:r>
              <a:r>
                <a:rPr lang="en-US" sz="700" i="1" dirty="0">
                  <a:solidFill>
                    <a:srgbClr val="000000"/>
                  </a:solidFill>
                </a:rPr>
                <a:t>virtual input</a:t>
              </a:r>
              <a:r>
                <a:rPr lang="ru-RU" sz="700" i="1" dirty="0">
                  <a:solidFill>
                    <a:srgbClr val="000000"/>
                  </a:solidFill>
                </a:rPr>
                <a:t>)</a:t>
              </a:r>
            </a:p>
          </p:txBody>
        </p:sp>
        <p:sp>
          <p:nvSpPr>
            <p:cNvPr id="113" name="Rectangle 25"/>
            <p:cNvSpPr>
              <a:spLocks noChangeArrowheads="1"/>
            </p:cNvSpPr>
            <p:nvPr/>
          </p:nvSpPr>
          <p:spPr bwMode="auto">
            <a:xfrm>
              <a:off x="2283161" y="3280743"/>
              <a:ext cx="2257290" cy="875183"/>
            </a:xfrm>
            <a:prstGeom prst="rect">
              <a:avLst/>
            </a:prstGeom>
            <a:noFill/>
            <a:ln w="25560" cap="sq">
              <a:solidFill>
                <a:srgbClr val="000000"/>
              </a:solidFill>
              <a:prstDash val="dash"/>
              <a:miter lim="800000"/>
              <a:headEnd/>
              <a:tailEnd/>
            </a:ln>
          </p:spPr>
          <p:txBody>
            <a:bodyPr wrap="none" anchor="ctr"/>
            <a:lstStyle/>
            <a:p>
              <a:endParaRPr lang="ru-RU" sz="700"/>
            </a:p>
          </p:txBody>
        </p:sp>
        <p:sp>
          <p:nvSpPr>
            <p:cNvPr id="114" name="Text Box 26"/>
            <p:cNvSpPr txBox="1">
              <a:spLocks noChangeArrowheads="1"/>
            </p:cNvSpPr>
            <p:nvPr/>
          </p:nvSpPr>
          <p:spPr bwMode="auto">
            <a:xfrm>
              <a:off x="3072462" y="3939902"/>
              <a:ext cx="728382" cy="202236"/>
            </a:xfrm>
            <a:prstGeom prst="rect">
              <a:avLst/>
            </a:prstGeom>
            <a:noFill/>
            <a:ln w="9525">
              <a:noFill/>
              <a:round/>
              <a:headEnd/>
              <a:tailEnd/>
            </a:ln>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dirty="0">
                  <a:solidFill>
                    <a:srgbClr val="000000"/>
                  </a:solidFill>
                </a:rPr>
                <a:t>Output Graph</a:t>
              </a:r>
            </a:p>
          </p:txBody>
        </p:sp>
        <p:pic>
          <p:nvPicPr>
            <p:cNvPr id="115" name="Picture 27"/>
            <p:cNvPicPr>
              <a:picLocks noChangeAspect="1" noChangeArrowheads="1"/>
            </p:cNvPicPr>
            <p:nvPr/>
          </p:nvPicPr>
          <p:blipFill>
            <a:blip r:embed="rId3" cstate="print"/>
            <a:srcRect l="17091" t="2611" r="15785" b="34123"/>
            <a:stretch>
              <a:fillRect/>
            </a:stretch>
          </p:blipFill>
          <p:spPr bwMode="auto">
            <a:xfrm>
              <a:off x="1279746" y="2714362"/>
              <a:ext cx="202263" cy="188273"/>
            </a:xfrm>
            <a:prstGeom prst="rect">
              <a:avLst/>
            </a:prstGeom>
            <a:noFill/>
            <a:ln w="9525">
              <a:noFill/>
              <a:round/>
              <a:headEnd/>
              <a:tailEnd/>
            </a:ln>
          </p:spPr>
        </p:pic>
        <p:pic>
          <p:nvPicPr>
            <p:cNvPr id="116" name="Picture 28"/>
            <p:cNvPicPr>
              <a:picLocks noChangeAspect="1" noChangeArrowheads="1"/>
            </p:cNvPicPr>
            <p:nvPr/>
          </p:nvPicPr>
          <p:blipFill>
            <a:blip r:embed="rId4" cstate="print"/>
            <a:srcRect l="17091" t="2611" r="15785" b="34123"/>
            <a:stretch>
              <a:fillRect/>
            </a:stretch>
          </p:blipFill>
          <p:spPr bwMode="auto">
            <a:xfrm>
              <a:off x="2641073" y="3812751"/>
              <a:ext cx="203053" cy="188273"/>
            </a:xfrm>
            <a:prstGeom prst="rect">
              <a:avLst/>
            </a:prstGeom>
            <a:noFill/>
            <a:ln w="9525">
              <a:noFill/>
              <a:round/>
              <a:headEnd/>
              <a:tailEnd/>
            </a:ln>
          </p:spPr>
        </p:pic>
        <p:sp>
          <p:nvSpPr>
            <p:cNvPr id="117" name="Text Box 19"/>
            <p:cNvSpPr txBox="1">
              <a:spLocks noChangeArrowheads="1"/>
            </p:cNvSpPr>
            <p:nvPr/>
          </p:nvSpPr>
          <p:spPr bwMode="auto">
            <a:xfrm>
              <a:off x="3548374" y="2422178"/>
              <a:ext cx="744878" cy="334887"/>
            </a:xfrm>
            <a:prstGeom prst="rect">
              <a:avLst/>
            </a:prstGeom>
            <a:solidFill>
              <a:schemeClr val="accent1">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lIns="90000" tIns="46800" rIns="90000" bIns="46800" anchor="ctr" anchorCtr="1"/>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000" dirty="0" err="1">
                  <a:solidFill>
                    <a:srgbClr val="000000"/>
                  </a:solidFill>
                </a:rPr>
                <a:t>NetKey</a:t>
              </a:r>
              <a:endParaRPr lang="en-US" sz="1000" dirty="0">
                <a:solidFill>
                  <a:srgbClr val="000000"/>
                </a:solidFill>
              </a:endParaRPr>
            </a:p>
          </p:txBody>
        </p:sp>
        <p:grpSp>
          <p:nvGrpSpPr>
            <p:cNvPr id="118" name="Группа 37"/>
            <p:cNvGrpSpPr>
              <a:grpSpLocks/>
            </p:cNvGrpSpPr>
            <p:nvPr/>
          </p:nvGrpSpPr>
          <p:grpSpPr bwMode="auto">
            <a:xfrm>
              <a:off x="5185794" y="1663180"/>
              <a:ext cx="992077" cy="764554"/>
              <a:chOff x="7380312" y="1196752"/>
              <a:chExt cx="1440160" cy="1152128"/>
            </a:xfrm>
          </p:grpSpPr>
          <p:sp>
            <p:nvSpPr>
              <p:cNvPr id="128" name="Облако 34"/>
              <p:cNvSpPr/>
              <p:nvPr/>
            </p:nvSpPr>
            <p:spPr bwMode="auto">
              <a:xfrm>
                <a:off x="7380312" y="1196752"/>
                <a:ext cx="1440160" cy="1152128"/>
              </a:xfrm>
              <a:prstGeom prst="cloud">
                <a:avLst/>
              </a:prstGeom>
              <a:solidFill>
                <a:srgbClr val="00B8FF"/>
              </a:solidFill>
              <a:ln w="9525" cap="flat" cmpd="sng" algn="ctr">
                <a:solidFill>
                  <a:schemeClr val="tx1"/>
                </a:solidFill>
                <a:prstDash val="solid"/>
                <a:round/>
                <a:headEnd type="none" w="med" len="med"/>
                <a:tailEnd type="none" w="med" len="med"/>
              </a:ln>
              <a:effectLst/>
            </p:spPr>
            <p:txBody>
              <a:bodyPr/>
              <a:lstStyle/>
              <a:p>
                <a:pPr>
                  <a:buFont typeface="Times New Roman" pitchFamily="16" charset="0"/>
                  <a:buNone/>
                  <a:defRPr/>
                </a:pPr>
                <a:endParaRPr lang="ru-RU" sz="1000">
                  <a:cs typeface="Arial" charset="0"/>
                </a:endParaRPr>
              </a:p>
            </p:txBody>
          </p:sp>
          <p:sp>
            <p:nvSpPr>
              <p:cNvPr id="129" name="Text Box 19"/>
              <p:cNvSpPr txBox="1">
                <a:spLocks noChangeArrowheads="1"/>
              </p:cNvSpPr>
              <p:nvPr/>
            </p:nvSpPr>
            <p:spPr bwMode="auto">
              <a:xfrm>
                <a:off x="7524804" y="1341165"/>
                <a:ext cx="1151176" cy="863303"/>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nchor="ctr" anchorCtr="1"/>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000" dirty="0" err="1">
                    <a:solidFill>
                      <a:srgbClr val="000000"/>
                    </a:solidFill>
                  </a:rPr>
                  <a:t>SoftLab</a:t>
                </a:r>
                <a:r>
                  <a:rPr lang="en-US" sz="1000" dirty="0">
                    <a:solidFill>
                      <a:srgbClr val="000000"/>
                    </a:solidFill>
                  </a:rPr>
                  <a:t> </a:t>
                </a:r>
                <a:r>
                  <a:rPr lang="en-US" sz="1000" dirty="0" err="1">
                    <a:solidFill>
                      <a:srgbClr val="000000"/>
                    </a:solidFill>
                  </a:rPr>
                  <a:t>NetKey</a:t>
                </a:r>
                <a:r>
                  <a:rPr lang="en-US" sz="1000" dirty="0">
                    <a:solidFill>
                      <a:srgbClr val="000000"/>
                    </a:solidFill>
                  </a:rPr>
                  <a:t> Holder</a:t>
                </a:r>
              </a:p>
            </p:txBody>
          </p:sp>
        </p:grpSp>
        <p:grpSp>
          <p:nvGrpSpPr>
            <p:cNvPr id="119" name="Группа 38"/>
            <p:cNvGrpSpPr>
              <a:grpSpLocks/>
            </p:cNvGrpSpPr>
            <p:nvPr/>
          </p:nvGrpSpPr>
          <p:grpSpPr bwMode="auto">
            <a:xfrm>
              <a:off x="5235014" y="2599284"/>
              <a:ext cx="993171" cy="764554"/>
              <a:chOff x="7380312" y="1196752"/>
              <a:chExt cx="1440160" cy="1152128"/>
            </a:xfrm>
          </p:grpSpPr>
          <p:sp>
            <p:nvSpPr>
              <p:cNvPr id="126" name="Облако 125"/>
              <p:cNvSpPr/>
              <p:nvPr/>
            </p:nvSpPr>
            <p:spPr bwMode="auto">
              <a:xfrm>
                <a:off x="7380312" y="1196752"/>
                <a:ext cx="1440160" cy="1152128"/>
              </a:xfrm>
              <a:prstGeom prst="cloud">
                <a:avLst/>
              </a:prstGeom>
              <a:solidFill>
                <a:srgbClr val="00B8FF"/>
              </a:solidFill>
              <a:ln w="9525" cap="flat" cmpd="sng" algn="ctr">
                <a:solidFill>
                  <a:schemeClr val="tx1"/>
                </a:solidFill>
                <a:prstDash val="solid"/>
                <a:round/>
                <a:headEnd type="none" w="med" len="med"/>
                <a:tailEnd type="none" w="med" len="med"/>
              </a:ln>
              <a:effectLst/>
            </p:spPr>
            <p:txBody>
              <a:bodyPr/>
              <a:lstStyle/>
              <a:p>
                <a:pPr>
                  <a:buFont typeface="Times New Roman" pitchFamily="16" charset="0"/>
                  <a:buNone/>
                  <a:defRPr/>
                </a:pPr>
                <a:endParaRPr lang="ru-RU" sz="1000">
                  <a:cs typeface="Arial" charset="0"/>
                </a:endParaRPr>
              </a:p>
            </p:txBody>
          </p:sp>
          <p:sp>
            <p:nvSpPr>
              <p:cNvPr id="127" name="Text Box 19"/>
              <p:cNvSpPr txBox="1">
                <a:spLocks noChangeArrowheads="1"/>
              </p:cNvSpPr>
              <p:nvPr/>
            </p:nvSpPr>
            <p:spPr bwMode="auto">
              <a:xfrm>
                <a:off x="7524646" y="1341165"/>
                <a:ext cx="1151494" cy="863303"/>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nchor="ctr" anchorCtr="1"/>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000" dirty="0" err="1">
                    <a:solidFill>
                      <a:srgbClr val="000000"/>
                    </a:solidFill>
                  </a:rPr>
                  <a:t>SoftLab</a:t>
                </a:r>
                <a:r>
                  <a:rPr lang="en-US" sz="1000" dirty="0">
                    <a:solidFill>
                      <a:srgbClr val="000000"/>
                    </a:solidFill>
                  </a:rPr>
                  <a:t> </a:t>
                </a:r>
                <a:r>
                  <a:rPr lang="en-US" sz="1000" dirty="0" err="1">
                    <a:solidFill>
                      <a:srgbClr val="000000"/>
                    </a:solidFill>
                  </a:rPr>
                  <a:t>NetKey</a:t>
                </a:r>
                <a:r>
                  <a:rPr lang="en-US" sz="1000" dirty="0">
                    <a:solidFill>
                      <a:srgbClr val="000000"/>
                    </a:solidFill>
                  </a:rPr>
                  <a:t> Holder</a:t>
                </a:r>
              </a:p>
            </p:txBody>
          </p:sp>
        </p:grpSp>
        <p:grpSp>
          <p:nvGrpSpPr>
            <p:cNvPr id="120" name="Группа 41"/>
            <p:cNvGrpSpPr>
              <a:grpSpLocks/>
            </p:cNvGrpSpPr>
            <p:nvPr/>
          </p:nvGrpSpPr>
          <p:grpSpPr bwMode="auto">
            <a:xfrm>
              <a:off x="5235014" y="3521620"/>
              <a:ext cx="993171" cy="763502"/>
              <a:chOff x="7380312" y="1196752"/>
              <a:chExt cx="1440160" cy="1152128"/>
            </a:xfrm>
          </p:grpSpPr>
          <p:sp>
            <p:nvSpPr>
              <p:cNvPr id="124" name="Облако 123"/>
              <p:cNvSpPr/>
              <p:nvPr/>
            </p:nvSpPr>
            <p:spPr bwMode="auto">
              <a:xfrm>
                <a:off x="7380312" y="1196752"/>
                <a:ext cx="1440160" cy="1152128"/>
              </a:xfrm>
              <a:prstGeom prst="cloud">
                <a:avLst/>
              </a:prstGeom>
              <a:solidFill>
                <a:srgbClr val="00B8FF"/>
              </a:solidFill>
              <a:ln w="9525" cap="flat" cmpd="sng" algn="ctr">
                <a:solidFill>
                  <a:schemeClr val="tx1"/>
                </a:solidFill>
                <a:prstDash val="solid"/>
                <a:round/>
                <a:headEnd type="none" w="med" len="med"/>
                <a:tailEnd type="none" w="med" len="med"/>
              </a:ln>
              <a:effectLst/>
            </p:spPr>
            <p:txBody>
              <a:bodyPr/>
              <a:lstStyle/>
              <a:p>
                <a:pPr>
                  <a:buFont typeface="Times New Roman" pitchFamily="16" charset="0"/>
                  <a:buNone/>
                  <a:defRPr/>
                </a:pPr>
                <a:endParaRPr lang="ru-RU" sz="1000">
                  <a:cs typeface="Arial" charset="0"/>
                </a:endParaRPr>
              </a:p>
            </p:txBody>
          </p:sp>
          <p:sp>
            <p:nvSpPr>
              <p:cNvPr id="125" name="Text Box 19"/>
              <p:cNvSpPr txBox="1">
                <a:spLocks noChangeArrowheads="1"/>
              </p:cNvSpPr>
              <p:nvPr/>
            </p:nvSpPr>
            <p:spPr bwMode="auto">
              <a:xfrm>
                <a:off x="7524646" y="1341364"/>
                <a:ext cx="1151494" cy="862903"/>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nchor="ctr" anchorCtr="1"/>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000" dirty="0" err="1">
                    <a:solidFill>
                      <a:srgbClr val="000000"/>
                    </a:solidFill>
                  </a:rPr>
                  <a:t>SoftLab</a:t>
                </a:r>
                <a:r>
                  <a:rPr lang="en-US" sz="1000" dirty="0">
                    <a:solidFill>
                      <a:srgbClr val="000000"/>
                    </a:solidFill>
                  </a:rPr>
                  <a:t> </a:t>
                </a:r>
                <a:r>
                  <a:rPr lang="en-US" sz="1000" dirty="0" err="1">
                    <a:solidFill>
                      <a:srgbClr val="000000"/>
                    </a:solidFill>
                  </a:rPr>
                  <a:t>NetKey</a:t>
                </a:r>
                <a:r>
                  <a:rPr lang="en-US" sz="1000" dirty="0">
                    <a:solidFill>
                      <a:srgbClr val="000000"/>
                    </a:solidFill>
                  </a:rPr>
                  <a:t> Holder</a:t>
                </a:r>
              </a:p>
            </p:txBody>
          </p:sp>
        </p:grpSp>
        <p:cxnSp>
          <p:nvCxnSpPr>
            <p:cNvPr id="121" name="Прямая со стрелкой 120"/>
            <p:cNvCxnSpPr/>
            <p:nvPr/>
          </p:nvCxnSpPr>
          <p:spPr bwMode="auto">
            <a:xfrm flipV="1">
              <a:off x="4788744" y="2093899"/>
              <a:ext cx="397050" cy="33383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22" name="Прямая со стрелкой 121"/>
            <p:cNvCxnSpPr/>
            <p:nvPr/>
          </p:nvCxnSpPr>
          <p:spPr bwMode="auto">
            <a:xfrm>
              <a:off x="4932040" y="3003798"/>
              <a:ext cx="288032"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23" name="Прямая со стрелкой 122"/>
            <p:cNvCxnSpPr/>
            <p:nvPr/>
          </p:nvCxnSpPr>
          <p:spPr bwMode="auto">
            <a:xfrm>
              <a:off x="4788744" y="3712233"/>
              <a:ext cx="397050" cy="14322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pic>
        <p:nvPicPr>
          <p:cNvPr id="130" name="Picture 29"/>
          <p:cNvPicPr>
            <a:picLocks noChangeAspect="1" noChangeArrowheads="1"/>
          </p:cNvPicPr>
          <p:nvPr/>
        </p:nvPicPr>
        <p:blipFill>
          <a:blip r:embed="rId5" cstate="print"/>
          <a:stretch>
            <a:fillRect/>
          </a:stretch>
        </p:blipFill>
        <p:spPr bwMode="auto">
          <a:xfrm>
            <a:off x="8237596" y="4323974"/>
            <a:ext cx="2436669" cy="1439141"/>
          </a:xfrm>
          <a:prstGeom prst="rect">
            <a:avLst/>
          </a:prstGeom>
          <a:noFill/>
          <a:ln w="9525">
            <a:noFill/>
            <a:round/>
            <a:headEnd/>
            <a:tailEnd/>
          </a:ln>
        </p:spPr>
      </p:pic>
      <p:sp>
        <p:nvSpPr>
          <p:cNvPr id="3" name="Содержимое 2"/>
          <p:cNvSpPr>
            <a:spLocks noGrp="1"/>
          </p:cNvSpPr>
          <p:nvPr>
            <p:ph idx="1"/>
          </p:nvPr>
        </p:nvSpPr>
        <p:spPr>
          <a:xfrm>
            <a:off x="7387270" y="2095491"/>
            <a:ext cx="4195129" cy="2868396"/>
          </a:xfrm>
        </p:spPr>
        <p:txBody>
          <a:bodyPr/>
          <a:lstStyle/>
          <a:p>
            <a:r>
              <a:rPr lang="ru-RU" sz="3200" dirty="0" smtClean="0"/>
              <a:t>Виртуальная плата с </a:t>
            </a:r>
            <a:r>
              <a:rPr lang="en-US" sz="3200" dirty="0" err="1" smtClean="0"/>
              <a:t>NetKey</a:t>
            </a:r>
            <a:endParaRPr lang="ru-RU" sz="3200" dirty="0" smtClean="0"/>
          </a:p>
          <a:p>
            <a:endParaRPr lang="ru-RU" sz="1600" dirty="0" smtClean="0"/>
          </a:p>
          <a:p>
            <a:r>
              <a:rPr lang="ru-RU" sz="3200" dirty="0" smtClean="0"/>
              <a:t>Виртуальная плата с </a:t>
            </a:r>
            <a:r>
              <a:rPr lang="en-US" sz="3200" dirty="0" smtClean="0"/>
              <a:t>USB dongle</a:t>
            </a:r>
            <a:endParaRPr lang="ru-RU" sz="32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RV1\tmp\For_Natasha_A\From Tatiana\Карта новая на сайт АНГЛ и РУС\2020 Карта клиентов для Шадрина\WorldMapClientsFlagsOK-01.png"/>
          <p:cNvPicPr>
            <a:picLocks noGrp="1" noChangeAspect="1" noChangeArrowheads="1"/>
          </p:cNvPicPr>
          <p:nvPr>
            <p:ph idx="1"/>
          </p:nvPr>
        </p:nvPicPr>
        <p:blipFill>
          <a:blip r:embed="rId2" cstate="print"/>
          <a:srcRect l="14091" t="7889"/>
          <a:stretch>
            <a:fillRect/>
          </a:stretch>
        </p:blipFill>
        <p:spPr bwMode="auto">
          <a:xfrm>
            <a:off x="209334" y="1056784"/>
            <a:ext cx="8862997" cy="5252536"/>
          </a:xfrm>
          <a:prstGeom prst="rect">
            <a:avLst/>
          </a:prstGeom>
          <a:noFill/>
        </p:spPr>
      </p:pic>
      <p:pic>
        <p:nvPicPr>
          <p:cNvPr id="5" name="Рисунок 4" descr="LOGO SL OK 2019NOVEMBER-01.png"/>
          <p:cNvPicPr>
            <a:picLocks noChangeAspect="1"/>
          </p:cNvPicPr>
          <p:nvPr/>
        </p:nvPicPr>
        <p:blipFill>
          <a:blip r:embed="rId3" cstate="print"/>
          <a:stretch>
            <a:fillRect/>
          </a:stretch>
        </p:blipFill>
        <p:spPr>
          <a:xfrm>
            <a:off x="9456373" y="1220755"/>
            <a:ext cx="2276259" cy="2208245"/>
          </a:xfrm>
          <a:prstGeom prst="rect">
            <a:avLst/>
          </a:prstGeom>
        </p:spPr>
      </p:pic>
      <p:sp>
        <p:nvSpPr>
          <p:cNvPr id="6" name="TextBox 5"/>
          <p:cNvSpPr txBox="1"/>
          <p:nvPr/>
        </p:nvSpPr>
        <p:spPr>
          <a:xfrm>
            <a:off x="9884947" y="4101075"/>
            <a:ext cx="1530348" cy="677104"/>
          </a:xfrm>
          <a:prstGeom prst="rect">
            <a:avLst/>
          </a:prstGeom>
          <a:noFill/>
        </p:spPr>
        <p:txBody>
          <a:bodyPr wrap="none" lIns="121917" tIns="60958" rIns="121917" bIns="60958" rtlCol="0">
            <a:spAutoFit/>
          </a:bodyPr>
          <a:lstStyle/>
          <a:p>
            <a:pPr algn="ctr"/>
            <a:r>
              <a:rPr lang="en-US" b="1" dirty="0" smtClean="0">
                <a:solidFill>
                  <a:schemeClr val="tx2"/>
                </a:solidFill>
              </a:rPr>
              <a:t>&gt;30 years </a:t>
            </a:r>
          </a:p>
          <a:p>
            <a:pPr algn="ctr"/>
            <a:r>
              <a:rPr lang="en-US" b="1" dirty="0" smtClean="0">
                <a:solidFill>
                  <a:schemeClr val="tx2"/>
                </a:solidFill>
              </a:rPr>
              <a:t>on TV market</a:t>
            </a:r>
            <a:endParaRPr lang="ru-RU" b="1" dirty="0">
              <a:solidFill>
                <a:schemeClr val="tx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Стандарт </a:t>
            </a:r>
            <a:r>
              <a:rPr lang="en-US" dirty="0" smtClean="0"/>
              <a:t>SCTE-118</a:t>
            </a:r>
            <a:endParaRPr lang="ru-RU" dirty="0"/>
          </a:p>
        </p:txBody>
      </p:sp>
      <p:sp>
        <p:nvSpPr>
          <p:cNvPr id="3" name="Содержимое 2"/>
          <p:cNvSpPr>
            <a:spLocks noGrp="1"/>
          </p:cNvSpPr>
          <p:nvPr>
            <p:ph idx="1"/>
          </p:nvPr>
        </p:nvSpPr>
        <p:spPr/>
        <p:txBody>
          <a:bodyPr/>
          <a:lstStyle/>
          <a:p>
            <a:pPr>
              <a:buNone/>
            </a:pPr>
            <a:r>
              <a:rPr lang="en-US" sz="2800" dirty="0" smtClean="0"/>
              <a:t>SCTE 118-1</a:t>
            </a:r>
            <a:r>
              <a:rPr lang="ru-RU" sz="2800" dirty="0" smtClean="0"/>
              <a:t> – </a:t>
            </a:r>
            <a:r>
              <a:rPr lang="en-US" sz="2800" dirty="0" smtClean="0"/>
              <a:t>Program-Specific Ad Insertion - Data Field Definitions, Functional Overview and Application Guidelines </a:t>
            </a:r>
          </a:p>
          <a:p>
            <a:pPr>
              <a:buNone/>
            </a:pPr>
            <a:r>
              <a:rPr lang="en-US" sz="2800" dirty="0" smtClean="0"/>
              <a:t>SCTE 118-2</a:t>
            </a:r>
            <a:r>
              <a:rPr lang="ru-RU" sz="2800" dirty="0" smtClean="0"/>
              <a:t> – </a:t>
            </a:r>
            <a:r>
              <a:rPr lang="en-US" sz="2800" dirty="0" smtClean="0"/>
              <a:t>Program-Specific Ad Insertion - Content Provider to Traffic Communication Applications Data Model</a:t>
            </a:r>
          </a:p>
          <a:p>
            <a:pPr>
              <a:buNone/>
            </a:pPr>
            <a:r>
              <a:rPr lang="en-US" sz="2800" dirty="0" smtClean="0"/>
              <a:t>SCTE 118-3</a:t>
            </a:r>
            <a:r>
              <a:rPr lang="ru-RU" sz="2800" dirty="0" smtClean="0"/>
              <a:t> – </a:t>
            </a:r>
            <a:r>
              <a:rPr lang="en-US" sz="2800" dirty="0" smtClean="0"/>
              <a:t>Program-Specific Ad Insertion - Traffic System to Ad Insertion System File Format Specification </a:t>
            </a:r>
          </a:p>
          <a:p>
            <a:pPr>
              <a:buNone/>
            </a:pPr>
            <a:r>
              <a:rPr lang="en-US" sz="2800" b="1" u="sng" dirty="0" smtClean="0"/>
              <a:t>SCTE 67</a:t>
            </a:r>
            <a:r>
              <a:rPr lang="ru-RU" sz="2800" b="1" u="sng" dirty="0" smtClean="0"/>
              <a:t> </a:t>
            </a:r>
            <a:r>
              <a:rPr lang="ru-RU" sz="2800" dirty="0" smtClean="0"/>
              <a:t>– </a:t>
            </a:r>
            <a:r>
              <a:rPr lang="en-US" sz="2800" u="sng" dirty="0" smtClean="0"/>
              <a:t>Recommended Practice </a:t>
            </a:r>
            <a:r>
              <a:rPr lang="en-US" sz="2800" dirty="0" smtClean="0"/>
              <a:t>for SCTE 35 Digital Program Insertion Cueing Message for Cable</a:t>
            </a:r>
            <a:endParaRPr lang="ru-RU"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Сплайсинг</a:t>
            </a:r>
            <a:endParaRPr lang="ru-RU" dirty="0"/>
          </a:p>
        </p:txBody>
      </p:sp>
      <p:sp>
        <p:nvSpPr>
          <p:cNvPr id="3" name="Содержимое 2"/>
          <p:cNvSpPr>
            <a:spLocks noGrp="1"/>
          </p:cNvSpPr>
          <p:nvPr>
            <p:ph idx="1"/>
          </p:nvPr>
        </p:nvSpPr>
        <p:spPr>
          <a:xfrm>
            <a:off x="609600" y="2095490"/>
            <a:ext cx="10972800" cy="4440443"/>
          </a:xfrm>
        </p:spPr>
        <p:txBody>
          <a:bodyPr/>
          <a:lstStyle/>
          <a:p>
            <a:pPr>
              <a:buNone/>
            </a:pPr>
            <a:r>
              <a:rPr lang="ru-RU" sz="3600" dirty="0" smtClean="0"/>
              <a:t>Типы меток для врезки:</a:t>
            </a:r>
          </a:p>
          <a:p>
            <a:pPr marL="742950" indent="-742950">
              <a:buFont typeface="+mj-lt"/>
              <a:buAutoNum type="arabicPeriod"/>
            </a:pPr>
            <a:r>
              <a:rPr lang="ru-RU" sz="3600" dirty="0" smtClean="0"/>
              <a:t>«</a:t>
            </a:r>
            <a:r>
              <a:rPr lang="en-US" sz="3600" dirty="0" smtClean="0"/>
              <a:t>normal</a:t>
            </a:r>
            <a:r>
              <a:rPr lang="ru-RU" sz="3600" dirty="0" smtClean="0"/>
              <a:t>»:</a:t>
            </a:r>
          </a:p>
          <a:p>
            <a:pPr lvl="1"/>
            <a:r>
              <a:rPr lang="ru-RU" sz="3000" dirty="0" smtClean="0"/>
              <a:t>Кодер готовит правильный выход и вход в поток</a:t>
            </a:r>
          </a:p>
          <a:p>
            <a:pPr lvl="1"/>
            <a:r>
              <a:rPr lang="ru-RU" sz="3000" dirty="0" err="1" smtClean="0"/>
              <a:t>Муксер</a:t>
            </a:r>
            <a:r>
              <a:rPr lang="ru-RU" sz="3000" dirty="0" smtClean="0"/>
              <a:t> формирует </a:t>
            </a:r>
            <a:r>
              <a:rPr lang="en-US" sz="3000" dirty="0" smtClean="0"/>
              <a:t>CBR</a:t>
            </a:r>
            <a:endParaRPr lang="ru-RU" sz="3000" dirty="0" smtClean="0"/>
          </a:p>
          <a:p>
            <a:pPr marL="742950" indent="-742950">
              <a:buFont typeface="+mj-lt"/>
              <a:buAutoNum type="arabicPeriod" startAt="2"/>
            </a:pPr>
            <a:r>
              <a:rPr lang="ru-RU" sz="3600" dirty="0" smtClean="0"/>
              <a:t>«</a:t>
            </a:r>
            <a:r>
              <a:rPr lang="en-US" sz="3600" dirty="0" smtClean="0"/>
              <a:t>immediately</a:t>
            </a:r>
            <a:r>
              <a:rPr lang="ru-RU" sz="3600" dirty="0" smtClean="0"/>
              <a:t>»</a:t>
            </a:r>
          </a:p>
          <a:p>
            <a:pPr lvl="1"/>
            <a:r>
              <a:rPr lang="ru-RU" sz="3000" dirty="0" smtClean="0"/>
              <a:t>Врезка с точностью до </a:t>
            </a:r>
            <a:r>
              <a:rPr lang="en-US" sz="3000" dirty="0" smtClean="0"/>
              <a:t>GOP-</a:t>
            </a:r>
            <a:r>
              <a:rPr lang="ru-RU" sz="3000" dirty="0" smtClean="0"/>
              <a:t>а</a:t>
            </a:r>
          </a:p>
          <a:p>
            <a:pPr lvl="1"/>
            <a:r>
              <a:rPr lang="ru-RU" sz="3000" dirty="0" smtClean="0"/>
              <a:t>Возврат может быть с ошибками</a:t>
            </a:r>
            <a:endParaRPr lang="ru-RU" sz="3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Принципы кодирования видео</a:t>
            </a:r>
            <a:endParaRPr lang="ru-RU" dirty="0"/>
          </a:p>
        </p:txBody>
      </p:sp>
      <p:sp>
        <p:nvSpPr>
          <p:cNvPr id="3" name="Содержимое 2"/>
          <p:cNvSpPr>
            <a:spLocks noGrp="1"/>
          </p:cNvSpPr>
          <p:nvPr>
            <p:ph idx="1"/>
          </p:nvPr>
        </p:nvSpPr>
        <p:spPr>
          <a:xfrm>
            <a:off x="609599" y="2095491"/>
            <a:ext cx="11264088" cy="2431466"/>
          </a:xfrm>
        </p:spPr>
        <p:txBody>
          <a:bodyPr/>
          <a:lstStyle/>
          <a:p>
            <a:r>
              <a:rPr lang="en-US" sz="3200" dirty="0" smtClean="0"/>
              <a:t>I-frame (intra) – </a:t>
            </a:r>
            <a:r>
              <a:rPr lang="ru-RU" sz="3200" dirty="0" smtClean="0"/>
              <a:t>кодируется независимо от других</a:t>
            </a:r>
          </a:p>
          <a:p>
            <a:r>
              <a:rPr lang="en-US" sz="3200" dirty="0" smtClean="0">
                <a:solidFill>
                  <a:schemeClr val="accent1"/>
                </a:solidFill>
              </a:rPr>
              <a:t>P-frame</a:t>
            </a:r>
            <a:r>
              <a:rPr lang="en-US" sz="3200" dirty="0" smtClean="0"/>
              <a:t> (predicted)</a:t>
            </a:r>
            <a:r>
              <a:rPr lang="ru-RU" sz="3200" dirty="0" smtClean="0"/>
              <a:t> – кодируются отличия от опорного кадра (опорный кадр в прошлом)</a:t>
            </a:r>
            <a:endParaRPr lang="en-US" sz="3200" dirty="0" smtClean="0"/>
          </a:p>
          <a:p>
            <a:r>
              <a:rPr lang="en-US" sz="3200" dirty="0" smtClean="0">
                <a:solidFill>
                  <a:srgbClr val="00B050"/>
                </a:solidFill>
              </a:rPr>
              <a:t>B-frame</a:t>
            </a:r>
            <a:r>
              <a:rPr lang="en-US" sz="3200" dirty="0" smtClean="0"/>
              <a:t> (bidirectional)</a:t>
            </a:r>
            <a:r>
              <a:rPr lang="ru-RU" sz="3200" dirty="0" smtClean="0"/>
              <a:t> – два опорных кадра </a:t>
            </a:r>
            <a:br>
              <a:rPr lang="ru-RU" sz="3200" dirty="0" smtClean="0"/>
            </a:br>
            <a:r>
              <a:rPr lang="ru-RU" sz="3200" dirty="0" smtClean="0"/>
              <a:t>(один в прошлом, второй в будущем)</a:t>
            </a:r>
            <a:endParaRPr lang="ru-RU" sz="3200" dirty="0"/>
          </a:p>
        </p:txBody>
      </p:sp>
      <p:pic>
        <p:nvPicPr>
          <p:cNvPr id="4" name="Picture 2"/>
          <p:cNvPicPr>
            <a:picLocks noChangeAspect="1" noChangeArrowheads="1"/>
          </p:cNvPicPr>
          <p:nvPr/>
        </p:nvPicPr>
        <p:blipFill>
          <a:blip r:embed="rId3" cstate="print"/>
          <a:srcRect/>
          <a:stretch>
            <a:fillRect/>
          </a:stretch>
        </p:blipFill>
        <p:spPr bwMode="auto">
          <a:xfrm>
            <a:off x="3105820" y="4968419"/>
            <a:ext cx="4333875" cy="552450"/>
          </a:xfrm>
          <a:prstGeom prst="rect">
            <a:avLst/>
          </a:prstGeom>
          <a:noFill/>
          <a:ln w="9525">
            <a:noFill/>
            <a:miter lim="800000"/>
            <a:headEnd/>
            <a:tailEnd/>
          </a:ln>
        </p:spPr>
      </p:pic>
      <p:sp>
        <p:nvSpPr>
          <p:cNvPr id="5" name="TextBox 4"/>
          <p:cNvSpPr txBox="1"/>
          <p:nvPr/>
        </p:nvSpPr>
        <p:spPr>
          <a:xfrm>
            <a:off x="3308331" y="5472231"/>
            <a:ext cx="261610" cy="369332"/>
          </a:xfrm>
          <a:prstGeom prst="rect">
            <a:avLst/>
          </a:prstGeom>
          <a:noFill/>
        </p:spPr>
        <p:txBody>
          <a:bodyPr wrap="none" rtlCol="0">
            <a:spAutoFit/>
          </a:bodyPr>
          <a:lstStyle/>
          <a:p>
            <a:r>
              <a:rPr lang="en-US" dirty="0" smtClean="0">
                <a:latin typeface="Times New Roman" pitchFamily="18" charset="0"/>
                <a:cs typeface="Times New Roman" pitchFamily="18" charset="0"/>
              </a:rPr>
              <a:t>I</a:t>
            </a:r>
            <a:endParaRPr lang="ru-RU" dirty="0">
              <a:latin typeface="Times New Roman" pitchFamily="18" charset="0"/>
              <a:cs typeface="Times New Roman" pitchFamily="18" charset="0"/>
            </a:endParaRPr>
          </a:p>
        </p:txBody>
      </p:sp>
      <p:sp>
        <p:nvSpPr>
          <p:cNvPr id="6" name="TextBox 5"/>
          <p:cNvSpPr txBox="1"/>
          <p:nvPr/>
        </p:nvSpPr>
        <p:spPr>
          <a:xfrm>
            <a:off x="5972627" y="5472231"/>
            <a:ext cx="360040" cy="369332"/>
          </a:xfrm>
          <a:prstGeom prst="rect">
            <a:avLst/>
          </a:prstGeom>
          <a:noFill/>
        </p:spPr>
        <p:txBody>
          <a:bodyPr wrap="square" rtlCol="0">
            <a:spAutoFit/>
          </a:bodyPr>
          <a:lstStyle/>
          <a:p>
            <a:pPr algn="ctr"/>
            <a:r>
              <a:rPr lang="en-US" dirty="0" smtClean="0">
                <a:solidFill>
                  <a:schemeClr val="accent1"/>
                </a:solidFill>
                <a:latin typeface="Times New Roman" pitchFamily="18" charset="0"/>
                <a:cs typeface="Times New Roman" pitchFamily="18" charset="0"/>
              </a:rPr>
              <a:t>P</a:t>
            </a:r>
            <a:endParaRPr lang="ru-RU" dirty="0">
              <a:solidFill>
                <a:schemeClr val="accent1"/>
              </a:solidFill>
              <a:latin typeface="Times New Roman" pitchFamily="18" charset="0"/>
              <a:cs typeface="Times New Roman" pitchFamily="18" charset="0"/>
            </a:endParaRPr>
          </a:p>
        </p:txBody>
      </p:sp>
      <p:sp>
        <p:nvSpPr>
          <p:cNvPr id="7" name="TextBox 6"/>
          <p:cNvSpPr txBox="1"/>
          <p:nvPr/>
        </p:nvSpPr>
        <p:spPr>
          <a:xfrm>
            <a:off x="4244435" y="5472231"/>
            <a:ext cx="338554" cy="369332"/>
          </a:xfrm>
          <a:prstGeom prst="rect">
            <a:avLst/>
          </a:prstGeom>
          <a:noFill/>
        </p:spPr>
        <p:txBody>
          <a:bodyPr wrap="none" rtlCol="0">
            <a:spAutoFit/>
          </a:bodyPr>
          <a:lstStyle/>
          <a:p>
            <a:r>
              <a:rPr lang="en-US" dirty="0" smtClean="0">
                <a:solidFill>
                  <a:srgbClr val="00B050"/>
                </a:solidFill>
                <a:latin typeface="Times New Roman" pitchFamily="18" charset="0"/>
                <a:cs typeface="Times New Roman" pitchFamily="18" charset="0"/>
              </a:rPr>
              <a:t>B</a:t>
            </a:r>
            <a:endParaRPr lang="ru-RU" dirty="0">
              <a:solidFill>
                <a:srgbClr val="00B050"/>
              </a:solidFill>
              <a:latin typeface="Times New Roman" pitchFamily="18" charset="0"/>
              <a:cs typeface="Times New Roman" pitchFamily="18" charset="0"/>
            </a:endParaRPr>
          </a:p>
        </p:txBody>
      </p:sp>
      <p:sp>
        <p:nvSpPr>
          <p:cNvPr id="8" name="Дуга 7"/>
          <p:cNvSpPr/>
          <p:nvPr/>
        </p:nvSpPr>
        <p:spPr>
          <a:xfrm flipH="1" flipV="1">
            <a:off x="3452347" y="5184199"/>
            <a:ext cx="2736304" cy="1224136"/>
          </a:xfrm>
          <a:prstGeom prst="arc">
            <a:avLst>
              <a:gd name="adj1" fmla="val 10776937"/>
              <a:gd name="adj2" fmla="val 0"/>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 name="Дуга 8"/>
          <p:cNvSpPr/>
          <p:nvPr/>
        </p:nvSpPr>
        <p:spPr>
          <a:xfrm flipH="1" flipV="1">
            <a:off x="3524355" y="5544239"/>
            <a:ext cx="855712" cy="504056"/>
          </a:xfrm>
          <a:prstGeom prst="arc">
            <a:avLst>
              <a:gd name="adj1" fmla="val 10776937"/>
              <a:gd name="adj2" fmla="val 0"/>
            </a:avLst>
          </a:prstGeom>
          <a:noFill/>
          <a:ln>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00B050"/>
              </a:solidFill>
            </a:endParaRPr>
          </a:p>
        </p:txBody>
      </p:sp>
      <p:sp>
        <p:nvSpPr>
          <p:cNvPr id="10" name="Дуга 9"/>
          <p:cNvSpPr/>
          <p:nvPr/>
        </p:nvSpPr>
        <p:spPr>
          <a:xfrm flipV="1">
            <a:off x="4396835" y="5472231"/>
            <a:ext cx="1719808" cy="720080"/>
          </a:xfrm>
          <a:prstGeom prst="arc">
            <a:avLst>
              <a:gd name="adj1" fmla="val 10776937"/>
              <a:gd name="adj2" fmla="val 183172"/>
            </a:avLst>
          </a:prstGeom>
          <a:noFill/>
          <a:ln>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00B05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Принципы кодирования видео</a:t>
            </a:r>
            <a:endParaRPr lang="ru-RU" dirty="0"/>
          </a:p>
        </p:txBody>
      </p:sp>
      <p:sp>
        <p:nvSpPr>
          <p:cNvPr id="3" name="Содержимое 2"/>
          <p:cNvSpPr>
            <a:spLocks noGrp="1"/>
          </p:cNvSpPr>
          <p:nvPr>
            <p:ph idx="1"/>
          </p:nvPr>
        </p:nvSpPr>
        <p:spPr>
          <a:xfrm>
            <a:off x="609600" y="4346752"/>
            <a:ext cx="10972800" cy="2049651"/>
          </a:xfrm>
        </p:spPr>
        <p:txBody>
          <a:bodyPr/>
          <a:lstStyle/>
          <a:p>
            <a:r>
              <a:rPr lang="ru-RU" sz="2800" dirty="0" smtClean="0"/>
              <a:t>Порядок на входе: </a:t>
            </a:r>
            <a:br>
              <a:rPr lang="ru-RU" sz="2800" dirty="0" smtClean="0"/>
            </a:br>
            <a:r>
              <a:rPr lang="ru-RU" sz="2800" dirty="0" smtClean="0"/>
              <a:t>1, 2, 3, 4, 5, 6, 7, 8, 9, 10, 11, 12, 13, 14, …</a:t>
            </a:r>
          </a:p>
          <a:p>
            <a:r>
              <a:rPr lang="ru-RU" sz="2800" dirty="0" smtClean="0"/>
              <a:t>Порядок на выходе: </a:t>
            </a:r>
            <a:br>
              <a:rPr lang="ru-RU" sz="2800" dirty="0" smtClean="0"/>
            </a:br>
            <a:r>
              <a:rPr lang="ru-RU" sz="2800" dirty="0" smtClean="0"/>
              <a:t>1, 4, 2, 3, 7, 5, 6, 10, 8, 9, </a:t>
            </a:r>
            <a:r>
              <a:rPr lang="ru-RU" sz="2800" b="1" dirty="0" smtClean="0"/>
              <a:t>11</a:t>
            </a:r>
            <a:r>
              <a:rPr lang="ru-RU" sz="2800" dirty="0" smtClean="0"/>
              <a:t>, 14, 12, 13, …</a:t>
            </a:r>
          </a:p>
        </p:txBody>
      </p:sp>
      <p:graphicFrame>
        <p:nvGraphicFramePr>
          <p:cNvPr id="4" name="Object 1"/>
          <p:cNvGraphicFramePr>
            <a:graphicFrameLocks noChangeAspect="1"/>
          </p:cNvGraphicFramePr>
          <p:nvPr/>
        </p:nvGraphicFramePr>
        <p:xfrm>
          <a:off x="900113" y="2223303"/>
          <a:ext cx="7450137" cy="1400175"/>
        </p:xfrm>
        <a:graphic>
          <a:graphicData uri="http://schemas.openxmlformats.org/presentationml/2006/ole">
            <p:oleObj spid="_x0000_s1026" name="Visio" r:id="rId4" imgW="3791907" imgH="701980" progId="Visio.Drawing.11">
              <p:embed/>
            </p:oleObj>
          </a:graphicData>
        </a:graphic>
      </p:graphicFrame>
      <p:sp>
        <p:nvSpPr>
          <p:cNvPr id="5" name="Правая фигурная скобка 4"/>
          <p:cNvSpPr/>
          <p:nvPr/>
        </p:nvSpPr>
        <p:spPr>
          <a:xfrm rot="5400000">
            <a:off x="3455876" y="891180"/>
            <a:ext cx="288032" cy="525658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 name="TextBox 5"/>
          <p:cNvSpPr txBox="1"/>
          <p:nvPr/>
        </p:nvSpPr>
        <p:spPr>
          <a:xfrm>
            <a:off x="2555776" y="3663488"/>
            <a:ext cx="2489464" cy="369332"/>
          </a:xfrm>
          <a:prstGeom prst="rect">
            <a:avLst/>
          </a:prstGeom>
          <a:noFill/>
        </p:spPr>
        <p:txBody>
          <a:bodyPr wrap="none" rtlCol="0">
            <a:spAutoFit/>
          </a:bodyPr>
          <a:lstStyle/>
          <a:p>
            <a:r>
              <a:rPr lang="en-US" dirty="0" smtClean="0"/>
              <a:t>GOP = Group Of Pictures</a:t>
            </a:r>
            <a:endParaRPr lang="ru-RU" dirty="0"/>
          </a:p>
        </p:txBody>
      </p:sp>
      <p:sp>
        <p:nvSpPr>
          <p:cNvPr id="7" name="Прямоугольник 6"/>
          <p:cNvSpPr/>
          <p:nvPr/>
        </p:nvSpPr>
        <p:spPr>
          <a:xfrm>
            <a:off x="6212412" y="3699282"/>
            <a:ext cx="1915909" cy="369332"/>
          </a:xfrm>
          <a:prstGeom prst="rect">
            <a:avLst/>
          </a:prstGeom>
        </p:spPr>
        <p:txBody>
          <a:bodyPr wrap="none">
            <a:spAutoFit/>
          </a:bodyPr>
          <a:lstStyle/>
          <a:p>
            <a:r>
              <a:rPr lang="ru-RU" dirty="0" smtClean="0"/>
              <a:t>«Закрытый» </a:t>
            </a:r>
            <a:r>
              <a:rPr lang="en-US" dirty="0" smtClean="0"/>
              <a:t>GOP</a:t>
            </a:r>
            <a:r>
              <a:rPr lang="ru-RU" dirty="0" smtClean="0"/>
              <a:t> </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Принципы кодирования видео</a:t>
            </a:r>
            <a:endParaRPr lang="ru-RU" dirty="0"/>
          </a:p>
        </p:txBody>
      </p:sp>
      <p:sp>
        <p:nvSpPr>
          <p:cNvPr id="3" name="Содержимое 2"/>
          <p:cNvSpPr>
            <a:spLocks noGrp="1"/>
          </p:cNvSpPr>
          <p:nvPr>
            <p:ph idx="1"/>
          </p:nvPr>
        </p:nvSpPr>
        <p:spPr>
          <a:xfrm>
            <a:off x="609600" y="4346752"/>
            <a:ext cx="10972800" cy="2049651"/>
          </a:xfrm>
        </p:spPr>
        <p:txBody>
          <a:bodyPr/>
          <a:lstStyle/>
          <a:p>
            <a:r>
              <a:rPr lang="ru-RU" sz="2800" dirty="0" smtClean="0"/>
              <a:t>Порядок на входе: </a:t>
            </a:r>
            <a:br>
              <a:rPr lang="ru-RU" sz="2800" dirty="0" smtClean="0"/>
            </a:br>
            <a:r>
              <a:rPr lang="ru-RU" sz="2800" dirty="0" smtClean="0"/>
              <a:t>1, 2, 3, 4, 5, 6, 7, 8, 9, 10, 11, 12, 13, 14, 15, 16, …</a:t>
            </a:r>
          </a:p>
          <a:p>
            <a:r>
              <a:rPr lang="ru-RU" sz="2800" dirty="0" smtClean="0"/>
              <a:t>Порядок на выходе: </a:t>
            </a:r>
            <a:br>
              <a:rPr lang="ru-RU" sz="2800" dirty="0" smtClean="0"/>
            </a:br>
            <a:r>
              <a:rPr lang="ru-RU" sz="2800" dirty="0" smtClean="0"/>
              <a:t>1, 4, 2, 3, 7, 5, 6, 10, 8, 9, </a:t>
            </a:r>
            <a:r>
              <a:rPr lang="ru-RU" sz="2800" b="1" dirty="0" smtClean="0"/>
              <a:t>13</a:t>
            </a:r>
            <a:r>
              <a:rPr lang="ru-RU" sz="2800" dirty="0" smtClean="0"/>
              <a:t>, </a:t>
            </a:r>
            <a:r>
              <a:rPr lang="ru-RU" sz="2800" strike="sngStrike" dirty="0" smtClean="0"/>
              <a:t>11</a:t>
            </a:r>
            <a:r>
              <a:rPr lang="ru-RU" sz="2800" dirty="0" smtClean="0"/>
              <a:t>, </a:t>
            </a:r>
            <a:r>
              <a:rPr lang="ru-RU" sz="2800" strike="sngStrike" dirty="0" smtClean="0"/>
              <a:t>12</a:t>
            </a:r>
            <a:r>
              <a:rPr lang="ru-RU" sz="2800" dirty="0" smtClean="0"/>
              <a:t>, 16, 15, 14, …</a:t>
            </a:r>
          </a:p>
        </p:txBody>
      </p:sp>
      <p:sp>
        <p:nvSpPr>
          <p:cNvPr id="7" name="Правая фигурная скобка 6"/>
          <p:cNvSpPr/>
          <p:nvPr/>
        </p:nvSpPr>
        <p:spPr>
          <a:xfrm rot="5400000">
            <a:off x="3991918" y="387203"/>
            <a:ext cx="288032" cy="63367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TextBox 7"/>
          <p:cNvSpPr txBox="1"/>
          <p:nvPr/>
        </p:nvSpPr>
        <p:spPr>
          <a:xfrm>
            <a:off x="3127822" y="3699571"/>
            <a:ext cx="2489464" cy="369332"/>
          </a:xfrm>
          <a:prstGeom prst="rect">
            <a:avLst/>
          </a:prstGeom>
          <a:noFill/>
        </p:spPr>
        <p:txBody>
          <a:bodyPr wrap="none" rtlCol="0">
            <a:spAutoFit/>
          </a:bodyPr>
          <a:lstStyle/>
          <a:p>
            <a:r>
              <a:rPr lang="en-US" dirty="0" smtClean="0"/>
              <a:t>GOP = Group Of Pictures</a:t>
            </a:r>
            <a:endParaRPr lang="ru-RU" dirty="0"/>
          </a:p>
        </p:txBody>
      </p:sp>
      <p:graphicFrame>
        <p:nvGraphicFramePr>
          <p:cNvPr id="9" name="Object 1"/>
          <p:cNvGraphicFramePr>
            <a:graphicFrameLocks noChangeAspect="1"/>
          </p:cNvGraphicFramePr>
          <p:nvPr/>
        </p:nvGraphicFramePr>
        <p:xfrm>
          <a:off x="895574" y="2228976"/>
          <a:ext cx="8624887" cy="1398587"/>
        </p:xfrm>
        <a:graphic>
          <a:graphicData uri="http://schemas.openxmlformats.org/presentationml/2006/ole">
            <p:oleObj spid="_x0000_s2051" name="Visio" r:id="rId4" imgW="4390751" imgH="702129" progId="Visio.Drawing.11">
              <p:embed/>
            </p:oleObj>
          </a:graphicData>
        </a:graphic>
      </p:graphicFrame>
      <p:sp>
        <p:nvSpPr>
          <p:cNvPr id="10" name="Прямоугольник 9"/>
          <p:cNvSpPr/>
          <p:nvPr/>
        </p:nvSpPr>
        <p:spPr>
          <a:xfrm>
            <a:off x="7311388" y="3699282"/>
            <a:ext cx="1938351" cy="369332"/>
          </a:xfrm>
          <a:prstGeom prst="rect">
            <a:avLst/>
          </a:prstGeom>
        </p:spPr>
        <p:txBody>
          <a:bodyPr wrap="none">
            <a:spAutoFit/>
          </a:bodyPr>
          <a:lstStyle/>
          <a:p>
            <a:r>
              <a:rPr lang="ru-RU" dirty="0" smtClean="0"/>
              <a:t>«Открытый» </a:t>
            </a:r>
            <a:r>
              <a:rPr lang="en-US" dirty="0" smtClean="0"/>
              <a:t>GOP</a:t>
            </a:r>
            <a:r>
              <a:rPr lang="ru-RU" dirty="0" smtClean="0"/>
              <a:t> </a:t>
            </a:r>
            <a:endParaRPr lang="ru-RU" dirty="0"/>
          </a:p>
        </p:txBody>
      </p:sp>
    </p:spTree>
  </p:cSld>
  <p:clrMapOvr>
    <a:masterClrMapping/>
  </p:clrMapOvr>
</p:sld>
</file>

<file path=ppt/theme/theme1.xml><?xml version="1.0" encoding="utf-8"?>
<a:theme xmlns:a="http://schemas.openxmlformats.org/drawingml/2006/main" name="SL_16_9">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SL_16_9</Template>
  <TotalTime>1055</TotalTime>
  <Words>2533</Words>
  <Application>Microsoft Office PowerPoint</Application>
  <PresentationFormat>Произвольный</PresentationFormat>
  <Paragraphs>382</Paragraphs>
  <Slides>47</Slides>
  <Notes>44</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47</vt:i4>
      </vt:variant>
    </vt:vector>
  </HeadingPairs>
  <TitlesOfParts>
    <vt:vector size="49" baseType="lpstr">
      <vt:lpstr>SL_16_9</vt:lpstr>
      <vt:lpstr>Visio</vt:lpstr>
      <vt:lpstr>Особенности регионализации контента в цифровом ТВ</vt:lpstr>
      <vt:lpstr>Врезка БЕЗ перекодирования</vt:lpstr>
      <vt:lpstr>Сплайсинг = врезка без перекодирования</vt:lpstr>
      <vt:lpstr>Стандарты для сплайсинга</vt:lpstr>
      <vt:lpstr>Стандарт SCTE-118</vt:lpstr>
      <vt:lpstr>Сплайсинг</vt:lpstr>
      <vt:lpstr>Принципы кодирования видео</vt:lpstr>
      <vt:lpstr>Принципы кодирования видео</vt:lpstr>
      <vt:lpstr>Принципы кодирования видео</vt:lpstr>
      <vt:lpstr>Место врезки</vt:lpstr>
      <vt:lpstr>Статистическое мультиплексирование</vt:lpstr>
      <vt:lpstr>Особенности сжатия видео</vt:lpstr>
      <vt:lpstr>Отлично сжимающийся контент</vt:lpstr>
      <vt:lpstr>Отлично сжимающийся контент</vt:lpstr>
      <vt:lpstr>Плохо сжимающийся контент</vt:lpstr>
      <vt:lpstr>Плохо сжимающийся контент</vt:lpstr>
      <vt:lpstr>Плохо сжимающийся контент</vt:lpstr>
      <vt:lpstr>Замена контента</vt:lpstr>
      <vt:lpstr>Сплайсинг в статмультиплексе</vt:lpstr>
      <vt:lpstr>Сплайсинг в статмультиплексе</vt:lpstr>
      <vt:lpstr>Пример врезки в Ch8</vt:lpstr>
      <vt:lpstr>Пример врезки в Ch8</vt:lpstr>
      <vt:lpstr>Вставка файла</vt:lpstr>
      <vt:lpstr>Пример врезки (CBR 2.5)</vt:lpstr>
      <vt:lpstr>Пример врезки (VBR)</vt:lpstr>
      <vt:lpstr>Вставка файла в рекламный блок</vt:lpstr>
      <vt:lpstr>Пример врезки (CBR 1.0)</vt:lpstr>
      <vt:lpstr>Вставка в несколько каналов</vt:lpstr>
      <vt:lpstr>Вставка во все каналы</vt:lpstr>
      <vt:lpstr>Вставка во все каналы</vt:lpstr>
      <vt:lpstr>Вставка во все каналы</vt:lpstr>
      <vt:lpstr>Сплайсинг (итог)</vt:lpstr>
      <vt:lpstr>Инфраструктура SCTE-118</vt:lpstr>
      <vt:lpstr>Форврад Сплайсер</vt:lpstr>
      <vt:lpstr>Врезка с перекодированием</vt:lpstr>
      <vt:lpstr>Традиционная врезка (SDI)</vt:lpstr>
      <vt:lpstr>Использование наземных сетей</vt:lpstr>
      <vt:lpstr>Врезка с перекодированием</vt:lpstr>
      <vt:lpstr>Резервирование</vt:lpstr>
      <vt:lpstr>Врезка с перекодированием</vt:lpstr>
      <vt:lpstr>AutoDetect</vt:lpstr>
      <vt:lpstr>Задержка трансляции</vt:lpstr>
      <vt:lpstr>Наложение титров</vt:lpstr>
      <vt:lpstr>Повышение надежности</vt:lpstr>
      <vt:lpstr>Повышение надежности</vt:lpstr>
      <vt:lpstr>Облачные решения</vt:lpstr>
      <vt:lpstr>Слайд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Igor G. Tarancev</cp:lastModifiedBy>
  <cp:revision>118</cp:revision>
  <dcterms:created xsi:type="dcterms:W3CDTF">2021-02-05T15:46:16Z</dcterms:created>
  <dcterms:modified xsi:type="dcterms:W3CDTF">2022-05-27T14:17:25Z</dcterms:modified>
</cp:coreProperties>
</file>