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96" r:id="rId3"/>
    <p:sldId id="297" r:id="rId4"/>
    <p:sldId id="298" r:id="rId5"/>
    <p:sldId id="300" r:id="rId6"/>
    <p:sldId id="301" r:id="rId7"/>
    <p:sldId id="302" r:id="rId8"/>
    <p:sldId id="303" r:id="rId9"/>
    <p:sldId id="304" r:id="rId10"/>
    <p:sldId id="306" r:id="rId11"/>
    <p:sldId id="307" r:id="rId12"/>
    <p:sldId id="308" r:id="rId13"/>
    <p:sldId id="310" r:id="rId14"/>
    <p:sldId id="309" r:id="rId15"/>
    <p:sldId id="311" r:id="rId16"/>
    <p:sldId id="312" r:id="rId17"/>
    <p:sldId id="313" r:id="rId18"/>
    <p:sldId id="314" r:id="rId19"/>
    <p:sldId id="316" r:id="rId20"/>
    <p:sldId id="317" r:id="rId21"/>
    <p:sldId id="319" r:id="rId22"/>
  </p:sldIdLst>
  <p:sldSz cx="9144000" cy="5143500" type="screen16x9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3448" autoAdjust="0"/>
  </p:normalViewPr>
  <p:slideViewPr>
    <p:cSldViewPr>
      <p:cViewPr varScale="1">
        <p:scale>
          <a:sx n="164" d="100"/>
          <a:sy n="164" d="100"/>
        </p:scale>
        <p:origin x="-2028" y="-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-3972" y="-90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BBE047-96B3-4EB0-8707-7AB0CCA21DFF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FF415C-FABB-4241-82C2-7BA3F285AD3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635879-2CBB-48BC-BC5F-10D462327F64}" type="datetimeFigureOut">
              <a:rPr lang="ru-RU" smtClean="0"/>
              <a:pPr/>
              <a:t>10.11.2021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8DF2A1-E205-429D-9D2E-EC08DB27C65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DF2A1-E205-429D-9D2E-EC08DB27C65E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Основной упор переносится в ПО.</a:t>
            </a:r>
            <a:r>
              <a:rPr lang="ru-RU" baseline="0" dirty="0" smtClean="0"/>
              <a:t> Оно становится все «умнее» и «</a:t>
            </a:r>
            <a:r>
              <a:rPr lang="ru-RU" baseline="0" dirty="0" err="1" smtClean="0"/>
              <a:t>навороченнее</a:t>
            </a:r>
            <a:r>
              <a:rPr lang="ru-RU" baseline="0" dirty="0" smtClean="0"/>
              <a:t>».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DF2A1-E205-429D-9D2E-EC08DB27C65E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aseline="0" dirty="0" smtClean="0"/>
              <a:t>Зато мы легко смогли мигрировать в облако </a:t>
            </a:r>
            <a:r>
              <a:rPr lang="ru-RU" baseline="0" dirty="0" smtClean="0">
                <a:sym typeface="Wingdings" pitchFamily="2" charset="2"/>
              </a:rPr>
              <a:t></a:t>
            </a:r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DF2A1-E205-429D-9D2E-EC08DB27C65E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Интересно взглянуть на то как менялось программное обеспечение…</a:t>
            </a:r>
          </a:p>
          <a:p>
            <a:r>
              <a:rPr lang="ru-RU" dirty="0" smtClean="0"/>
              <a:t>Сравнить</a:t>
            </a:r>
            <a:r>
              <a:rPr lang="ru-RU" baseline="0" dirty="0" smtClean="0"/>
              <a:t> – что было и что стало…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DF2A1-E205-429D-9D2E-EC08DB27C65E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sz="2000" dirty="0" smtClean="0"/>
              <a:t>Но не только на</a:t>
            </a:r>
            <a:r>
              <a:rPr lang="ru-RU" sz="2000" baseline="0" dirty="0" smtClean="0"/>
              <a:t> телевидении зациклен отдел «Мультимедиа».</a:t>
            </a:r>
          </a:p>
          <a:p>
            <a:pPr>
              <a:defRPr/>
            </a:pPr>
            <a:r>
              <a:rPr lang="ru-RU" sz="2000" baseline="0" dirty="0" smtClean="0"/>
              <a:t>Самое впечатляющее достижение – то, что наша вычислительная плата обогнала </a:t>
            </a:r>
            <a:r>
              <a:rPr lang="ru-RU" sz="2000" dirty="0" smtClean="0"/>
              <a:t>графический ускоритель от </a:t>
            </a:r>
            <a:r>
              <a:rPr lang="en-US" sz="2000" dirty="0" err="1" smtClean="0"/>
              <a:t>Nvidia</a:t>
            </a:r>
            <a:r>
              <a:rPr lang="ru-RU" sz="2000" dirty="0" smtClean="0"/>
              <a:t> в 7 раз на задаче поиска всех вхождений в конкретной генной цепочке.</a:t>
            </a:r>
          </a:p>
          <a:p>
            <a:pPr>
              <a:defRPr/>
            </a:pPr>
            <a:r>
              <a:rPr lang="ru-RU" sz="2000" dirty="0" smtClean="0"/>
              <a:t>На нем же можно успеть решить задачу построения профиля береговой волны цунами</a:t>
            </a:r>
            <a:r>
              <a:rPr lang="ru-RU" sz="2000" baseline="0" dirty="0" smtClean="0"/>
              <a:t> до того, как сама волна дойдет до берега, чтобы можно было реально успеть оповестить жителей до прихода волны. Например, при землетрясении в тихом океане волна до берега идет 10 минут, а мы успеваем вычислить фронт за одну минуту. 9 минут из десяти остается на оповещение и эвакуацию из самых опасных зон.</a:t>
            </a:r>
            <a:endParaRPr lang="ru-RU" sz="2000" dirty="0" smtClean="0"/>
          </a:p>
          <a:p>
            <a:pPr>
              <a:defRPr/>
            </a:pPr>
            <a:endParaRPr lang="ru-RU" sz="20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DF2A1-E205-429D-9D2E-EC08DB27C65E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Также мы занимались «умными остановками» в Новосибирске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DF2A1-E205-429D-9D2E-EC08DB27C65E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Разрабатывали </a:t>
            </a:r>
            <a:r>
              <a:rPr lang="ru-RU" dirty="0" err="1" smtClean="0"/>
              <a:t>видеочасть</a:t>
            </a:r>
            <a:r>
              <a:rPr lang="ru-RU" dirty="0" smtClean="0"/>
              <a:t> для системы</a:t>
            </a:r>
            <a:r>
              <a:rPr lang="ru-RU" baseline="0" dirty="0" smtClean="0"/>
              <a:t> наблюдения в московских электробусах.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DF2A1-E205-429D-9D2E-EC08DB27C65E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R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dirty="0" smtClean="0"/>
              <a:t>Поставили</a:t>
            </a:r>
            <a:r>
              <a:rPr lang="ru-RU" sz="2000" baseline="0" dirty="0" smtClean="0"/>
              <a:t> уже несколько различных систем для записи и последующего разбора тренировок космонавтов в Центре подготовки космонавтов.</a:t>
            </a:r>
            <a:endParaRPr lang="ru-RU" sz="20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DF2A1-E205-429D-9D2E-EC08DB27C65E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</a:t>
            </a:r>
            <a:r>
              <a:rPr lang="ru-RU" baseline="0" dirty="0" smtClean="0"/>
              <a:t> закончить хотелось бы на оптимистической ноте. Последние пару лет нас заметили в Москве, где «ходят» большие проекты.</a:t>
            </a:r>
          </a:p>
          <a:p>
            <a:r>
              <a:rPr lang="ru-RU" baseline="0" dirty="0" smtClean="0"/>
              <a:t>Успешно реализован проект с ОТР, обеспечивающий автоматизированную врезку локальных передач с единым управлением и контролем из Москвы. Главное – с двойным и местами тройным резервированием.</a:t>
            </a:r>
          </a:p>
          <a:p>
            <a:r>
              <a:rPr lang="ru-RU" baseline="0" dirty="0" smtClean="0"/>
              <a:t>Ведется пара </a:t>
            </a:r>
            <a:r>
              <a:rPr lang="ru-RU" baseline="0" dirty="0" err="1" smtClean="0"/>
              <a:t>пилотных</a:t>
            </a:r>
            <a:r>
              <a:rPr lang="ru-RU" baseline="0" dirty="0" smtClean="0"/>
              <a:t> проектов с РТРС.</a:t>
            </a:r>
          </a:p>
          <a:p>
            <a:r>
              <a:rPr lang="ru-RU" baseline="0" dirty="0" smtClean="0"/>
              <a:t>Поступают запросы от других крупных федеральных игроков не только на телевизионном рынке, но и из оборонки.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DF2A1-E205-429D-9D2E-EC08DB27C65E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Так что </a:t>
            </a:r>
            <a:r>
              <a:rPr lang="ru-RU" dirty="0" err="1" smtClean="0"/>
              <a:t>СофтЛаб</a:t>
            </a:r>
            <a:r>
              <a:rPr lang="ru-RU" dirty="0" smtClean="0"/>
              <a:t> активно распространяет свое присутствие не только в Росси, но и по всему миру. И пусть</a:t>
            </a:r>
            <a:r>
              <a:rPr lang="ru-RU" baseline="0" dirty="0" smtClean="0"/>
              <a:t> так будет и дальше и больше! Выпьем же за это </a:t>
            </a:r>
            <a:r>
              <a:rPr lang="ru-RU" baseline="0" dirty="0" smtClean="0">
                <a:sym typeface="Wingdings" pitchFamily="2" charset="2"/>
              </a:rPr>
              <a:t>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DF2A1-E205-429D-9D2E-EC08DB27C65E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Font typeface="Arial" pitchFamily="34" charset="0"/>
              <a:buNone/>
              <a:defRPr/>
            </a:pPr>
            <a:r>
              <a:rPr lang="ru-RU" sz="2000" dirty="0" smtClean="0"/>
              <a:t>История компании</a:t>
            </a:r>
            <a:r>
              <a:rPr lang="en-US" sz="2000" dirty="0" smtClean="0"/>
              <a:t> </a:t>
            </a:r>
            <a:r>
              <a:rPr lang="ru-RU" sz="2000" dirty="0" err="1" smtClean="0"/>
              <a:t>СотфЛаб-НСК</a:t>
            </a:r>
            <a:r>
              <a:rPr lang="ru-RU" sz="2000" dirty="0" smtClean="0"/>
              <a:t> началась</a:t>
            </a:r>
            <a:r>
              <a:rPr lang="ru-RU" sz="2000" baseline="0" dirty="0" smtClean="0"/>
              <a:t> с «</a:t>
            </a:r>
            <a:r>
              <a:rPr lang="ru-RU" sz="2000" baseline="0" dirty="0" err="1" smtClean="0"/>
              <a:t>Видеоямы</a:t>
            </a:r>
            <a:r>
              <a:rPr lang="ru-RU" sz="2000" baseline="0" dirty="0" smtClean="0"/>
              <a:t>» - конверсия военных разработок в гражданскую сферу – то есть с создания первой в стране системы </a:t>
            </a:r>
            <a:r>
              <a:rPr lang="ru-RU" sz="2000" dirty="0" smtClean="0">
                <a:cs typeface="Times New Roman" pitchFamily="18" charset="0"/>
              </a:rPr>
              <a:t>декомпрессии синтезированных изображений в реальном времени, использующей собственный алгоритм кодирования видео. На микросхемах</a:t>
            </a:r>
            <a:r>
              <a:rPr lang="ru-RU" sz="2000" baseline="0" dirty="0" smtClean="0">
                <a:cs typeface="Times New Roman" pitchFamily="18" charset="0"/>
              </a:rPr>
              <a:t> памяти </a:t>
            </a:r>
            <a:r>
              <a:rPr lang="ru-RU" sz="2000" dirty="0" smtClean="0">
                <a:cs typeface="Times New Roman" pitchFamily="18" charset="0"/>
              </a:rPr>
              <a:t>РУ-7. Ну очень много</a:t>
            </a:r>
            <a:r>
              <a:rPr lang="ru-RU" sz="2000" baseline="0" dirty="0" smtClean="0">
                <a:cs typeface="Times New Roman" pitchFamily="18" charset="0"/>
              </a:rPr>
              <a:t> микросхем.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DF2A1-E205-429D-9D2E-EC08DB27C65E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Font typeface="Arial" pitchFamily="34" charset="0"/>
              <a:buNone/>
              <a:defRPr/>
            </a:pPr>
            <a:r>
              <a:rPr lang="ru-RU" sz="2000" dirty="0" smtClean="0"/>
              <a:t>История компании</a:t>
            </a:r>
            <a:r>
              <a:rPr lang="en-US" sz="2000" dirty="0" smtClean="0"/>
              <a:t> </a:t>
            </a:r>
            <a:r>
              <a:rPr lang="ru-RU" sz="2000" dirty="0" err="1" smtClean="0"/>
              <a:t>СотфЛаб-НСК</a:t>
            </a:r>
            <a:r>
              <a:rPr lang="ru-RU" sz="2000" dirty="0" smtClean="0"/>
              <a:t> началась</a:t>
            </a:r>
            <a:r>
              <a:rPr lang="ru-RU" sz="2000" baseline="0" dirty="0" smtClean="0"/>
              <a:t> с «</a:t>
            </a:r>
            <a:r>
              <a:rPr lang="ru-RU" sz="2000" baseline="0" dirty="0" err="1" smtClean="0"/>
              <a:t>Видеоямы</a:t>
            </a:r>
            <a:r>
              <a:rPr lang="ru-RU" sz="2000" baseline="0" dirty="0" smtClean="0"/>
              <a:t>» - конверсия военных разработок в гражданскую сферу – с создания первой в стране системы </a:t>
            </a:r>
            <a:r>
              <a:rPr lang="ru-RU" sz="2000" dirty="0" smtClean="0">
                <a:cs typeface="Times New Roman" pitchFamily="18" charset="0"/>
              </a:rPr>
              <a:t>декомпрессии синтезированных изображений в реальном времени, использующей собственный алгоритм кодирования видео. На микросхемах</a:t>
            </a:r>
            <a:r>
              <a:rPr lang="ru-RU" sz="2000" baseline="0" dirty="0" smtClean="0">
                <a:cs typeface="Times New Roman" pitchFamily="18" charset="0"/>
              </a:rPr>
              <a:t> памяти </a:t>
            </a:r>
            <a:r>
              <a:rPr lang="ru-RU" sz="2000" dirty="0" smtClean="0">
                <a:cs typeface="Times New Roman" pitchFamily="18" charset="0"/>
              </a:rPr>
              <a:t>РУ-7. Ну очень много</a:t>
            </a:r>
            <a:r>
              <a:rPr lang="ru-RU" sz="2000" baseline="0" dirty="0" smtClean="0">
                <a:cs typeface="Times New Roman" pitchFamily="18" charset="0"/>
              </a:rPr>
              <a:t> микросхем.</a:t>
            </a:r>
            <a:endParaRPr lang="ru-RU" sz="2000" dirty="0" smtClean="0"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DF2A1-E205-429D-9D2E-EC08DB27C65E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2000" dirty="0" smtClean="0"/>
              <a:t>И следом в 1993 году – создание первой профессиональной системы </a:t>
            </a:r>
            <a:r>
              <a:rPr lang="ru-RU" sz="2000" dirty="0" smtClean="0">
                <a:cs typeface="Times New Roman" pitchFamily="18" charset="0"/>
              </a:rPr>
              <a:t>декомпрессии произвольных</a:t>
            </a:r>
            <a:r>
              <a:rPr lang="ru-RU" sz="2000" baseline="0" dirty="0" smtClean="0">
                <a:cs typeface="Times New Roman" pitchFamily="18" charset="0"/>
              </a:rPr>
              <a:t> видеоданных</a:t>
            </a:r>
            <a:r>
              <a:rPr lang="ru-RU" sz="2000" dirty="0" smtClean="0">
                <a:cs typeface="Times New Roman" pitchFamily="18" charset="0"/>
              </a:rPr>
              <a:t> в реальном времени. </a:t>
            </a:r>
          </a:p>
          <a:p>
            <a:pPr>
              <a:lnSpc>
                <a:spcPct val="90000"/>
              </a:lnSpc>
              <a:defRPr/>
            </a:pPr>
            <a:r>
              <a:rPr lang="ru-RU" sz="2000" dirty="0" smtClean="0">
                <a:cs typeface="Times New Roman" pitchFamily="18" charset="0"/>
              </a:rPr>
              <a:t>Обращаю внимание, что стандарт </a:t>
            </a:r>
            <a:r>
              <a:rPr lang="en-US" sz="2000" dirty="0" smtClean="0">
                <a:cs typeface="Times New Roman" pitchFamily="18" charset="0"/>
              </a:rPr>
              <a:t>JPEG</a:t>
            </a:r>
            <a:r>
              <a:rPr lang="ru-RU" sz="2000" baseline="0" dirty="0" smtClean="0">
                <a:cs typeface="Times New Roman" pitchFamily="18" charset="0"/>
              </a:rPr>
              <a:t> был опубликован только в 92 году, и был принят в 94. То есть на тот момент про </a:t>
            </a:r>
            <a:r>
              <a:rPr lang="en-US" sz="2000" baseline="0" dirty="0" smtClean="0">
                <a:cs typeface="Times New Roman" pitchFamily="18" charset="0"/>
              </a:rPr>
              <a:t>JPEG</a:t>
            </a:r>
            <a:r>
              <a:rPr lang="ru-RU" sz="2000" baseline="0" dirty="0" smtClean="0">
                <a:cs typeface="Times New Roman" pitchFamily="18" charset="0"/>
              </a:rPr>
              <a:t> почти никто и не слышал.</a:t>
            </a:r>
          </a:p>
          <a:p>
            <a:pPr>
              <a:lnSpc>
                <a:spcPct val="90000"/>
              </a:lnSpc>
              <a:defRPr/>
            </a:pPr>
            <a:r>
              <a:rPr lang="ru-RU" sz="2000" dirty="0" smtClean="0"/>
              <a:t>Эти системы были растиражированы и разошлись по многим видеостудиям от Якутска до Санкт-Петербурга</a:t>
            </a:r>
            <a:r>
              <a:rPr lang="en-US" sz="2000" dirty="0" smtClean="0">
                <a:cs typeface="Times New Roman" pitchFamily="18" charset="0"/>
              </a:rPr>
              <a:t>. </a:t>
            </a:r>
            <a:endParaRPr lang="ru-RU" sz="2000" dirty="0" smtClean="0">
              <a:cs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r>
              <a:rPr lang="ru-RU" sz="2000" dirty="0" smtClean="0">
                <a:cs typeface="Times New Roman" pitchFamily="18" charset="0"/>
              </a:rPr>
              <a:t>Этот проект не только окупил себя, но и дал возможность разрабатывать следующий проект – Форвард</a:t>
            </a:r>
            <a:r>
              <a:rPr lang="en-US" sz="2000" dirty="0" smtClean="0"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DF2A1-E205-429D-9D2E-EC08DB27C65E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Который стал полноценной системой автоматизации вещания для телекомпаний. За</a:t>
            </a:r>
            <a:r>
              <a:rPr lang="ru-RU" baseline="0" dirty="0" smtClean="0"/>
              <a:t> счет поддержки аппаратного кодека </a:t>
            </a:r>
            <a:r>
              <a:rPr lang="en-US" baseline="0" dirty="0" smtClean="0"/>
              <a:t>JPEG</a:t>
            </a:r>
            <a:r>
              <a:rPr lang="ru-RU" baseline="0" dirty="0" smtClean="0"/>
              <a:t> система могла работать «вечно». </a:t>
            </a:r>
          </a:p>
          <a:p>
            <a:r>
              <a:rPr lang="ru-RU" baseline="0" dirty="0" smtClean="0"/>
              <a:t>Именно тогда появилась программа </a:t>
            </a:r>
            <a:r>
              <a:rPr lang="en-US" baseline="0" dirty="0" err="1" smtClean="0"/>
              <a:t>OnAir</a:t>
            </a:r>
            <a:r>
              <a:rPr lang="ru-RU" baseline="0" dirty="0" smtClean="0"/>
              <a:t> и основной «</a:t>
            </a:r>
            <a:r>
              <a:rPr lang="en-US" baseline="0" dirty="0" smtClean="0"/>
              <a:t>Know-How</a:t>
            </a:r>
            <a:r>
              <a:rPr lang="ru-RU" baseline="0" dirty="0" smtClean="0"/>
              <a:t>» начал переноситься в программную область.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DF2A1-E205-429D-9D2E-EC08DB27C65E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самом начале этого века вышла плата </a:t>
            </a:r>
            <a:r>
              <a:rPr lang="en-US" dirty="0" smtClean="0"/>
              <a:t>FD300</a:t>
            </a:r>
            <a:r>
              <a:rPr lang="ru-RU" dirty="0" smtClean="0"/>
              <a:t>, положившая начало проекту «</a:t>
            </a:r>
            <a:r>
              <a:rPr lang="ru-RU" dirty="0" err="1" smtClean="0"/>
              <a:t>ФорврадТ</a:t>
            </a:r>
            <a:r>
              <a:rPr lang="ru-RU" dirty="0" smtClean="0"/>
              <a:t>». Эта плата - «долгожитель»,</a:t>
            </a:r>
            <a:r>
              <a:rPr lang="ru-RU" baseline="0" dirty="0" smtClean="0"/>
              <a:t> она была снята с производства только в ??? году.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DF2A1-E205-429D-9D2E-EC08DB27C65E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Именно с платой </a:t>
            </a:r>
            <a:r>
              <a:rPr lang="en-US" dirty="0" smtClean="0"/>
              <a:t>FD300</a:t>
            </a:r>
            <a:r>
              <a:rPr lang="ru-RU" dirty="0" smtClean="0"/>
              <a:t> мы вышли на реальное тиражное производство с полноценным автоматизированным тестированием,</a:t>
            </a:r>
            <a:r>
              <a:rPr lang="ru-RU" baseline="0" dirty="0" smtClean="0"/>
              <a:t> с низкой себестоимостью и распространением продукции по всему миру.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DF2A1-E205-429D-9D2E-EC08DB27C65E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</a:t>
            </a:r>
            <a:r>
              <a:rPr lang="en-US" dirty="0" smtClean="0"/>
              <a:t>2010</a:t>
            </a:r>
            <a:r>
              <a:rPr lang="ru-RU" dirty="0" smtClean="0"/>
              <a:t> года мы начали</a:t>
            </a:r>
            <a:r>
              <a:rPr lang="ru-RU" baseline="0" dirty="0" smtClean="0"/>
              <a:t> новую линейку «Форвард Т». Сначала плата </a:t>
            </a:r>
            <a:r>
              <a:rPr lang="en-US" baseline="0" dirty="0" smtClean="0"/>
              <a:t>FD</a:t>
            </a:r>
            <a:r>
              <a:rPr lang="ru-RU" baseline="0" dirty="0" smtClean="0"/>
              <a:t>422, затем </a:t>
            </a:r>
            <a:r>
              <a:rPr lang="en-US" baseline="0" dirty="0" smtClean="0"/>
              <a:t>FD</a:t>
            </a:r>
            <a:r>
              <a:rPr lang="ru-RU" baseline="0" dirty="0" smtClean="0"/>
              <a:t>322, </a:t>
            </a:r>
            <a:r>
              <a:rPr lang="en-US" baseline="0" dirty="0" smtClean="0"/>
              <a:t>FD842</a:t>
            </a:r>
            <a:r>
              <a:rPr lang="ru-RU" baseline="0" dirty="0" smtClean="0"/>
              <a:t>.</a:t>
            </a:r>
          </a:p>
          <a:p>
            <a:r>
              <a:rPr lang="ru-RU" baseline="0" dirty="0" smtClean="0"/>
              <a:t>Здесь уже не было аппаратных кодеров – все сжатие выполнялось процессором персонального компьютера.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DF2A1-E205-429D-9D2E-EC08DB27C65E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Современные платы стали еще проще, быстрее</a:t>
            </a:r>
            <a:r>
              <a:rPr lang="ru-RU" baseline="0" dirty="0" smtClean="0"/>
              <a:t> и эффективнее. Им хватает даже пассивного охлаждения.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8DF2A1-E205-429D-9D2E-EC08DB27C65E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23"/>
            <a:ext cx="8229600" cy="714381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7"/>
            <a:ext cx="8229600" cy="302300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CABD57-8A4C-41B9-BA78-AE4A8CC03990}" type="datetimeFigureOut">
              <a:rPr lang="ru-RU"/>
              <a:pPr>
                <a:defRPr/>
              </a:pPr>
              <a:t>10.11.2021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709672-2BA0-47D8-8614-71F1A2B654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634380"/>
            <a:ext cx="8229600" cy="569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419622"/>
            <a:ext cx="8229600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</p:sldLayoutIdLst>
  <p:txStyles>
    <p:titleStyle>
      <a:lvl1pPr algn="ctr" rtl="0" fontAlgn="base">
        <a:spcBef>
          <a:spcPct val="0"/>
        </a:spcBef>
        <a:spcAft>
          <a:spcPct val="0"/>
        </a:spcAft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wmf"/><Relationship Id="rId4" Type="http://schemas.openxmlformats.org/officeDocument/2006/relationships/image" Target="../media/image1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ru-RU" dirty="0" smtClean="0"/>
              <a:t>30 лет из жизни</a:t>
            </a:r>
            <a:br>
              <a:rPr lang="ru-RU" dirty="0" smtClean="0"/>
            </a:br>
            <a:r>
              <a:rPr lang="ru-RU" dirty="0" smtClean="0"/>
              <a:t>отдела «Мультимедиа»</a:t>
            </a: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Шадрин Михаил</a:t>
            </a:r>
          </a:p>
          <a:p>
            <a:r>
              <a:rPr lang="ru-RU" dirty="0" smtClean="0"/>
              <a:t>Руководитель отдела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 cstate="print"/>
          <a:srcRect t="25197" b="25197"/>
          <a:stretch>
            <a:fillRect/>
          </a:stretch>
        </p:blipFill>
        <p:spPr bwMode="auto">
          <a:xfrm>
            <a:off x="4932040" y="2787334"/>
            <a:ext cx="1949229" cy="96656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3" name="Облако 22"/>
          <p:cNvSpPr/>
          <p:nvPr/>
        </p:nvSpPr>
        <p:spPr>
          <a:xfrm>
            <a:off x="7668344" y="3507414"/>
            <a:ext cx="1224136" cy="648072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Телеканал-в-коробке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4620" y="2393569"/>
            <a:ext cx="965332" cy="111384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cxnSp>
        <p:nvCxnSpPr>
          <p:cNvPr id="6" name="AutoShape 3"/>
          <p:cNvCxnSpPr>
            <a:cxnSpLocks noChangeShapeType="1"/>
          </p:cNvCxnSpPr>
          <p:nvPr/>
        </p:nvCxnSpPr>
        <p:spPr bwMode="auto">
          <a:xfrm>
            <a:off x="4139952" y="3363398"/>
            <a:ext cx="792088" cy="0"/>
          </a:xfrm>
          <a:prstGeom prst="straightConnector1">
            <a:avLst/>
          </a:prstGeom>
          <a:noFill/>
          <a:ln w="9360" cap="sq">
            <a:solidFill>
              <a:srgbClr val="4A7EBB"/>
            </a:solidFill>
            <a:miter lim="800000"/>
            <a:headEnd/>
            <a:tailEnd type="arrow" w="med" len="med"/>
          </a:ln>
        </p:spPr>
      </p:cxnSp>
      <p:cxnSp>
        <p:nvCxnSpPr>
          <p:cNvPr id="7" name="AutoShape 4"/>
          <p:cNvCxnSpPr>
            <a:cxnSpLocks noChangeShapeType="1"/>
          </p:cNvCxnSpPr>
          <p:nvPr/>
        </p:nvCxnSpPr>
        <p:spPr bwMode="auto">
          <a:xfrm flipV="1">
            <a:off x="6732240" y="3003358"/>
            <a:ext cx="936104" cy="288032"/>
          </a:xfrm>
          <a:prstGeom prst="straightConnector1">
            <a:avLst/>
          </a:prstGeom>
          <a:noFill/>
          <a:ln w="9360" cap="sq">
            <a:solidFill>
              <a:srgbClr val="4A7EBB"/>
            </a:solidFill>
            <a:miter lim="800000"/>
            <a:headEnd/>
            <a:tailEnd type="arrow" w="med" len="med"/>
          </a:ln>
        </p:spPr>
      </p:cxn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8100392" y="3651430"/>
            <a:ext cx="432048" cy="3715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dirty="0" smtClean="0"/>
              <a:t>IP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851920" y="3795446"/>
            <a:ext cx="3600400" cy="648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/>
              <a:t>Программно-аппаратный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/>
              <a:t>комплекс </a:t>
            </a:r>
            <a:r>
              <a:rPr lang="ru-RU" dirty="0" err="1" smtClean="0"/>
              <a:t>ФорвардТ</a:t>
            </a:r>
            <a:endParaRPr lang="ru-RU" dirty="0"/>
          </a:p>
        </p:txBody>
      </p:sp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376" y="1707214"/>
            <a:ext cx="434399" cy="153586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cxnSp>
        <p:nvCxnSpPr>
          <p:cNvPr id="12" name="AutoShape 10"/>
          <p:cNvCxnSpPr>
            <a:cxnSpLocks noChangeShapeType="1"/>
          </p:cNvCxnSpPr>
          <p:nvPr/>
        </p:nvCxnSpPr>
        <p:spPr bwMode="auto">
          <a:xfrm>
            <a:off x="6732240" y="3291390"/>
            <a:ext cx="936104" cy="288032"/>
          </a:xfrm>
          <a:prstGeom prst="straightConnector1">
            <a:avLst/>
          </a:prstGeom>
          <a:noFill/>
          <a:ln w="9360" cap="sq">
            <a:solidFill>
              <a:srgbClr val="4A7EBB"/>
            </a:solidFill>
            <a:miter lim="800000"/>
            <a:headEnd/>
            <a:tailEnd type="arrow" w="med" len="med"/>
          </a:ln>
        </p:spPr>
      </p:cxnSp>
      <p:pic>
        <p:nvPicPr>
          <p:cNvPr id="13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064" y="1729071"/>
            <a:ext cx="1682610" cy="120271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323528" y="1371369"/>
            <a:ext cx="2448272" cy="343262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Телеканал-в-облаке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4" name="Рисунок 3" descr="E:\DOCs\NAB_2013\Posters\Src\CloudTV\Схема0.png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043608" y="1614802"/>
            <a:ext cx="6600624" cy="2685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Развитие ПО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4293294"/>
            <a:ext cx="8003232" cy="726728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	Титровальные шаблоны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1563638"/>
            <a:ext cx="2449541" cy="2376264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1491630"/>
            <a:ext cx="4931163" cy="275721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Развитие ПО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4293294"/>
            <a:ext cx="8003232" cy="726728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	Программа захвата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1995686"/>
            <a:ext cx="2952328" cy="13862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00939" y="1595933"/>
            <a:ext cx="4793245" cy="28480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Развитие ПО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4293294"/>
            <a:ext cx="8003232" cy="726728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	Консоль управления платой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1707654"/>
            <a:ext cx="3072342" cy="2304256"/>
          </a:xfrm>
          <a:prstGeom prst="rect">
            <a:avLst/>
          </a:prstGeom>
        </p:spPr>
      </p:pic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508327"/>
            <a:ext cx="4479567" cy="279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Развитие ПО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4293294"/>
            <a:ext cx="8003232" cy="726728"/>
          </a:xfrm>
        </p:spPr>
        <p:txBody>
          <a:bodyPr/>
          <a:lstStyle/>
          <a:p>
            <a:pPr>
              <a:buNone/>
            </a:pPr>
            <a:r>
              <a:rPr lang="en-US" sz="2400" dirty="0" smtClean="0"/>
              <a:t>	</a:t>
            </a:r>
            <a:r>
              <a:rPr lang="en-US" sz="2400" dirty="0" err="1" smtClean="0"/>
              <a:t>OnAir</a:t>
            </a:r>
            <a:endParaRPr lang="ru-RU" sz="24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635646"/>
            <a:ext cx="3420457" cy="2648242"/>
          </a:xfrm>
          <a:prstGeom prst="rect">
            <a:avLst/>
          </a:prstGeom>
        </p:spPr>
      </p:pic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8534" y="1538005"/>
            <a:ext cx="4743946" cy="2833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Высокопроизводительное «железо»</a:t>
            </a:r>
            <a:endParaRPr lang="ru-RU" dirty="0"/>
          </a:p>
        </p:txBody>
      </p:sp>
      <p:pic>
        <p:nvPicPr>
          <p:cNvPr id="1026" name="Picture 2" descr="D:\DOCs\AdvMaterials\Boards\SLEDv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779662"/>
            <a:ext cx="5112568" cy="210300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39552" y="4011910"/>
            <a:ext cx="802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Поиск в генной цепочке всех вхождений последовательностей из набора</a:t>
            </a:r>
            <a:endParaRPr lang="ru-RU" dirty="0"/>
          </a:p>
        </p:txBody>
      </p:sp>
      <p:sp>
        <p:nvSpPr>
          <p:cNvPr id="8" name="32-конечная звезда 7"/>
          <p:cNvSpPr/>
          <p:nvPr/>
        </p:nvSpPr>
        <p:spPr>
          <a:xfrm>
            <a:off x="6084168" y="2067694"/>
            <a:ext cx="2304256" cy="1274440"/>
          </a:xfrm>
          <a:prstGeom prst="star32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 7 раз быстрее </a:t>
            </a:r>
            <a:r>
              <a:rPr lang="en-US" dirty="0" smtClean="0">
                <a:solidFill>
                  <a:schemeClr val="tx1"/>
                </a:solidFill>
              </a:rPr>
              <a:t>CUDA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Умные остановки</a:t>
            </a:r>
            <a:endParaRPr lang="ru-RU" dirty="0"/>
          </a:p>
        </p:txBody>
      </p:sp>
      <p:pic>
        <p:nvPicPr>
          <p:cNvPr id="76802" name="Picture 2" descr="Фото: kprfnsk.ru"/>
          <p:cNvPicPr>
            <a:picLocks noChangeAspect="1" noChangeArrowheads="1"/>
          </p:cNvPicPr>
          <p:nvPr/>
        </p:nvPicPr>
        <p:blipFill>
          <a:blip r:embed="rId3" cstate="print"/>
          <a:srcRect l="26929" r="14882"/>
          <a:stretch>
            <a:fillRect/>
          </a:stretch>
        </p:blipFill>
        <p:spPr bwMode="auto">
          <a:xfrm>
            <a:off x="6012160" y="1779662"/>
            <a:ext cx="2304256" cy="2638328"/>
          </a:xfrm>
          <a:prstGeom prst="rect">
            <a:avLst/>
          </a:prstGeom>
          <a:noFill/>
        </p:spPr>
      </p:pic>
      <p:pic>
        <p:nvPicPr>
          <p:cNvPr id="83970" name="Picture 2" descr="В мэрии рассказали, сколько будут стоить 250 «умных остановок» в  Новосибирске | Ведомости законодательного собрания НС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1779662"/>
            <a:ext cx="4464496" cy="25975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Мосгортранс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err="1" smtClean="0"/>
              <a:t>Видеочасть</a:t>
            </a:r>
            <a:r>
              <a:rPr lang="ru-RU" dirty="0" smtClean="0"/>
              <a:t> системы видеонаблюдения </a:t>
            </a:r>
            <a:br>
              <a:rPr lang="ru-RU" dirty="0" smtClean="0"/>
            </a:br>
            <a:r>
              <a:rPr lang="ru-RU" dirty="0" smtClean="0"/>
              <a:t>для электробусов </a:t>
            </a:r>
            <a:r>
              <a:rPr lang="ru-RU" dirty="0" err="1" smtClean="0"/>
              <a:t>Мосгортранса</a:t>
            </a:r>
            <a:endParaRPr lang="ru-RU" dirty="0"/>
          </a:p>
        </p:txBody>
      </p:sp>
      <p:pic>
        <p:nvPicPr>
          <p:cNvPr id="55300" name="Picture 4" descr="Мосгортранс»: к 2030 году в Москве останется только электрический  общественный транспорт – Москвич Mag – 01.09.2020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475656" y="2715766"/>
            <a:ext cx="3689350" cy="1936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Детальный анализ событий</a:t>
            </a:r>
            <a:endParaRPr lang="ru-RU" dirty="0"/>
          </a:p>
        </p:txBody>
      </p:sp>
      <p:pic>
        <p:nvPicPr>
          <p:cNvPr id="5" name="Picture 2" descr="T:\For_Egor\From_VD\DSC01001.jpg"/>
          <p:cNvPicPr>
            <a:picLocks noChangeAspect="1" noChangeArrowheads="1"/>
          </p:cNvPicPr>
          <p:nvPr/>
        </p:nvPicPr>
        <p:blipFill>
          <a:blip r:embed="rId3" cstate="print"/>
          <a:srcRect b="2310"/>
          <a:stretch>
            <a:fillRect/>
          </a:stretch>
        </p:blipFill>
        <p:spPr bwMode="auto">
          <a:xfrm>
            <a:off x="4067944" y="1608464"/>
            <a:ext cx="4470952" cy="2907407"/>
          </a:xfrm>
          <a:prstGeom prst="rect">
            <a:avLst/>
          </a:prstGeom>
          <a:noFill/>
        </p:spPr>
      </p:pic>
      <p:pic>
        <p:nvPicPr>
          <p:cNvPr id="6" name="Picture 5" descr="T:\For_Egor\From_VD\ЦПК\DSC00881.jpg"/>
          <p:cNvPicPr>
            <a:picLocks noChangeAspect="1" noChangeArrowheads="1"/>
          </p:cNvPicPr>
          <p:nvPr/>
        </p:nvPicPr>
        <p:blipFill>
          <a:blip r:embed="rId4" cstate="print"/>
          <a:srcRect r="30758"/>
          <a:stretch>
            <a:fillRect/>
          </a:stretch>
        </p:blipFill>
        <p:spPr bwMode="auto">
          <a:xfrm>
            <a:off x="755576" y="1608464"/>
            <a:ext cx="3024336" cy="2907502"/>
          </a:xfrm>
          <a:prstGeom prst="rect">
            <a:avLst/>
          </a:prstGeom>
          <a:noFill/>
        </p:spPr>
      </p:pic>
      <p:pic>
        <p:nvPicPr>
          <p:cNvPr id="7" name="Picture 2" descr="T:\For_VD\SORAVI\gctc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12360" y="915566"/>
            <a:ext cx="1184920" cy="9479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1991 – </a:t>
            </a:r>
            <a:r>
              <a:rPr lang="ru-RU" dirty="0" smtClean="0"/>
              <a:t>«</a:t>
            </a:r>
            <a:r>
              <a:rPr lang="ru-RU" dirty="0" err="1" smtClean="0"/>
              <a:t>Видеояма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7"/>
            <a:ext cx="4762872" cy="3023005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	</a:t>
            </a:r>
            <a:r>
              <a:rPr lang="ru-RU" sz="2800" dirty="0" smtClean="0">
                <a:cs typeface="Times New Roman" pitchFamily="18" charset="0"/>
              </a:rPr>
              <a:t>Создание первой в стране системы декомпрессии синтезированных изображений в реальном времени</a:t>
            </a:r>
            <a:r>
              <a:rPr lang="en-US" sz="2800" dirty="0" smtClean="0">
                <a:cs typeface="Times New Roman" pitchFamily="18" charset="0"/>
              </a:rPr>
              <a:t>.</a:t>
            </a:r>
          </a:p>
          <a:p>
            <a:endParaRPr lang="ru-RU" sz="2800" dirty="0"/>
          </a:p>
        </p:txBody>
      </p:sp>
      <p:pic>
        <p:nvPicPr>
          <p:cNvPr id="788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19" y="1419622"/>
            <a:ext cx="3015731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Большие проекты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Завершенный проект – </a:t>
            </a:r>
            <a:br>
              <a:rPr lang="ru-RU" dirty="0" smtClean="0"/>
            </a:br>
            <a:r>
              <a:rPr lang="ru-RU" dirty="0" smtClean="0"/>
              <a:t>решение для </a:t>
            </a:r>
            <a:r>
              <a:rPr lang="ru-RU" dirty="0" err="1" smtClean="0"/>
              <a:t>автоматизи</a:t>
            </a:r>
            <a:r>
              <a:rPr lang="ru-RU" dirty="0" smtClean="0"/>
              <a:t>-</a:t>
            </a:r>
            <a:br>
              <a:rPr lang="ru-RU" dirty="0" smtClean="0"/>
            </a:br>
            <a:r>
              <a:rPr lang="ru-RU" dirty="0" err="1" smtClean="0"/>
              <a:t>рованного</a:t>
            </a:r>
            <a:r>
              <a:rPr lang="ru-RU" dirty="0" smtClean="0"/>
              <a:t> включения локальных врезок </a:t>
            </a:r>
            <a:br>
              <a:rPr lang="ru-RU" dirty="0" smtClean="0"/>
            </a:br>
            <a:r>
              <a:rPr lang="ru-RU" dirty="0" smtClean="0"/>
              <a:t>в трансляцию ОТР с двойным и тройным резервированием.</a:t>
            </a:r>
            <a:endParaRPr lang="ru-RU" dirty="0"/>
          </a:p>
        </p:txBody>
      </p:sp>
      <p:pic>
        <p:nvPicPr>
          <p:cNvPr id="5" name="Рисунок 4" descr="2560px-OTR_2013_logo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136" y="1779662"/>
            <a:ext cx="2600960" cy="56692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T:\For_Egor\From_Tatiana\MAP NEW2017 02 22 АНГЛ Таранцеву.pn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762571" y="699542"/>
            <a:ext cx="4609629" cy="4144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1991 – </a:t>
            </a:r>
            <a:r>
              <a:rPr lang="ru-RU" dirty="0" smtClean="0"/>
              <a:t>«</a:t>
            </a:r>
            <a:r>
              <a:rPr lang="ru-RU" dirty="0" err="1" smtClean="0"/>
              <a:t>Видеояма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7"/>
            <a:ext cx="4762872" cy="3023005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	</a:t>
            </a:r>
            <a:r>
              <a:rPr lang="ru-RU" sz="2800" dirty="0" smtClean="0">
                <a:cs typeface="Times New Roman" pitchFamily="18" charset="0"/>
              </a:rPr>
              <a:t>Создание первой в стране системы декомпрессии синтезированных изображений в реальном времени</a:t>
            </a:r>
            <a:r>
              <a:rPr lang="en-US" sz="2800" dirty="0" smtClean="0">
                <a:cs typeface="Times New Roman" pitchFamily="18" charset="0"/>
              </a:rPr>
              <a:t>.</a:t>
            </a:r>
          </a:p>
          <a:p>
            <a:endParaRPr lang="ru-RU" sz="2800" dirty="0"/>
          </a:p>
        </p:txBody>
      </p: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491630"/>
            <a:ext cx="2887240" cy="2950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199</a:t>
            </a:r>
            <a:r>
              <a:rPr lang="ru-RU" dirty="0" smtClean="0"/>
              <a:t>3</a:t>
            </a:r>
            <a:r>
              <a:rPr lang="en-US" dirty="0" smtClean="0"/>
              <a:t> – </a:t>
            </a:r>
            <a:r>
              <a:rPr lang="ru-RU" dirty="0" smtClean="0"/>
              <a:t>«Феникс»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7"/>
            <a:ext cx="5194920" cy="1360173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	</a:t>
            </a:r>
            <a:r>
              <a:rPr lang="ru-RU" sz="2800" dirty="0" smtClean="0">
                <a:cs typeface="Times New Roman" pitchFamily="18" charset="0"/>
              </a:rPr>
              <a:t>Профессиональная система декомпрессии видеоданных </a:t>
            </a:r>
            <a:br>
              <a:rPr lang="ru-RU" sz="2800" dirty="0" smtClean="0">
                <a:cs typeface="Times New Roman" pitchFamily="18" charset="0"/>
              </a:rPr>
            </a:br>
            <a:r>
              <a:rPr lang="ru-RU" sz="2800" dirty="0" smtClean="0">
                <a:cs typeface="Times New Roman" pitchFamily="18" charset="0"/>
              </a:rPr>
              <a:t>в реальном времени:</a:t>
            </a:r>
            <a:endParaRPr lang="ru-RU" sz="2800" dirty="0"/>
          </a:p>
        </p:txBody>
      </p:sp>
      <p:pic>
        <p:nvPicPr>
          <p:cNvPr id="5" name="Picture 6" descr="http://www.softlab-nsk.com/Pro/phoenix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652120" y="1707654"/>
            <a:ext cx="2976331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835571" y="3003799"/>
            <a:ext cx="452851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indent="-360000">
              <a:buFont typeface="Arial" pitchFamily="34" charset="0"/>
              <a:buChar char="•"/>
              <a:defRPr/>
            </a:pPr>
            <a:r>
              <a:rPr lang="ru-RU" sz="2000" dirty="0">
                <a:latin typeface="+mn-lt"/>
                <a:cs typeface="Times New Roman" pitchFamily="18" charset="0"/>
              </a:rPr>
              <a:t>Замена дорогих профессиональных видеомагнитофонов </a:t>
            </a:r>
          </a:p>
          <a:p>
            <a:pPr marL="360000" indent="-360000">
              <a:buFont typeface="Arial" pitchFamily="34" charset="0"/>
              <a:buChar char="•"/>
              <a:defRPr/>
            </a:pPr>
            <a:r>
              <a:rPr lang="ru-RU" sz="2000" dirty="0">
                <a:latin typeface="+mn-lt"/>
                <a:cs typeface="Times New Roman" pitchFamily="18" charset="0"/>
              </a:rPr>
              <a:t>Распространение от Якутии </a:t>
            </a:r>
            <a:r>
              <a:rPr lang="ru-RU" sz="2000" dirty="0" smtClean="0">
                <a:latin typeface="+mn-lt"/>
                <a:cs typeface="Times New Roman" pitchFamily="18" charset="0"/>
              </a:rPr>
              <a:t/>
            </a:r>
            <a:br>
              <a:rPr lang="ru-RU" sz="2000" dirty="0" smtClean="0">
                <a:latin typeface="+mn-lt"/>
                <a:cs typeface="Times New Roman" pitchFamily="18" charset="0"/>
              </a:rPr>
            </a:br>
            <a:r>
              <a:rPr lang="ru-RU" sz="2000" dirty="0" smtClean="0">
                <a:latin typeface="+mn-lt"/>
                <a:cs typeface="Times New Roman" pitchFamily="18" charset="0"/>
              </a:rPr>
              <a:t>до </a:t>
            </a:r>
            <a:r>
              <a:rPr lang="ru-RU" sz="2000" dirty="0">
                <a:latin typeface="+mn-lt"/>
                <a:cs typeface="Times New Roman" pitchFamily="18" charset="0"/>
              </a:rPr>
              <a:t>Санкт-Петербурга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1996 – «Форвард»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683568" y="3939902"/>
            <a:ext cx="7776864" cy="936104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	Система автоматизации вещания</a:t>
            </a:r>
            <a:br>
              <a:rPr lang="ru-RU" sz="2400" dirty="0" smtClean="0"/>
            </a:br>
            <a:r>
              <a:rPr lang="ru-RU" sz="2000" dirty="0" smtClean="0"/>
              <a:t>(ввод, вывод, титры, работа «вечно»)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44" t="11563" r="10744" b="12614"/>
          <a:stretch>
            <a:fillRect/>
          </a:stretch>
        </p:blipFill>
        <p:spPr>
          <a:xfrm>
            <a:off x="1115615" y="1491632"/>
            <a:ext cx="3077892" cy="23371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0032" y="1491630"/>
            <a:ext cx="3096344" cy="232225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2000 – плата </a:t>
            </a:r>
            <a:r>
              <a:rPr lang="en-US" dirty="0" smtClean="0"/>
              <a:t>FD300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1851670"/>
            <a:ext cx="3086057" cy="25922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64340" y="1275606"/>
            <a:ext cx="4600148" cy="316835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Тиражное производство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r>
              <a:rPr lang="en-US" dirty="0" smtClean="0"/>
              <a:t>FD</a:t>
            </a:r>
            <a:r>
              <a:rPr lang="ru-RU" dirty="0" smtClean="0"/>
              <a:t>300 + </a:t>
            </a:r>
            <a:r>
              <a:rPr lang="en-US" dirty="0" smtClean="0"/>
              <a:t>SDI</a:t>
            </a:r>
            <a:r>
              <a:rPr lang="ru-RU" dirty="0" smtClean="0"/>
              <a:t>-опция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2283718"/>
            <a:ext cx="3175664" cy="20375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1563638"/>
            <a:ext cx="3750702" cy="281302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2010 – </a:t>
            </a:r>
            <a:r>
              <a:rPr lang="ru-RU" dirty="0" smtClean="0"/>
              <a:t>«Форвард Т»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51720" y="1571617"/>
            <a:ext cx="6912768" cy="3023005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	FD</a:t>
            </a:r>
            <a:r>
              <a:rPr lang="ru-RU" dirty="0" smtClean="0"/>
              <a:t>422</a:t>
            </a:r>
            <a:r>
              <a:rPr lang="en-US" dirty="0" smtClean="0"/>
              <a:t> – </a:t>
            </a:r>
            <a:r>
              <a:rPr lang="ru-RU" dirty="0" smtClean="0"/>
              <a:t>2х</a:t>
            </a:r>
            <a:r>
              <a:rPr lang="en-US" dirty="0" smtClean="0"/>
              <a:t>SD-SDI, </a:t>
            </a:r>
            <a:r>
              <a:rPr lang="ru-RU" dirty="0" smtClean="0"/>
              <a:t>1х</a:t>
            </a:r>
            <a:r>
              <a:rPr lang="en-US" dirty="0" smtClean="0"/>
              <a:t>HD-SDI, </a:t>
            </a:r>
            <a:r>
              <a:rPr lang="ru-RU" dirty="0" smtClean="0"/>
              <a:t>2х</a:t>
            </a:r>
            <a:r>
              <a:rPr lang="en-US" dirty="0" smtClean="0"/>
              <a:t>ASI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	FD322 – </a:t>
            </a:r>
            <a:r>
              <a:rPr lang="ru-RU" dirty="0" smtClean="0"/>
              <a:t>2хАналог</a:t>
            </a:r>
            <a:endParaRPr lang="en-US" dirty="0" smtClean="0"/>
          </a:p>
          <a:p>
            <a:endParaRPr lang="ru-RU" dirty="0" smtClean="0"/>
          </a:p>
          <a:p>
            <a:pPr>
              <a:buNone/>
            </a:pPr>
            <a:r>
              <a:rPr lang="en-US" dirty="0" smtClean="0"/>
              <a:t>	FD842</a:t>
            </a:r>
            <a:r>
              <a:rPr lang="ru-RU" dirty="0" smtClean="0"/>
              <a:t> – 4х</a:t>
            </a:r>
            <a:r>
              <a:rPr lang="en-US" dirty="0" smtClean="0"/>
              <a:t>HD-SDI</a:t>
            </a:r>
            <a:endParaRPr lang="ru-RU" dirty="0"/>
          </a:p>
        </p:txBody>
      </p:sp>
      <p:pic>
        <p:nvPicPr>
          <p:cNvPr id="4" name="Рисунок 5" descr="FD32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84020"/>
            <a:ext cx="1494864" cy="1039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6" descr="FD42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515525"/>
            <a:ext cx="1483953" cy="105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7" descr="FD842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3795886"/>
            <a:ext cx="1740371" cy="108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2010 – </a:t>
            </a:r>
            <a:r>
              <a:rPr lang="ru-RU" dirty="0" smtClean="0"/>
              <a:t>«Форвард Т»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51720" y="1571617"/>
            <a:ext cx="6912768" cy="3023005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	FD</a:t>
            </a:r>
            <a:r>
              <a:rPr lang="ru-RU" dirty="0" smtClean="0"/>
              <a:t>722</a:t>
            </a:r>
            <a:r>
              <a:rPr lang="en-US" dirty="0" smtClean="0"/>
              <a:t> – </a:t>
            </a:r>
            <a:r>
              <a:rPr lang="ru-RU" dirty="0" smtClean="0"/>
              <a:t>2х</a:t>
            </a:r>
            <a:r>
              <a:rPr lang="en-US" dirty="0" smtClean="0"/>
              <a:t>HD-SDI, </a:t>
            </a:r>
            <a:r>
              <a:rPr lang="ru-RU" dirty="0" smtClean="0"/>
              <a:t>1х</a:t>
            </a:r>
            <a:r>
              <a:rPr lang="en-US" dirty="0" smtClean="0"/>
              <a:t>3G-SDI, </a:t>
            </a:r>
            <a:r>
              <a:rPr lang="ru-RU" dirty="0" smtClean="0"/>
              <a:t>2х</a:t>
            </a:r>
            <a:r>
              <a:rPr lang="en-US" dirty="0" smtClean="0"/>
              <a:t>ASI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	FD788 – 8xHD-SDI, 1xUHD</a:t>
            </a:r>
          </a:p>
          <a:p>
            <a:endParaRPr lang="ru-RU" dirty="0" smtClean="0"/>
          </a:p>
          <a:p>
            <a:pPr>
              <a:buNone/>
            </a:pPr>
            <a:r>
              <a:rPr lang="en-US" dirty="0" smtClean="0"/>
              <a:t>	FD920</a:t>
            </a:r>
            <a:r>
              <a:rPr lang="ru-RU" dirty="0" smtClean="0"/>
              <a:t> – </a:t>
            </a:r>
            <a:r>
              <a:rPr lang="en-US" dirty="0" smtClean="0"/>
              <a:t>2</a:t>
            </a:r>
            <a:r>
              <a:rPr lang="ru-RU" dirty="0" err="1" smtClean="0"/>
              <a:t>х</a:t>
            </a:r>
            <a:r>
              <a:rPr lang="en-US" dirty="0" smtClean="0"/>
              <a:t>HDMI (UHD)</a:t>
            </a:r>
            <a:endParaRPr lang="ru-RU" dirty="0"/>
          </a:p>
        </p:txBody>
      </p:sp>
      <p:pic>
        <p:nvPicPr>
          <p:cNvPr id="7" name="Рисунок 6" descr="FD722v3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347614"/>
            <a:ext cx="1728192" cy="1114683"/>
          </a:xfrm>
          <a:prstGeom prst="rect">
            <a:avLst/>
          </a:prstGeom>
        </p:spPr>
      </p:pic>
      <p:pic>
        <p:nvPicPr>
          <p:cNvPr id="8" name="Рисунок 7" descr="FD788-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2499742"/>
            <a:ext cx="1663633" cy="1005112"/>
          </a:xfrm>
          <a:prstGeom prst="rect">
            <a:avLst/>
          </a:prstGeom>
        </p:spPr>
      </p:pic>
      <p:pic>
        <p:nvPicPr>
          <p:cNvPr id="9" name="Рисунок 8" descr="FD720.jpg"/>
          <p:cNvPicPr>
            <a:picLocks noChangeAspect="1"/>
          </p:cNvPicPr>
          <p:nvPr/>
        </p:nvPicPr>
        <p:blipFill>
          <a:blip r:embed="rId5" cstate="print"/>
          <a:srcRect l="4543" t="11367" r="6057" b="13640"/>
          <a:stretch>
            <a:fillRect/>
          </a:stretch>
        </p:blipFill>
        <p:spPr>
          <a:xfrm>
            <a:off x="179985" y="3604712"/>
            <a:ext cx="1886989" cy="105527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1149</TotalTime>
  <Words>725</Words>
  <Application>Microsoft Office PowerPoint</Application>
  <PresentationFormat>Экран (16:9)</PresentationFormat>
  <Paragraphs>96</Paragraphs>
  <Slides>21</Slides>
  <Notes>18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30 лет из жизни отдела «Мультимедиа»</vt:lpstr>
      <vt:lpstr>1991 – «Видеояма»</vt:lpstr>
      <vt:lpstr>1991 – «Видеояма»</vt:lpstr>
      <vt:lpstr>1993 – «Феникс»</vt:lpstr>
      <vt:lpstr>1996 – «Форвард»</vt:lpstr>
      <vt:lpstr>2000 – плата FD300</vt:lpstr>
      <vt:lpstr>Тиражное производство</vt:lpstr>
      <vt:lpstr>2010 – «Форвард Т»</vt:lpstr>
      <vt:lpstr>2010 – «Форвард Т»</vt:lpstr>
      <vt:lpstr>«Телеканал-в-коробке»</vt:lpstr>
      <vt:lpstr>«Телеканал-в-облаке»</vt:lpstr>
      <vt:lpstr>Развитие ПО</vt:lpstr>
      <vt:lpstr>Развитие ПО</vt:lpstr>
      <vt:lpstr>Развитие ПО</vt:lpstr>
      <vt:lpstr>Развитие ПО</vt:lpstr>
      <vt:lpstr>Высокопроизводительное «железо»</vt:lpstr>
      <vt:lpstr>Умные остановки</vt:lpstr>
      <vt:lpstr>Мосгортранс</vt:lpstr>
      <vt:lpstr>Детальный анализ событий</vt:lpstr>
      <vt:lpstr>Большие проекты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Nataliy Adygezalova</dc:creator>
  <cp:lastModifiedBy>Igor G. Tarancev</cp:lastModifiedBy>
  <cp:revision>126</cp:revision>
  <dcterms:created xsi:type="dcterms:W3CDTF">2016-11-07T13:16:39Z</dcterms:created>
  <dcterms:modified xsi:type="dcterms:W3CDTF">2021-11-10T04:05:26Z</dcterms:modified>
</cp:coreProperties>
</file>