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sldIdLst>
    <p:sldId id="256" r:id="rId2"/>
    <p:sldId id="257" r:id="rId3"/>
    <p:sldId id="261" r:id="rId4"/>
    <p:sldId id="267" r:id="rId5"/>
    <p:sldId id="269" r:id="rId6"/>
    <p:sldId id="268" r:id="rId7"/>
    <p:sldId id="280" r:id="rId8"/>
    <p:sldId id="279" r:id="rId9"/>
    <p:sldId id="270" r:id="rId10"/>
    <p:sldId id="277" r:id="rId11"/>
    <p:sldId id="276" r:id="rId12"/>
    <p:sldId id="274" r:id="rId13"/>
    <p:sldId id="275" r:id="rId14"/>
    <p:sldId id="272" r:id="rId15"/>
    <p:sldId id="266" r:id="rId16"/>
    <p:sldId id="265"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422" y="-8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D7ADB-D1DF-4E8A-9421-1824DE96EDE3}" type="datetimeFigureOut">
              <a:rPr lang="ru-RU" smtClean="0"/>
              <a:pPr/>
              <a:t>26.01.2016</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DF2366-C40E-49A5-AFAA-57566CE19CB8}" type="slidenum">
              <a:rPr lang="ru-RU" smtClean="0"/>
              <a:pPr/>
              <a:t>‹#›</a:t>
            </a:fld>
            <a:endParaRPr lang="ru-RU"/>
          </a:p>
        </p:txBody>
      </p:sp>
    </p:spTree>
    <p:extLst>
      <p:ext uri="{BB962C8B-B14F-4D97-AF65-F5344CB8AC3E}">
        <p14:creationId xmlns:p14="http://schemas.microsoft.com/office/powerpoint/2010/main" xmlns="" val="417674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1A8FC4E-C3CC-45F3-9AAB-60D34C29BE80}" type="slidenum">
              <a:rPr lang="en-US" smtClean="0"/>
              <a:pPr/>
              <a:t>10</a:t>
            </a:fld>
            <a:endParaRPr lang="en-US" smtClean="0"/>
          </a:p>
        </p:txBody>
      </p:sp>
      <p:sp>
        <p:nvSpPr>
          <p:cNvPr id="49155" name="Rectangle 2"/>
          <p:cNvSpPr>
            <a:spLocks noGrp="1" noRot="1" noChangeAspect="1" noChangeArrowheads="1" noTextEdit="1"/>
          </p:cNvSpPr>
          <p:nvPr>
            <p:ph type="sldImg"/>
          </p:nvPr>
        </p:nvSpPr>
        <p:spPr>
          <a:ln cap="flat"/>
        </p:spPr>
      </p:sp>
      <p:sp>
        <p:nvSpPr>
          <p:cNvPr id="4915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CD44F79A-0A16-4D6D-A4B2-F9966F17B435}" type="slidenum">
              <a:rPr lang="en-US" smtClean="0"/>
              <a:pPr/>
              <a:t>11</a:t>
            </a:fld>
            <a:endParaRPr lang="en-US" smtClean="0"/>
          </a:p>
        </p:txBody>
      </p:sp>
      <p:sp>
        <p:nvSpPr>
          <p:cNvPr id="55299" name="Rectangle 2"/>
          <p:cNvSpPr>
            <a:spLocks noGrp="1" noRot="1" noChangeAspect="1" noChangeArrowheads="1" noTextEdit="1"/>
          </p:cNvSpPr>
          <p:nvPr>
            <p:ph type="sldImg"/>
          </p:nvPr>
        </p:nvSpPr>
        <p:spPr>
          <a:ln cap="flat"/>
        </p:spPr>
      </p:sp>
      <p:sp>
        <p:nvSpPr>
          <p:cNvPr id="5530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DC1055BD-095E-4D83-9C5C-700A16CDFC7D}" type="slidenum">
              <a:rPr lang="en-US" smtClean="0"/>
              <a:pPr/>
              <a:t>12</a:t>
            </a:fld>
            <a:endParaRPr lang="en-US" smtClean="0"/>
          </a:p>
        </p:txBody>
      </p:sp>
      <p:sp>
        <p:nvSpPr>
          <p:cNvPr id="61443" name="Rectangle 2"/>
          <p:cNvSpPr>
            <a:spLocks noGrp="1" noRot="1" noChangeAspect="1" noChangeArrowheads="1" noTextEdit="1"/>
          </p:cNvSpPr>
          <p:nvPr>
            <p:ph type="sldImg"/>
          </p:nvPr>
        </p:nvSpPr>
        <p:spPr>
          <a:ln cap="flat"/>
        </p:spPr>
      </p:sp>
      <p:sp>
        <p:nvSpPr>
          <p:cNvPr id="6144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232E2D65-37DD-4852-B7A3-B8D22511396E}" type="slidenum">
              <a:rPr lang="en-US" smtClean="0"/>
              <a:pPr/>
              <a:t>13</a:t>
            </a:fld>
            <a:endParaRPr lang="en-US" smtClean="0"/>
          </a:p>
        </p:txBody>
      </p:sp>
      <p:sp>
        <p:nvSpPr>
          <p:cNvPr id="62467" name="Rectangle 2"/>
          <p:cNvSpPr>
            <a:spLocks noGrp="1" noRot="1" noChangeAspect="1" noChangeArrowheads="1" noTextEdit="1"/>
          </p:cNvSpPr>
          <p:nvPr>
            <p:ph type="sldImg"/>
          </p:nvPr>
        </p:nvSpPr>
        <p:spPr>
          <a:ln cap="flat"/>
        </p:spPr>
      </p:sp>
      <p:sp>
        <p:nvSpPr>
          <p:cNvPr id="6246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B308B8E-D13E-4249-80A4-E47AF609E54F}" type="slidenum">
              <a:rPr lang="en-US" smtClean="0"/>
              <a:pPr/>
              <a:t>14</a:t>
            </a:fld>
            <a:endParaRPr lang="en-US" smtClean="0"/>
          </a:p>
        </p:txBody>
      </p:sp>
      <p:sp>
        <p:nvSpPr>
          <p:cNvPr id="56323" name="Rectangle 2"/>
          <p:cNvSpPr>
            <a:spLocks noGrp="1" noRot="1" noChangeAspect="1" noChangeArrowheads="1" noTextEdit="1"/>
          </p:cNvSpPr>
          <p:nvPr>
            <p:ph type="sldImg"/>
          </p:nvPr>
        </p:nvSpPr>
        <p:spPr>
          <a:ln cap="flat"/>
        </p:spPr>
      </p:sp>
      <p:sp>
        <p:nvSpPr>
          <p:cNvPr id="5632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1/26/2016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6F15528-21DE-4FAA-801E-634DDDAF4B2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BD707-D9CF-40AE-B4C6-C98DA3205C09}" type="datetimeFigureOut">
              <a:rPr lang="en-US" smtClean="0"/>
              <a:pPr/>
              <a:t>1/26/2016</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2030" y="838200"/>
            <a:ext cx="8229600" cy="2743200"/>
          </a:xfrm>
        </p:spPr>
        <p:txBody>
          <a:bodyPr>
            <a:normAutofit/>
          </a:bodyPr>
          <a:lstStyle/>
          <a:p>
            <a:r>
              <a:rPr lang="en-US" dirty="0" smtClean="0"/>
              <a:t>Virtual Format of Museum space and 3d visualization</a:t>
            </a:r>
            <a:endParaRPr lang="ru-RU" dirty="0"/>
          </a:p>
        </p:txBody>
      </p:sp>
      <p:sp>
        <p:nvSpPr>
          <p:cNvPr id="3" name="Subtitle 2"/>
          <p:cNvSpPr>
            <a:spLocks noGrp="1"/>
          </p:cNvSpPr>
          <p:nvPr>
            <p:ph type="subTitle" idx="1"/>
          </p:nvPr>
        </p:nvSpPr>
        <p:spPr>
          <a:xfrm>
            <a:off x="1371600" y="4724400"/>
            <a:ext cx="6400800" cy="1752600"/>
          </a:xfrm>
        </p:spPr>
        <p:txBody>
          <a:bodyPr>
            <a:normAutofit lnSpcReduction="10000"/>
          </a:bodyPr>
          <a:lstStyle/>
          <a:p>
            <a:r>
              <a:rPr lang="en-US" dirty="0" smtClean="0"/>
              <a:t>V. </a:t>
            </a:r>
            <a:r>
              <a:rPr lang="en-US" dirty="0" err="1" smtClean="0"/>
              <a:t>Bartosh</a:t>
            </a:r>
            <a:r>
              <a:rPr lang="en-US" dirty="0" smtClean="0"/>
              <a:t> and M. </a:t>
            </a:r>
            <a:r>
              <a:rPr lang="en-US" dirty="0" err="1" smtClean="0"/>
              <a:t>Lavrentiev</a:t>
            </a:r>
            <a:endParaRPr lang="en-US" dirty="0" smtClean="0"/>
          </a:p>
          <a:p>
            <a:r>
              <a:rPr lang="en-US" dirty="0" smtClean="0"/>
              <a:t>Novosibirsk State University and Institute of Automation and </a:t>
            </a:r>
            <a:r>
              <a:rPr lang="en-US" dirty="0" err="1" smtClean="0"/>
              <a:t>Electrometry</a:t>
            </a:r>
            <a:r>
              <a:rPr lang="en-US" dirty="0" smtClean="0"/>
              <a:t> SB RAS</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txBox="1">
            <a:spLocks noChangeArrowheads="1"/>
          </p:cNvSpPr>
          <p:nvPr/>
        </p:nvSpPr>
        <p:spPr bwMode="auto">
          <a:xfrm>
            <a:off x="755650" y="2492375"/>
            <a:ext cx="7772400" cy="3000375"/>
          </a:xfrm>
          <a:prstGeom prst="rect">
            <a:avLst/>
          </a:prstGeom>
          <a:noFill/>
          <a:ln w="9525">
            <a:noFill/>
            <a:miter lim="800000"/>
            <a:headEnd/>
            <a:tailEnd/>
          </a:ln>
        </p:spPr>
        <p:txBody>
          <a:bodyPr lIns="92075" tIns="46038" rIns="92075" bIns="46038"/>
          <a:lstStyle/>
          <a:p>
            <a:pPr marL="342900" indent="-342900" eaLnBrk="0" hangingPunct="0">
              <a:lnSpc>
                <a:spcPct val="90000"/>
              </a:lnSpc>
              <a:spcBef>
                <a:spcPct val="20000"/>
              </a:spcBef>
            </a:pPr>
            <a:r>
              <a:rPr lang="ru-RU" sz="3200" b="1" dirty="0">
                <a:solidFill>
                  <a:schemeClr val="bg1"/>
                </a:solidFill>
                <a:latin typeface="Tahoma" pitchFamily="34" charset="0"/>
                <a:cs typeface="Tahoma" pitchFamily="34" charset="0"/>
              </a:rPr>
              <a:t>V</a:t>
            </a:r>
            <a:r>
              <a:rPr lang="en-US" sz="3200" b="1" dirty="0">
                <a:solidFill>
                  <a:schemeClr val="bg1"/>
                </a:solidFill>
                <a:latin typeface="Tahoma" pitchFamily="34" charset="0"/>
                <a:cs typeface="Tahoma" pitchFamily="34" charset="0"/>
              </a:rPr>
              <a:t>ALE </a:t>
            </a:r>
            <a:r>
              <a:rPr lang="ru-RU" sz="3200" b="1" dirty="0">
                <a:solidFill>
                  <a:schemeClr val="bg1"/>
                </a:solidFill>
                <a:latin typeface="Tahoma" pitchFamily="34" charset="0"/>
                <a:cs typeface="Tahoma" pitchFamily="34" charset="0"/>
              </a:rPr>
              <a:t> </a:t>
            </a:r>
            <a:endParaRPr lang="en-US" sz="3200" b="1" dirty="0">
              <a:solidFill>
                <a:schemeClr val="bg1"/>
              </a:solidFill>
              <a:latin typeface="Tahoma" pitchFamily="34" charset="0"/>
              <a:cs typeface="Tahoma" pitchFamily="34" charset="0"/>
            </a:endParaRPr>
          </a:p>
          <a:p>
            <a:pPr marL="342900" indent="-342900" eaLnBrk="0" hangingPunct="0">
              <a:lnSpc>
                <a:spcPct val="90000"/>
              </a:lnSpc>
              <a:spcBef>
                <a:spcPct val="20000"/>
              </a:spcBef>
            </a:pPr>
            <a:r>
              <a:rPr lang="ru-RU" sz="3200" b="1" dirty="0">
                <a:solidFill>
                  <a:schemeClr val="bg1"/>
                </a:solidFill>
                <a:latin typeface="Tahoma" pitchFamily="34" charset="0"/>
                <a:cs typeface="Tahoma" pitchFamily="34" charset="0"/>
              </a:rPr>
              <a:t>	</a:t>
            </a:r>
            <a:r>
              <a:rPr lang="en-US" sz="3200" b="1" dirty="0">
                <a:solidFill>
                  <a:schemeClr val="bg1"/>
                </a:solidFill>
                <a:latin typeface="Tahoma" pitchFamily="34" charset="0"/>
                <a:cs typeface="Tahoma" pitchFamily="34" charset="0"/>
              </a:rPr>
              <a:t>is a software platform for functioning and developing of 3D</a:t>
            </a:r>
          </a:p>
          <a:p>
            <a:pPr marL="342900" indent="-342900" eaLnBrk="0" hangingPunct="0">
              <a:lnSpc>
                <a:spcPct val="90000"/>
              </a:lnSpc>
              <a:spcBef>
                <a:spcPct val="20000"/>
              </a:spcBef>
            </a:pPr>
            <a:r>
              <a:rPr lang="en-US" sz="3200" b="1" dirty="0">
                <a:solidFill>
                  <a:schemeClr val="bg1"/>
                </a:solidFill>
                <a:latin typeface="Tahoma" pitchFamily="34" charset="0"/>
                <a:cs typeface="Tahoma" pitchFamily="34" charset="0"/>
              </a:rPr>
              <a:t>   virtual activity-based learning environment</a:t>
            </a:r>
            <a:r>
              <a:rPr lang="ru-RU" sz="3200" b="1" dirty="0">
                <a:solidFill>
                  <a:schemeClr val="bg1"/>
                </a:solidFill>
                <a:latin typeface="Tahoma" pitchFamily="34" charset="0"/>
                <a:cs typeface="Tahoma" pitchFamily="34" charset="0"/>
              </a:rPr>
              <a:t>.</a:t>
            </a:r>
            <a:endParaRPr lang="en-US" sz="3200" b="1" dirty="0">
              <a:solidFill>
                <a:schemeClr val="bg1"/>
              </a:solidFill>
              <a:latin typeface="Tahoma" pitchFamily="34" charset="0"/>
              <a:cs typeface="Tahoma" pitchFamily="34" charset="0"/>
            </a:endParaRPr>
          </a:p>
        </p:txBody>
      </p:sp>
      <p:sp>
        <p:nvSpPr>
          <p:cNvPr id="5" name="Title 4"/>
          <p:cNvSpPr>
            <a:spLocks noGrp="1"/>
          </p:cNvSpPr>
          <p:nvPr>
            <p:ph type="title"/>
          </p:nvPr>
        </p:nvSpPr>
        <p:spPr>
          <a:xfrm>
            <a:off x="381000" y="304800"/>
            <a:ext cx="8229600" cy="1143000"/>
          </a:xfrm>
        </p:spPr>
        <p:txBody>
          <a:bodyPr>
            <a:normAutofit fontScale="90000"/>
          </a:bodyPr>
          <a:lstStyle/>
          <a:p>
            <a:r>
              <a:rPr lang="en-US" dirty="0" smtClean="0"/>
              <a:t>3D Virtual Activity-based</a:t>
            </a:r>
            <a:br>
              <a:rPr lang="en-US" dirty="0" smtClean="0"/>
            </a:br>
            <a:r>
              <a:rPr lang="en-US" dirty="0" smtClean="0"/>
              <a:t>Learning Environment</a:t>
            </a:r>
            <a:endParaRPr lang="ru-RU"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txBox="1">
            <a:spLocks noChangeArrowheads="1"/>
          </p:cNvSpPr>
          <p:nvPr/>
        </p:nvSpPr>
        <p:spPr bwMode="auto">
          <a:xfrm>
            <a:off x="785813" y="2143125"/>
            <a:ext cx="7772400" cy="4214813"/>
          </a:xfrm>
          <a:prstGeom prst="rect">
            <a:avLst/>
          </a:prstGeom>
          <a:noFill/>
          <a:ln w="9525">
            <a:noFill/>
            <a:miter lim="800000"/>
            <a:headEnd/>
            <a:tailEnd/>
          </a:ln>
        </p:spPr>
        <p:txBody>
          <a:bodyPr lIns="92075" tIns="46038" rIns="92075" bIns="46038"/>
          <a:lstStyle/>
          <a:p>
            <a:r>
              <a:rPr lang="en-US" sz="2800" b="1" dirty="0" smtClean="0">
                <a:solidFill>
                  <a:schemeClr val="bg1"/>
                </a:solidFill>
                <a:latin typeface="Tahoma" pitchFamily="34" charset="0"/>
                <a:cs typeface="Tahoma" pitchFamily="34" charset="0"/>
              </a:rPr>
              <a:t>Creation </a:t>
            </a:r>
            <a:r>
              <a:rPr lang="en-US" sz="2800" b="1" dirty="0">
                <a:solidFill>
                  <a:schemeClr val="bg1"/>
                </a:solidFill>
                <a:latin typeface="Tahoma" pitchFamily="34" charset="0"/>
                <a:cs typeface="Tahoma" pitchFamily="34" charset="0"/>
              </a:rPr>
              <a:t>of 3D virtual space where teachers and learners are represented by their own 3D avatars capable of interacting with each other and with virtual space itself</a:t>
            </a:r>
          </a:p>
        </p:txBody>
      </p:sp>
      <p:sp>
        <p:nvSpPr>
          <p:cNvPr id="6" name="Title 4"/>
          <p:cNvSpPr>
            <a:spLocks noGrp="1"/>
          </p:cNvSpPr>
          <p:nvPr>
            <p:ph type="title"/>
          </p:nvPr>
        </p:nvSpPr>
        <p:spPr>
          <a:xfrm>
            <a:off x="381000" y="304800"/>
            <a:ext cx="8229600" cy="1143000"/>
          </a:xfrm>
        </p:spPr>
        <p:txBody>
          <a:bodyPr>
            <a:normAutofit/>
          </a:bodyPr>
          <a:lstStyle/>
          <a:p>
            <a:r>
              <a:rPr lang="en-US" dirty="0" smtClean="0"/>
              <a:t>VALE</a:t>
            </a:r>
            <a:endParaRPr lang="ru-R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txBox="1">
            <a:spLocks noChangeArrowheads="1"/>
          </p:cNvSpPr>
          <p:nvPr/>
        </p:nvSpPr>
        <p:spPr bwMode="auto">
          <a:xfrm>
            <a:off x="785813" y="1785938"/>
            <a:ext cx="7772400" cy="4500562"/>
          </a:xfrm>
          <a:prstGeom prst="rect">
            <a:avLst/>
          </a:prstGeom>
          <a:noFill/>
          <a:ln w="9525">
            <a:noFill/>
            <a:miter lim="800000"/>
            <a:headEnd/>
            <a:tailEnd/>
          </a:ln>
        </p:spPr>
        <p:txBody>
          <a:bodyPr lIns="92075" tIns="46038" rIns="92075" bIns="46038"/>
          <a:lstStyle/>
          <a:p>
            <a:r>
              <a:rPr lang="en-US" sz="2800" b="1" dirty="0" smtClean="0">
                <a:solidFill>
                  <a:schemeClr val="bg1"/>
                </a:solidFill>
                <a:latin typeface="Tahoma" pitchFamily="34" charset="0"/>
                <a:cs typeface="Tahoma" pitchFamily="34" charset="0"/>
              </a:rPr>
              <a:t>Features :</a:t>
            </a:r>
            <a:endParaRPr lang="ru-RU" sz="2800" b="1" dirty="0">
              <a:solidFill>
                <a:schemeClr val="bg1"/>
              </a:solidFill>
              <a:latin typeface="Tahoma" pitchFamily="34" charset="0"/>
              <a:cs typeface="Tahoma" pitchFamily="34" charset="0"/>
            </a:endParaRPr>
          </a:p>
          <a:p>
            <a:endParaRPr lang="en-US" sz="2800" b="1" dirty="0">
              <a:solidFill>
                <a:schemeClr val="bg1"/>
              </a:solidFill>
              <a:latin typeface="Tahoma" pitchFamily="34" charset="0"/>
              <a:cs typeface="Tahoma" pitchFamily="34" charset="0"/>
            </a:endParaRPr>
          </a:p>
          <a:p>
            <a:pPr>
              <a:buFont typeface="Arial" charset="0"/>
              <a:buChar char="•"/>
            </a:pPr>
            <a:r>
              <a:rPr lang="en-US" sz="2800" b="1" dirty="0">
                <a:solidFill>
                  <a:schemeClr val="bg1"/>
                </a:solidFill>
                <a:latin typeface="Tahoma" pitchFamily="34" charset="0"/>
                <a:cs typeface="Tahoma" pitchFamily="34" charset="0"/>
              </a:rPr>
              <a:t> Virtual interaction or participants of a learning process:</a:t>
            </a:r>
          </a:p>
          <a:p>
            <a:pPr>
              <a:buFont typeface="Arial" charset="0"/>
              <a:buChar char="•"/>
            </a:pPr>
            <a:r>
              <a:rPr lang="en-US" sz="2800" b="1" dirty="0">
                <a:solidFill>
                  <a:schemeClr val="bg1"/>
                </a:solidFill>
                <a:latin typeface="Tahoma" pitchFamily="34" charset="0"/>
                <a:cs typeface="Tahoma" pitchFamily="34" charset="0"/>
              </a:rPr>
              <a:t> Distributed interaction of participants with computer simulations</a:t>
            </a:r>
          </a:p>
          <a:p>
            <a:pPr>
              <a:buFont typeface="Arial" charset="0"/>
              <a:buChar char="•"/>
            </a:pPr>
            <a:endParaRPr lang="en-US" sz="2800" b="1" dirty="0">
              <a:solidFill>
                <a:schemeClr val="bg1"/>
              </a:solidFill>
              <a:latin typeface="Tahoma" pitchFamily="34" charset="0"/>
              <a:cs typeface="Tahoma" pitchFamily="34" charset="0"/>
            </a:endParaRPr>
          </a:p>
          <a:p>
            <a:pPr>
              <a:buFont typeface="Arial" charset="0"/>
              <a:buChar char="•"/>
            </a:pPr>
            <a:r>
              <a:rPr lang="ru-RU" sz="2800" b="1" dirty="0">
                <a:solidFill>
                  <a:schemeClr val="bg1"/>
                </a:solidFill>
                <a:latin typeface="Tahoma" pitchFamily="34" charset="0"/>
                <a:cs typeface="Tahoma" pitchFamily="34" charset="0"/>
              </a:rPr>
              <a:t> </a:t>
            </a:r>
            <a:r>
              <a:rPr lang="en-US" sz="2800" b="1" dirty="0">
                <a:solidFill>
                  <a:schemeClr val="bg1"/>
                </a:solidFill>
                <a:latin typeface="Tahoma" pitchFamily="34" charset="0"/>
                <a:cs typeface="Tahoma" pitchFamily="34" charset="0"/>
              </a:rPr>
              <a:t>Interaction with symbolic and iconic objects</a:t>
            </a:r>
          </a:p>
        </p:txBody>
      </p:sp>
      <p:sp>
        <p:nvSpPr>
          <p:cNvPr id="6" name="Title 4"/>
          <p:cNvSpPr>
            <a:spLocks noGrp="1"/>
          </p:cNvSpPr>
          <p:nvPr>
            <p:ph type="title"/>
          </p:nvPr>
        </p:nvSpPr>
        <p:spPr>
          <a:xfrm>
            <a:off x="457200" y="274638"/>
            <a:ext cx="8229600" cy="1143000"/>
          </a:xfrm>
        </p:spPr>
        <p:txBody>
          <a:bodyPr>
            <a:normAutofit/>
          </a:bodyPr>
          <a:lstStyle/>
          <a:p>
            <a:r>
              <a:rPr lang="en-US" dirty="0" smtClean="0"/>
              <a:t>VALE</a:t>
            </a:r>
            <a:endParaRPr lang="ru-R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txBox="1">
            <a:spLocks noChangeArrowheads="1"/>
          </p:cNvSpPr>
          <p:nvPr/>
        </p:nvSpPr>
        <p:spPr bwMode="auto">
          <a:xfrm>
            <a:off x="785813" y="2143125"/>
            <a:ext cx="7772400" cy="4214813"/>
          </a:xfrm>
          <a:prstGeom prst="rect">
            <a:avLst/>
          </a:prstGeom>
          <a:noFill/>
          <a:ln w="9525">
            <a:noFill/>
            <a:miter lim="800000"/>
            <a:headEnd/>
            <a:tailEnd/>
          </a:ln>
        </p:spPr>
        <p:txBody>
          <a:bodyPr lIns="92075" tIns="46038" rIns="92075" bIns="46038"/>
          <a:lstStyle/>
          <a:p>
            <a:endParaRPr lang="ru-RU" sz="2800" b="1">
              <a:solidFill>
                <a:schemeClr val="bg1"/>
              </a:solidFill>
              <a:latin typeface="Tahoma" pitchFamily="34" charset="0"/>
              <a:cs typeface="Tahoma" pitchFamily="34" charset="0"/>
            </a:endParaRPr>
          </a:p>
        </p:txBody>
      </p:sp>
      <p:pic>
        <p:nvPicPr>
          <p:cNvPr id="28675" name="Picture 5"/>
          <p:cNvPicPr>
            <a:picLocks noChangeAspect="1" noChangeArrowheads="1"/>
          </p:cNvPicPr>
          <p:nvPr/>
        </p:nvPicPr>
        <p:blipFill>
          <a:blip r:embed="rId3" cstate="print"/>
          <a:srcRect/>
          <a:stretch>
            <a:fillRect/>
          </a:stretch>
        </p:blipFill>
        <p:spPr bwMode="auto">
          <a:xfrm>
            <a:off x="0" y="1447800"/>
            <a:ext cx="9144000" cy="4967288"/>
          </a:xfrm>
          <a:prstGeom prst="rect">
            <a:avLst/>
          </a:prstGeom>
          <a:noFill/>
          <a:ln w="9525">
            <a:noFill/>
            <a:miter lim="800000"/>
            <a:headEnd/>
            <a:tailEnd/>
          </a:ln>
        </p:spPr>
      </p:pic>
      <p:sp>
        <p:nvSpPr>
          <p:cNvPr id="4" name="Title 4"/>
          <p:cNvSpPr>
            <a:spLocks noGrp="1"/>
          </p:cNvSpPr>
          <p:nvPr>
            <p:ph type="title"/>
          </p:nvPr>
        </p:nvSpPr>
        <p:spPr>
          <a:xfrm>
            <a:off x="381000" y="304800"/>
            <a:ext cx="8229600" cy="914400"/>
          </a:xfrm>
        </p:spPr>
        <p:txBody>
          <a:bodyPr>
            <a:normAutofit/>
          </a:bodyPr>
          <a:lstStyle/>
          <a:p>
            <a:r>
              <a:rPr lang="en-US" dirty="0" smtClean="0"/>
              <a:t>VALE – </a:t>
            </a:r>
            <a:r>
              <a:rPr lang="en-US" dirty="0" err="1" smtClean="0"/>
              <a:t>Umreva</a:t>
            </a:r>
            <a:r>
              <a:rPr lang="en-US" dirty="0" smtClean="0"/>
              <a:t> Fort</a:t>
            </a:r>
            <a:endParaRPr lang="ru-RU"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Рисунок 2" descr="Picture_01.jpg"/>
          <p:cNvPicPr>
            <a:picLocks noChangeAspect="1"/>
          </p:cNvPicPr>
          <p:nvPr/>
        </p:nvPicPr>
        <p:blipFill>
          <a:blip r:embed="rId3" cstate="print"/>
          <a:srcRect/>
          <a:stretch>
            <a:fillRect/>
          </a:stretch>
        </p:blipFill>
        <p:spPr bwMode="auto">
          <a:xfrm>
            <a:off x="1981200" y="1241425"/>
            <a:ext cx="4979987" cy="5616575"/>
          </a:xfrm>
          <a:prstGeom prst="rect">
            <a:avLst/>
          </a:prstGeom>
          <a:noFill/>
          <a:ln w="9525">
            <a:noFill/>
            <a:miter lim="800000"/>
            <a:headEnd/>
            <a:tailEnd/>
          </a:ln>
        </p:spPr>
      </p:pic>
      <p:sp>
        <p:nvSpPr>
          <p:cNvPr id="3" name="Title 4"/>
          <p:cNvSpPr>
            <a:spLocks noGrp="1"/>
          </p:cNvSpPr>
          <p:nvPr>
            <p:ph type="title"/>
          </p:nvPr>
        </p:nvSpPr>
        <p:spPr>
          <a:xfrm>
            <a:off x="381000" y="304800"/>
            <a:ext cx="8229600" cy="838200"/>
          </a:xfrm>
        </p:spPr>
        <p:txBody>
          <a:bodyPr>
            <a:normAutofit/>
          </a:bodyPr>
          <a:lstStyle/>
          <a:p>
            <a:r>
              <a:rPr lang="en-US" dirty="0" smtClean="0"/>
              <a:t>VALE</a:t>
            </a:r>
            <a:endParaRPr lang="ru-RU"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D:\SL\D\Projects\Археология ARTEMIR\Семинар\Vale_Rus_00.39.jpg"/>
          <p:cNvPicPr>
            <a:picLocks noChangeAspect="1" noChangeArrowheads="1"/>
          </p:cNvPicPr>
          <p:nvPr/>
        </p:nvPicPr>
        <p:blipFill>
          <a:blip r:embed="rId2" cstate="print"/>
          <a:srcRect l="7175" t="8858" r="2208" b="13780"/>
          <a:stretch>
            <a:fillRect/>
          </a:stretch>
        </p:blipFill>
        <p:spPr bwMode="auto">
          <a:xfrm flipH="1">
            <a:off x="4572000" y="4643446"/>
            <a:ext cx="4125458" cy="1974915"/>
          </a:xfrm>
          <a:prstGeom prst="rect">
            <a:avLst/>
          </a:prstGeom>
          <a:noFill/>
        </p:spPr>
      </p:pic>
      <p:sp>
        <p:nvSpPr>
          <p:cNvPr id="6" name="TextBox 5"/>
          <p:cNvSpPr txBox="1"/>
          <p:nvPr/>
        </p:nvSpPr>
        <p:spPr>
          <a:xfrm>
            <a:off x="500034" y="785794"/>
            <a:ext cx="3048000" cy="1200329"/>
          </a:xfrm>
          <a:prstGeom prst="rect">
            <a:avLst/>
          </a:prstGeom>
          <a:noFill/>
        </p:spPr>
        <p:txBody>
          <a:bodyPr wrap="square" rtlCol="0">
            <a:spAutoFit/>
          </a:bodyPr>
          <a:lstStyle/>
          <a:p>
            <a:r>
              <a:rPr lang="en-US" dirty="0" smtClean="0"/>
              <a:t>1) Input data:</a:t>
            </a:r>
          </a:p>
          <a:p>
            <a:r>
              <a:rPr lang="en-US" dirty="0" smtClean="0"/>
              <a:t> - drawing of the area</a:t>
            </a:r>
          </a:p>
          <a:p>
            <a:r>
              <a:rPr lang="en-US" dirty="0" smtClean="0"/>
              <a:t> - drawing of the buildings</a:t>
            </a:r>
          </a:p>
          <a:p>
            <a:endParaRPr lang="ru-RU" dirty="0"/>
          </a:p>
        </p:txBody>
      </p:sp>
      <p:sp>
        <p:nvSpPr>
          <p:cNvPr id="7" name="TextBox 6"/>
          <p:cNvSpPr txBox="1"/>
          <p:nvPr/>
        </p:nvSpPr>
        <p:spPr>
          <a:xfrm>
            <a:off x="4214810" y="785794"/>
            <a:ext cx="3643338" cy="1477328"/>
          </a:xfrm>
          <a:prstGeom prst="rect">
            <a:avLst/>
          </a:prstGeom>
          <a:noFill/>
        </p:spPr>
        <p:txBody>
          <a:bodyPr wrap="square" rtlCol="0">
            <a:spAutoFit/>
          </a:bodyPr>
          <a:lstStyle/>
          <a:p>
            <a:r>
              <a:rPr lang="en-US" dirty="0" smtClean="0"/>
              <a:t>2) We produce :</a:t>
            </a:r>
          </a:p>
          <a:p>
            <a:r>
              <a:rPr lang="en-US" dirty="0" smtClean="0"/>
              <a:t> - scene of settlement</a:t>
            </a:r>
          </a:p>
          <a:p>
            <a:r>
              <a:rPr lang="en-US" dirty="0" smtClean="0"/>
              <a:t> - desired buildings</a:t>
            </a:r>
          </a:p>
          <a:p>
            <a:r>
              <a:rPr lang="en-US" dirty="0" smtClean="0"/>
              <a:t> - desired landscape design</a:t>
            </a:r>
          </a:p>
          <a:p>
            <a:r>
              <a:rPr lang="en-US" dirty="0" smtClean="0"/>
              <a:t> - desired interior</a:t>
            </a:r>
            <a:endParaRPr lang="ru-RU" dirty="0"/>
          </a:p>
        </p:txBody>
      </p:sp>
      <p:sp>
        <p:nvSpPr>
          <p:cNvPr id="8" name="Title 1"/>
          <p:cNvSpPr>
            <a:spLocks noGrp="1"/>
          </p:cNvSpPr>
          <p:nvPr>
            <p:ph type="title"/>
          </p:nvPr>
        </p:nvSpPr>
        <p:spPr>
          <a:xfrm>
            <a:off x="381000" y="0"/>
            <a:ext cx="8229600" cy="868362"/>
          </a:xfrm>
        </p:spPr>
        <p:txBody>
          <a:bodyPr/>
          <a:lstStyle/>
          <a:p>
            <a:r>
              <a:rPr lang="en-US" dirty="0" smtClean="0"/>
              <a:t>How to get 3D</a:t>
            </a:r>
            <a:endParaRPr lang="ru-RU" dirty="0"/>
          </a:p>
        </p:txBody>
      </p:sp>
      <p:pic>
        <p:nvPicPr>
          <p:cNvPr id="3074" name="Picture 2" descr="D:\SL\D\Projects\Археология ARTEMIR\Семинар\Vale_Rus_00.34.jpg"/>
          <p:cNvPicPr>
            <a:picLocks noChangeAspect="1" noChangeArrowheads="1"/>
          </p:cNvPicPr>
          <p:nvPr/>
        </p:nvPicPr>
        <p:blipFill>
          <a:blip r:embed="rId3" cstate="print"/>
          <a:srcRect l="4415" r="1656"/>
          <a:stretch>
            <a:fillRect/>
          </a:stretch>
        </p:blipFill>
        <p:spPr bwMode="auto">
          <a:xfrm>
            <a:off x="214283" y="2357430"/>
            <a:ext cx="3786214" cy="2286016"/>
          </a:xfrm>
          <a:prstGeom prst="rect">
            <a:avLst/>
          </a:prstGeom>
          <a:noFill/>
        </p:spPr>
      </p:pic>
      <p:pic>
        <p:nvPicPr>
          <p:cNvPr id="3075" name="Picture 3" descr="D:\SL\D\Projects\Археология ARTEMIR\Семинар\Vale_Rus_00.38.jpg"/>
          <p:cNvPicPr>
            <a:picLocks noChangeAspect="1" noChangeArrowheads="1"/>
          </p:cNvPicPr>
          <p:nvPr/>
        </p:nvPicPr>
        <p:blipFill>
          <a:blip r:embed="rId4" cstate="print"/>
          <a:srcRect/>
          <a:stretch>
            <a:fillRect/>
          </a:stretch>
        </p:blipFill>
        <p:spPr bwMode="auto">
          <a:xfrm>
            <a:off x="4572000" y="2357430"/>
            <a:ext cx="4114800" cy="2307252"/>
          </a:xfrm>
          <a:prstGeom prst="rect">
            <a:avLst/>
          </a:prstGeom>
          <a:noFill/>
        </p:spPr>
      </p:pic>
      <p:pic>
        <p:nvPicPr>
          <p:cNvPr id="1026" name="Picture 2" descr="\\10.169.13.5\develop.gme\PROJECTS\Дистанционное обучение\НГУ\2016 Top100\3D моделирование в гуманитарных науках\Материалы\Картики для Руслана\Реконструкции\Умревинский острог.jpg"/>
          <p:cNvPicPr>
            <a:picLocks noChangeAspect="1" noChangeArrowheads="1"/>
          </p:cNvPicPr>
          <p:nvPr/>
        </p:nvPicPr>
        <p:blipFill>
          <a:blip r:embed="rId5"/>
          <a:srcRect b="5906"/>
          <a:stretch>
            <a:fillRect/>
          </a:stretch>
        </p:blipFill>
        <p:spPr bwMode="auto">
          <a:xfrm>
            <a:off x="214283" y="4643446"/>
            <a:ext cx="3786213" cy="200202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0"/>
            <a:ext cx="8229600" cy="1143000"/>
          </a:xfrm>
        </p:spPr>
        <p:txBody>
          <a:bodyPr>
            <a:normAutofit/>
          </a:bodyPr>
          <a:lstStyle/>
          <a:p>
            <a:pPr algn="ctr">
              <a:buNone/>
            </a:pPr>
            <a:r>
              <a:rPr lang="en-US" sz="4800" dirty="0" smtClean="0"/>
              <a:t>Thank you!</a:t>
            </a:r>
            <a:endParaRPr lang="ru-RU" sz="4800" dirty="0"/>
          </a:p>
        </p:txBody>
      </p:sp>
      <p:sp>
        <p:nvSpPr>
          <p:cNvPr id="4" name="TextBox 3"/>
          <p:cNvSpPr txBox="1"/>
          <p:nvPr/>
        </p:nvSpPr>
        <p:spPr>
          <a:xfrm>
            <a:off x="3625425" y="5257800"/>
            <a:ext cx="1992853" cy="646331"/>
          </a:xfrm>
          <a:prstGeom prst="rect">
            <a:avLst/>
          </a:prstGeom>
          <a:noFill/>
        </p:spPr>
        <p:txBody>
          <a:bodyPr wrap="none" rtlCol="0">
            <a:spAutoFit/>
          </a:bodyPr>
          <a:lstStyle/>
          <a:p>
            <a:pPr algn="ctr"/>
            <a:r>
              <a:rPr lang="en-US" dirty="0" err="1" smtClean="0"/>
              <a:t>IAiE</a:t>
            </a:r>
            <a:r>
              <a:rPr lang="en-US" dirty="0" smtClean="0"/>
              <a:t>, 2015</a:t>
            </a:r>
          </a:p>
          <a:p>
            <a:pPr algn="ctr"/>
            <a:r>
              <a:rPr lang="en-US" dirty="0" smtClean="0">
                <a:solidFill>
                  <a:schemeClr val="accent3">
                    <a:lumMod val="40000"/>
                    <a:lumOff val="60000"/>
                  </a:schemeClr>
                </a:solidFill>
              </a:rPr>
              <a:t>info@sl.iae.nsk.su</a:t>
            </a:r>
            <a:endParaRPr lang="ru-RU" dirty="0">
              <a:solidFill>
                <a:schemeClr val="accent3">
                  <a:lumMod val="40000"/>
                  <a:lumOff val="60000"/>
                </a:schemeClr>
              </a:solidFill>
            </a:endParaRPr>
          </a:p>
        </p:txBody>
      </p:sp>
      <p:sp>
        <p:nvSpPr>
          <p:cNvPr id="5" name="Title 1"/>
          <p:cNvSpPr>
            <a:spLocks noGrp="1"/>
          </p:cNvSpPr>
          <p:nvPr>
            <p:ph type="title"/>
          </p:nvPr>
        </p:nvSpPr>
        <p:spPr>
          <a:xfrm>
            <a:off x="457200" y="274638"/>
            <a:ext cx="8229600" cy="1143000"/>
          </a:xfrm>
        </p:spPr>
        <p:txBody>
          <a:bodyPr>
            <a:normAutofit fontScale="90000"/>
          </a:bodyPr>
          <a:lstStyle/>
          <a:p>
            <a:r>
              <a:rPr lang="en-US" dirty="0" smtClean="0"/>
              <a:t>Architectural Interactive 3D Visualization</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3D reconstruction domain</a:t>
            </a:r>
            <a:endParaRPr lang="ru-RU" dirty="0"/>
          </a:p>
        </p:txBody>
      </p:sp>
      <p:sp>
        <p:nvSpPr>
          <p:cNvPr id="3" name="Content Placeholder 2"/>
          <p:cNvSpPr>
            <a:spLocks noGrp="1"/>
          </p:cNvSpPr>
          <p:nvPr>
            <p:ph idx="1"/>
          </p:nvPr>
        </p:nvSpPr>
        <p:spPr/>
        <p:txBody>
          <a:bodyPr>
            <a:normAutofit/>
          </a:bodyPr>
          <a:lstStyle/>
          <a:p>
            <a:r>
              <a:rPr lang="en-US" dirty="0" smtClean="0"/>
              <a:t>Representation </a:t>
            </a:r>
          </a:p>
          <a:p>
            <a:pPr lvl="1"/>
            <a:r>
              <a:rPr lang="en-US" dirty="0" smtClean="0"/>
              <a:t>exterior, </a:t>
            </a:r>
          </a:p>
          <a:p>
            <a:pPr lvl="1"/>
            <a:r>
              <a:rPr lang="en-US" dirty="0" smtClean="0"/>
              <a:t>interior, </a:t>
            </a:r>
          </a:p>
          <a:p>
            <a:pPr lvl="1"/>
            <a:r>
              <a:rPr lang="en-US" dirty="0" smtClean="0"/>
              <a:t>key’s object features.</a:t>
            </a:r>
            <a:endParaRPr lang="ru-RU" dirty="0" smtClean="0"/>
          </a:p>
          <a:p>
            <a:r>
              <a:rPr lang="en-US" dirty="0" smtClean="0"/>
              <a:t>3D application development for </a:t>
            </a:r>
          </a:p>
          <a:p>
            <a:pPr lvl="1"/>
            <a:r>
              <a:rPr lang="en-US" dirty="0" smtClean="0"/>
              <a:t>Websites, </a:t>
            </a:r>
          </a:p>
          <a:p>
            <a:pPr lvl="1"/>
            <a:r>
              <a:rPr lang="en-US" dirty="0" smtClean="0"/>
              <a:t>Museum’s PC, </a:t>
            </a:r>
          </a:p>
          <a:p>
            <a:pPr lvl="1"/>
            <a:r>
              <a:rPr lang="en-US" dirty="0" err="1" smtClean="0"/>
              <a:t>Smartphones</a:t>
            </a:r>
            <a:r>
              <a:rPr lang="en-US" dirty="0" smtClean="0"/>
              <a:t>.</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3D Archaeological Reconstruction</a:t>
            </a:r>
            <a:endParaRPr lang="en-US" dirty="0"/>
          </a:p>
        </p:txBody>
      </p:sp>
      <p:pic>
        <p:nvPicPr>
          <p:cNvPr id="5" name="Content Placeholder 4" descr="Fort_1.jpg"/>
          <p:cNvPicPr>
            <a:picLocks noGrp="1" noChangeAspect="1"/>
          </p:cNvPicPr>
          <p:nvPr>
            <p:ph idx="1"/>
          </p:nvPr>
        </p:nvPicPr>
        <p:blipFill>
          <a:blip r:embed="rId2" cstate="print"/>
          <a:stretch>
            <a:fillRect/>
          </a:stretch>
        </p:blipFill>
        <p:spPr>
          <a:xfrm>
            <a:off x="533399" y="1600200"/>
            <a:ext cx="3391281" cy="3810000"/>
          </a:xfrm>
        </p:spPr>
      </p:pic>
      <p:sp>
        <p:nvSpPr>
          <p:cNvPr id="7" name="TextBox 6"/>
          <p:cNvSpPr txBox="1"/>
          <p:nvPr/>
        </p:nvSpPr>
        <p:spPr>
          <a:xfrm>
            <a:off x="983241" y="5638800"/>
            <a:ext cx="2448106" cy="369332"/>
          </a:xfrm>
          <a:prstGeom prst="rect">
            <a:avLst/>
          </a:prstGeom>
          <a:noFill/>
        </p:spPr>
        <p:txBody>
          <a:bodyPr wrap="none" rtlCol="0">
            <a:spAutoFit/>
          </a:bodyPr>
          <a:lstStyle/>
          <a:p>
            <a:r>
              <a:rPr lang="en-US" dirty="0" err="1" smtClean="0"/>
              <a:t>Umreva</a:t>
            </a:r>
            <a:r>
              <a:rPr lang="en-US" dirty="0" smtClean="0"/>
              <a:t> fort, XVIII c. </a:t>
            </a:r>
            <a:endParaRPr lang="ru-RU" dirty="0"/>
          </a:p>
        </p:txBody>
      </p:sp>
      <p:sp>
        <p:nvSpPr>
          <p:cNvPr id="8" name="TextBox 7"/>
          <p:cNvSpPr txBox="1"/>
          <p:nvPr/>
        </p:nvSpPr>
        <p:spPr>
          <a:xfrm>
            <a:off x="5105400" y="5638800"/>
            <a:ext cx="3028393" cy="369332"/>
          </a:xfrm>
          <a:prstGeom prst="rect">
            <a:avLst/>
          </a:prstGeom>
          <a:noFill/>
        </p:spPr>
        <p:txBody>
          <a:bodyPr wrap="none" rtlCol="0">
            <a:spAutoFit/>
          </a:bodyPr>
          <a:lstStyle/>
          <a:p>
            <a:r>
              <a:rPr lang="en-US" dirty="0" smtClean="0"/>
              <a:t>Metal manufactory, XVII c.</a:t>
            </a:r>
            <a:endParaRPr lang="ru-RU" dirty="0"/>
          </a:p>
        </p:txBody>
      </p:sp>
      <p:pic>
        <p:nvPicPr>
          <p:cNvPr id="2051" name="Picture 3" descr="D:\Projects\Выставки\SIBF-2014\Metal_manufactory_1.jpg"/>
          <p:cNvPicPr>
            <a:picLocks noChangeAspect="1" noChangeArrowheads="1"/>
          </p:cNvPicPr>
          <p:nvPr/>
        </p:nvPicPr>
        <p:blipFill>
          <a:blip r:embed="rId3" cstate="print"/>
          <a:srcRect/>
          <a:stretch>
            <a:fillRect/>
          </a:stretch>
        </p:blipFill>
        <p:spPr bwMode="auto">
          <a:xfrm>
            <a:off x="4267200" y="1600200"/>
            <a:ext cx="4397858" cy="3810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Virtual Exposition </a:t>
            </a:r>
            <a:br>
              <a:rPr lang="en-US" dirty="0" smtClean="0"/>
            </a:br>
            <a:r>
              <a:rPr lang="ru-RU" dirty="0" smtClean="0"/>
              <a:t>“</a:t>
            </a:r>
            <a:r>
              <a:rPr lang="en-US" dirty="0" err="1" smtClean="0"/>
              <a:t>Archae</a:t>
            </a:r>
            <a:r>
              <a:rPr lang="en-US" dirty="0" smtClean="0"/>
              <a:t>-Natural-History</a:t>
            </a:r>
            <a:r>
              <a:rPr lang="ru-RU" dirty="0" smtClean="0"/>
              <a:t>"</a:t>
            </a:r>
            <a:endParaRPr lang="ru-RU" dirty="0"/>
          </a:p>
        </p:txBody>
      </p:sp>
      <p:sp>
        <p:nvSpPr>
          <p:cNvPr id="3" name="Content Placeholder 2"/>
          <p:cNvSpPr>
            <a:spLocks noGrp="1"/>
          </p:cNvSpPr>
          <p:nvPr>
            <p:ph idx="1"/>
          </p:nvPr>
        </p:nvSpPr>
        <p:spPr/>
        <p:txBody>
          <a:bodyPr>
            <a:normAutofit fontScale="92500" lnSpcReduction="20000"/>
          </a:bodyPr>
          <a:lstStyle/>
          <a:p>
            <a:r>
              <a:rPr lang="en-US" b="1" dirty="0" smtClean="0"/>
              <a:t>Exposition is designed to present Stone Era scientific discoveries.</a:t>
            </a:r>
            <a:r>
              <a:rPr lang="ru-RU" b="1" dirty="0" smtClean="0"/>
              <a:t> </a:t>
            </a:r>
            <a:endParaRPr lang="ru-RU" dirty="0" smtClean="0"/>
          </a:p>
          <a:p>
            <a:r>
              <a:rPr lang="en-US" dirty="0" smtClean="0"/>
              <a:t>Exposition consists of three parts, demonstrating technologies of tools development by ancient masters in the Stone Era and Late Paleolithic. Various </a:t>
            </a:r>
            <a:r>
              <a:rPr lang="en-US" dirty="0"/>
              <a:t>w</a:t>
            </a:r>
            <a:r>
              <a:rPr lang="en-US" dirty="0" smtClean="0"/>
              <a:t>ays of stone treatment and grinding are presented and accompanied with graphic illustrations.</a:t>
            </a:r>
          </a:p>
          <a:p>
            <a:r>
              <a:rPr lang="en-US" dirty="0" smtClean="0"/>
              <a:t>Exposition was created in 2011 in cooperation with the Museum of History and Culture of Siberia and Far East Folks, Institute of Archaeology and Ethnography SB RAS, under support of the Dynasty Foundation.</a:t>
            </a:r>
            <a:endParaRPr lang="ru-RU" dirty="0" smtClean="0"/>
          </a:p>
          <a:p>
            <a:pPr>
              <a:buNone/>
            </a:pPr>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ru-RU" dirty="0"/>
          </a:p>
        </p:txBody>
      </p:sp>
      <p:pic>
        <p:nvPicPr>
          <p:cNvPr id="1027" name="Picture 3" descr="D:\SL\D\Projects\Археология ARTEMIR\Семинар\Дротик_snapshot_00.32.jpg"/>
          <p:cNvPicPr>
            <a:picLocks noChangeAspect="1" noChangeArrowheads="1"/>
          </p:cNvPicPr>
          <p:nvPr/>
        </p:nvPicPr>
        <p:blipFill>
          <a:blip r:embed="rId2" cstate="print"/>
          <a:srcRect/>
          <a:stretch>
            <a:fillRect/>
          </a:stretch>
        </p:blipFill>
        <p:spPr bwMode="auto">
          <a:xfrm>
            <a:off x="4267200" y="3733800"/>
            <a:ext cx="4876800" cy="2743200"/>
          </a:xfrm>
          <a:prstGeom prst="rect">
            <a:avLst/>
          </a:prstGeom>
          <a:noFill/>
        </p:spPr>
      </p:pic>
      <p:pic>
        <p:nvPicPr>
          <p:cNvPr id="1026" name="Picture 2" descr="D:\SL\D\Projects\Археология ARTEMIR\Семинар\Viewer 2013-07-10 13-05-52-29.jpg"/>
          <p:cNvPicPr>
            <a:picLocks noChangeAspect="1" noChangeArrowheads="1"/>
          </p:cNvPicPr>
          <p:nvPr/>
        </p:nvPicPr>
        <p:blipFill>
          <a:blip r:embed="rId3" cstate="print"/>
          <a:srcRect/>
          <a:stretch>
            <a:fillRect/>
          </a:stretch>
        </p:blipFill>
        <p:spPr bwMode="auto">
          <a:xfrm>
            <a:off x="16933" y="1981200"/>
            <a:ext cx="4951810" cy="2782675"/>
          </a:xfrm>
          <a:prstGeom prst="rect">
            <a:avLst/>
          </a:prstGeom>
          <a:noFill/>
        </p:spPr>
      </p:pic>
      <p:sp>
        <p:nvSpPr>
          <p:cNvPr id="6" name="Title 1"/>
          <p:cNvSpPr>
            <a:spLocks noGrp="1"/>
          </p:cNvSpPr>
          <p:nvPr>
            <p:ph type="title"/>
          </p:nvPr>
        </p:nvSpPr>
        <p:spPr/>
        <p:txBody>
          <a:bodyPr>
            <a:normAutofit fontScale="90000"/>
          </a:bodyPr>
          <a:lstStyle/>
          <a:p>
            <a:r>
              <a:rPr lang="en-US" dirty="0"/>
              <a:t>Virtual Exposition </a:t>
            </a:r>
            <a:br>
              <a:rPr lang="en-US" dirty="0"/>
            </a:br>
            <a:r>
              <a:rPr lang="ru-RU" dirty="0"/>
              <a:t>“</a:t>
            </a:r>
            <a:r>
              <a:rPr lang="en-US" dirty="0" err="1"/>
              <a:t>Archae</a:t>
            </a:r>
            <a:r>
              <a:rPr lang="en-US" dirty="0"/>
              <a:t>-Natural-History</a:t>
            </a:r>
            <a:r>
              <a:rPr lang="ru-RU" dirty="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Virtual Exposition </a:t>
            </a:r>
            <a:br>
              <a:rPr lang="en-US" dirty="0"/>
            </a:br>
            <a:r>
              <a:rPr lang="ru-RU" dirty="0" smtClean="0"/>
              <a:t>“</a:t>
            </a:r>
            <a:r>
              <a:rPr lang="en-US" dirty="0" err="1" smtClean="0"/>
              <a:t>Umreva</a:t>
            </a:r>
            <a:r>
              <a:rPr lang="en-US" dirty="0" smtClean="0"/>
              <a:t> Fort”</a:t>
            </a:r>
            <a:endParaRPr lang="ru-RU" dirty="0"/>
          </a:p>
        </p:txBody>
      </p:sp>
      <p:sp>
        <p:nvSpPr>
          <p:cNvPr id="3" name="Content Placeholder 2"/>
          <p:cNvSpPr>
            <a:spLocks noGrp="1"/>
          </p:cNvSpPr>
          <p:nvPr>
            <p:ph idx="1"/>
          </p:nvPr>
        </p:nvSpPr>
        <p:spPr>
          <a:xfrm>
            <a:off x="457200" y="1600200"/>
            <a:ext cx="8229600" cy="4953000"/>
          </a:xfrm>
        </p:spPr>
        <p:txBody>
          <a:bodyPr>
            <a:normAutofit fontScale="77500" lnSpcReduction="20000"/>
          </a:bodyPr>
          <a:lstStyle/>
          <a:p>
            <a:pPr marL="174625" indent="277813">
              <a:buNone/>
            </a:pPr>
            <a:r>
              <a:rPr lang="ru-RU" dirty="0" smtClean="0"/>
              <a:t>Для того чтобы показать, как выглядела и как была устроена русская пограничная крепость, нами, в сотрудничестве со специалистами Новосибирского государственного краеведческого музея, была создана трехмерная виртуальная реконструкция южно-сибирского острога XVIII в. В реконструкции с максимальной точностью воссозданы природный ландшафт, защитные укрепления и постройки за крепостной стеной. </a:t>
            </a:r>
            <a:endParaRPr lang="en-US" dirty="0" smtClean="0"/>
          </a:p>
          <a:p>
            <a:pPr marL="174625" indent="277813">
              <a:buNone/>
            </a:pPr>
            <a:r>
              <a:rPr lang="ru-RU" dirty="0" smtClean="0"/>
              <a:t>С помощью 3D оборудования посетители выставки смогли погрузиться в виртуальный мир острога. Вместе с экскурсоводом обойти его оборонительные сооружения, составить представление о традиционном устройстве сибирских крепостей, о службе и быте казаков. </a:t>
            </a:r>
            <a:endParaRPr lang="en-US" dirty="0" smtClean="0"/>
          </a:p>
          <a:p>
            <a:pPr marL="174625" indent="277813">
              <a:buNone/>
            </a:pPr>
            <a:r>
              <a:rPr lang="ru-RU" dirty="0" smtClean="0"/>
              <a:t>Реконструкция экспонировалась в Новосибирском государственном краеведческом музее, и в региональных музеях, как тематическая выставка «Сибирские остроги. Третье измерение».</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Virtual Exposition </a:t>
            </a:r>
            <a:br>
              <a:rPr lang="en-US" dirty="0"/>
            </a:br>
            <a:r>
              <a:rPr lang="ru-RU" dirty="0"/>
              <a:t>“</a:t>
            </a:r>
            <a:r>
              <a:rPr lang="en-US" dirty="0" err="1"/>
              <a:t>Umreva</a:t>
            </a:r>
            <a:r>
              <a:rPr lang="en-US" dirty="0"/>
              <a:t> Fort”</a:t>
            </a:r>
            <a:endParaRPr lang="ru-RU" dirty="0"/>
          </a:p>
        </p:txBody>
      </p:sp>
      <p:sp>
        <p:nvSpPr>
          <p:cNvPr id="4" name="Content Placeholder 3"/>
          <p:cNvSpPr>
            <a:spLocks noGrp="1"/>
          </p:cNvSpPr>
          <p:nvPr>
            <p:ph idx="1"/>
          </p:nvPr>
        </p:nvSpPr>
        <p:spPr/>
        <p:txBody>
          <a:bodyPr/>
          <a:lstStyle/>
          <a:p>
            <a:endParaRPr lang="ru-RU" dirty="0"/>
          </a:p>
        </p:txBody>
      </p:sp>
      <p:pic>
        <p:nvPicPr>
          <p:cNvPr id="4098" name="Picture 2" descr="D:\SL\D\Projects\Археология ARTEMIR\Семинар\Opening_1.jpg"/>
          <p:cNvPicPr>
            <a:picLocks noChangeAspect="1" noChangeArrowheads="1"/>
          </p:cNvPicPr>
          <p:nvPr/>
        </p:nvPicPr>
        <p:blipFill>
          <a:blip r:embed="rId2" cstate="print"/>
          <a:srcRect/>
          <a:stretch>
            <a:fillRect/>
          </a:stretch>
        </p:blipFill>
        <p:spPr bwMode="auto">
          <a:xfrm>
            <a:off x="4953000" y="1524001"/>
            <a:ext cx="3974277" cy="2851583"/>
          </a:xfrm>
          <a:prstGeom prst="rect">
            <a:avLst/>
          </a:prstGeom>
          <a:noFill/>
        </p:spPr>
      </p:pic>
      <p:pic>
        <p:nvPicPr>
          <p:cNvPr id="4101" name="Picture 5" descr="D:\SL\D\Projects\Археология ARTEMIR\Семинар\07.jpg"/>
          <p:cNvPicPr>
            <a:picLocks noChangeAspect="1" noChangeArrowheads="1"/>
          </p:cNvPicPr>
          <p:nvPr/>
        </p:nvPicPr>
        <p:blipFill>
          <a:blip r:embed="rId3" cstate="print"/>
          <a:srcRect/>
          <a:stretch>
            <a:fillRect/>
          </a:stretch>
        </p:blipFill>
        <p:spPr bwMode="auto">
          <a:xfrm>
            <a:off x="152400" y="1524000"/>
            <a:ext cx="3954463" cy="2837365"/>
          </a:xfrm>
          <a:prstGeom prst="rect">
            <a:avLst/>
          </a:prstGeom>
          <a:noFill/>
        </p:spPr>
      </p:pic>
      <p:pic>
        <p:nvPicPr>
          <p:cNvPr id="4099" name="Picture 3" descr="D:\SL\D\Projects\Археология ARTEMIR\Семинар\02_1.jpg"/>
          <p:cNvPicPr>
            <a:picLocks noChangeAspect="1" noChangeArrowheads="1"/>
          </p:cNvPicPr>
          <p:nvPr/>
        </p:nvPicPr>
        <p:blipFill>
          <a:blip r:embed="rId4" cstate="print"/>
          <a:srcRect/>
          <a:stretch>
            <a:fillRect/>
          </a:stretch>
        </p:blipFill>
        <p:spPr bwMode="auto">
          <a:xfrm>
            <a:off x="2286000" y="3657600"/>
            <a:ext cx="4114800" cy="295240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Hammer Barn</a:t>
            </a:r>
            <a:endParaRPr lang="ru-RU" dirty="0"/>
          </a:p>
        </p:txBody>
      </p:sp>
      <p:sp>
        <p:nvSpPr>
          <p:cNvPr id="3" name="Content Placeholder 2"/>
          <p:cNvSpPr>
            <a:spLocks noGrp="1"/>
          </p:cNvSpPr>
          <p:nvPr>
            <p:ph idx="1"/>
          </p:nvPr>
        </p:nvSpPr>
        <p:spPr/>
        <p:txBody>
          <a:bodyPr>
            <a:normAutofit fontScale="77500" lnSpcReduction="20000"/>
          </a:bodyPr>
          <a:lstStyle/>
          <a:p>
            <a:r>
              <a:rPr lang="ru-RU" dirty="0" smtClean="0"/>
              <a:t>Вслед за продвижением во второй половине XVI—XVII веков русского населения на Урал, распашкой новых земель и основанием новых городов, из центра страны двигались ремесленники, которые заводили на новых местах различные ремесла и промыслы, в том числе железоделательные: кузнечные, литейные, рудоплавильные.</a:t>
            </a:r>
          </a:p>
          <a:p>
            <a:r>
              <a:rPr lang="ru-RU" dirty="0" smtClean="0"/>
              <a:t>На берегах рек начали строиться кузницы. По собранному из досок каналу поток воды направлялся на водяные колёса, приводя их в движение. Далее энергия передавалась на меха, которые подавали воздух в печи, и тяжелые молоты, использовавшиеся для ковки металла.</a:t>
            </a:r>
          </a:p>
          <a:p>
            <a:r>
              <a:rPr lang="ru-RU" dirty="0" smtClean="0"/>
              <a:t>В XVIII веке Россия, благодаря созданию Уральского горнопромышленного района, по объемам производства металлов догнала и перегнала западноевропейские страны, а на мировом рынке оттеснила на второй план Швецию.</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0"/>
            <a:ext cx="8229600" cy="1154098"/>
          </a:xfrm>
        </p:spPr>
        <p:txBody>
          <a:bodyPr>
            <a:normAutofit/>
          </a:bodyPr>
          <a:lstStyle/>
          <a:p>
            <a:r>
              <a:rPr lang="en-US" dirty="0"/>
              <a:t>Hammer Barn</a:t>
            </a:r>
            <a:endParaRPr lang="ru-RU" dirty="0"/>
          </a:p>
        </p:txBody>
      </p:sp>
      <p:pic>
        <p:nvPicPr>
          <p:cNvPr id="2050" name="Picture 2" descr="D:\SL\D\Projects\Археология ARTEMIR\Семинар\01_3.jpg"/>
          <p:cNvPicPr>
            <a:picLocks noChangeAspect="1" noChangeArrowheads="1"/>
          </p:cNvPicPr>
          <p:nvPr/>
        </p:nvPicPr>
        <p:blipFill>
          <a:blip r:embed="rId2" cstate="print"/>
          <a:srcRect/>
          <a:stretch>
            <a:fillRect/>
          </a:stretch>
        </p:blipFill>
        <p:spPr bwMode="auto">
          <a:xfrm>
            <a:off x="457200" y="987854"/>
            <a:ext cx="3900486" cy="2798637"/>
          </a:xfrm>
          <a:prstGeom prst="rect">
            <a:avLst/>
          </a:prstGeom>
          <a:noFill/>
        </p:spPr>
      </p:pic>
      <p:pic>
        <p:nvPicPr>
          <p:cNvPr id="2052" name="Picture 4" descr="D:\SL\D\Projects\Археология ARTEMIR\Семинар\03_0.jpg"/>
          <p:cNvPicPr>
            <a:picLocks noChangeAspect="1" noChangeArrowheads="1"/>
          </p:cNvPicPr>
          <p:nvPr/>
        </p:nvPicPr>
        <p:blipFill>
          <a:blip r:embed="rId3" cstate="print"/>
          <a:srcRect/>
          <a:stretch>
            <a:fillRect/>
          </a:stretch>
        </p:blipFill>
        <p:spPr bwMode="auto">
          <a:xfrm>
            <a:off x="457200" y="3962400"/>
            <a:ext cx="3899061" cy="2797615"/>
          </a:xfrm>
          <a:prstGeom prst="rect">
            <a:avLst/>
          </a:prstGeom>
          <a:noFill/>
        </p:spPr>
      </p:pic>
      <p:pic>
        <p:nvPicPr>
          <p:cNvPr id="2053" name="Picture 5" descr="D:\SL\D\Projects\Археология ARTEMIR\Семинар\04_1.jpg"/>
          <p:cNvPicPr>
            <a:picLocks noChangeAspect="1" noChangeArrowheads="1"/>
          </p:cNvPicPr>
          <p:nvPr/>
        </p:nvPicPr>
        <p:blipFill>
          <a:blip r:embed="rId4" cstate="print"/>
          <a:srcRect/>
          <a:stretch>
            <a:fillRect/>
          </a:stretch>
        </p:blipFill>
        <p:spPr bwMode="auto">
          <a:xfrm>
            <a:off x="4724400" y="4000504"/>
            <a:ext cx="3803093" cy="2728757"/>
          </a:xfrm>
          <a:prstGeom prst="rect">
            <a:avLst/>
          </a:prstGeom>
          <a:noFill/>
        </p:spPr>
      </p:pic>
      <p:pic>
        <p:nvPicPr>
          <p:cNvPr id="2051" name="Picture 3" descr="D:\SL\D\Projects\Археология ARTEMIR\Семинар\02_0.jpg"/>
          <p:cNvPicPr>
            <a:picLocks noChangeAspect="1" noChangeArrowheads="1"/>
          </p:cNvPicPr>
          <p:nvPr/>
        </p:nvPicPr>
        <p:blipFill>
          <a:blip r:embed="rId5" cstate="print"/>
          <a:srcRect/>
          <a:stretch>
            <a:fillRect/>
          </a:stretch>
        </p:blipFill>
        <p:spPr bwMode="auto">
          <a:xfrm>
            <a:off x="4714876" y="1003828"/>
            <a:ext cx="3857652" cy="276790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419</TotalTime>
  <Words>520</Words>
  <Application>Microsoft Macintosh PowerPoint</Application>
  <PresentationFormat>On-screen Show (4:3)</PresentationFormat>
  <Paragraphs>63</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Virtual Format of Museum space and 3d visualization</vt:lpstr>
      <vt:lpstr>3D reconstruction domain</vt:lpstr>
      <vt:lpstr>3D Archaeological Reconstruction</vt:lpstr>
      <vt:lpstr>Virtual Exposition  “Archae-Natural-History"</vt:lpstr>
      <vt:lpstr>Virtual Exposition  “Archae-Natural-History"</vt:lpstr>
      <vt:lpstr>Virtual Exposition  “Umreva Fort”</vt:lpstr>
      <vt:lpstr>Virtual Exposition  “Umreva Fort”</vt:lpstr>
      <vt:lpstr>Hammer Barn</vt:lpstr>
      <vt:lpstr>Hammer Barn</vt:lpstr>
      <vt:lpstr>3D Virtual Activity-based Learning Environment</vt:lpstr>
      <vt:lpstr>VALE</vt:lpstr>
      <vt:lpstr>VALE</vt:lpstr>
      <vt:lpstr>VALE – Umreva Fort</vt:lpstr>
      <vt:lpstr>VALE</vt:lpstr>
      <vt:lpstr>How to get 3D</vt:lpstr>
      <vt:lpstr>Architectural Interactive 3D Visualization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Architectural Interactive 3D Visualization</dc:title>
  <dc:creator>Vasily S. Bartosh</dc:creator>
  <cp:lastModifiedBy>VAS</cp:lastModifiedBy>
  <cp:revision>37</cp:revision>
  <dcterms:created xsi:type="dcterms:W3CDTF">2006-08-16T00:00:00Z</dcterms:created>
  <dcterms:modified xsi:type="dcterms:W3CDTF">2016-01-26T13:09:30Z</dcterms:modified>
</cp:coreProperties>
</file>