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97" r:id="rId2"/>
    <p:sldId id="298" r:id="rId3"/>
    <p:sldId id="300" r:id="rId4"/>
    <p:sldId id="305" r:id="rId5"/>
    <p:sldId id="311" r:id="rId6"/>
    <p:sldId id="463" r:id="rId7"/>
    <p:sldId id="503" r:id="rId8"/>
    <p:sldId id="464" r:id="rId9"/>
    <p:sldId id="465" r:id="rId10"/>
    <p:sldId id="257" r:id="rId11"/>
    <p:sldId id="296" r:id="rId12"/>
    <p:sldId id="258" r:id="rId13"/>
    <p:sldId id="259" r:id="rId14"/>
    <p:sldId id="260" r:id="rId15"/>
    <p:sldId id="313" r:id="rId16"/>
    <p:sldId id="315" r:id="rId17"/>
    <p:sldId id="261" r:id="rId18"/>
    <p:sldId id="330" r:id="rId19"/>
    <p:sldId id="423" r:id="rId20"/>
    <p:sldId id="324" r:id="rId21"/>
    <p:sldId id="325" r:id="rId22"/>
    <p:sldId id="461" r:id="rId23"/>
    <p:sldId id="462" r:id="rId24"/>
    <p:sldId id="268" r:id="rId25"/>
    <p:sldId id="269" r:id="rId26"/>
    <p:sldId id="271" r:id="rId27"/>
    <p:sldId id="292" r:id="rId28"/>
    <p:sldId id="293" r:id="rId29"/>
    <p:sldId id="272" r:id="rId30"/>
    <p:sldId id="273" r:id="rId31"/>
    <p:sldId id="294" r:id="rId32"/>
    <p:sldId id="274" r:id="rId33"/>
    <p:sldId id="290" r:id="rId34"/>
    <p:sldId id="291" r:id="rId35"/>
    <p:sldId id="276" r:id="rId36"/>
    <p:sldId id="466" r:id="rId37"/>
    <p:sldId id="505" r:id="rId38"/>
    <p:sldId id="506" r:id="rId39"/>
    <p:sldId id="507" r:id="rId40"/>
    <p:sldId id="471" r:id="rId41"/>
    <p:sldId id="472" r:id="rId42"/>
    <p:sldId id="467" r:id="rId43"/>
    <p:sldId id="468" r:id="rId44"/>
    <p:sldId id="469" r:id="rId45"/>
    <p:sldId id="470" r:id="rId46"/>
    <p:sldId id="473" r:id="rId47"/>
    <p:sldId id="474" r:id="rId48"/>
    <p:sldId id="475" r:id="rId49"/>
    <p:sldId id="476" r:id="rId50"/>
    <p:sldId id="477" r:id="rId51"/>
    <p:sldId id="478" r:id="rId52"/>
    <p:sldId id="479" r:id="rId53"/>
    <p:sldId id="480" r:id="rId54"/>
    <p:sldId id="481" r:id="rId55"/>
    <p:sldId id="482" r:id="rId56"/>
    <p:sldId id="483" r:id="rId57"/>
    <p:sldId id="484" r:id="rId58"/>
    <p:sldId id="485" r:id="rId59"/>
    <p:sldId id="489" r:id="rId60"/>
    <p:sldId id="490" r:id="rId61"/>
    <p:sldId id="494" r:id="rId62"/>
    <p:sldId id="495" r:id="rId63"/>
    <p:sldId id="496" r:id="rId64"/>
    <p:sldId id="497" r:id="rId65"/>
    <p:sldId id="498" r:id="rId66"/>
    <p:sldId id="499" r:id="rId67"/>
    <p:sldId id="500" r:id="rId68"/>
    <p:sldId id="501" r:id="rId69"/>
    <p:sldId id="502" r:id="rId70"/>
    <p:sldId id="504" r:id="rId71"/>
    <p:sldId id="424" r:id="rId72"/>
    <p:sldId id="288" r:id="rId73"/>
    <p:sldId id="335" r:id="rId74"/>
    <p:sldId id="337" r:id="rId75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8B81-E291-42E7-9673-6DBCC07737D1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BD012-31BE-4F94-9FA9-CE1302CDA3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07A31-548C-480D-B0D7-0B4E56F452A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6105-9831-455F-B53E-362498961BC5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B60C-F950-4D73-A613-E1FC671EF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FBE8F-25D8-4C2F-94D4-C87253691BCE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3D2E-E071-4506-BC35-0C1386CDD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F26AF-FDCC-4B74-801E-5C75C25108B5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8168-5115-4DC2-AC39-F4B0D58CD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71438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30230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3616-02D9-4BA2-A9FA-12BEAF5EA705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E71A-0063-4414-83D4-20453EB05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282CC-E151-4F9D-A13C-9C68E19C4F15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D28EA-A8E0-44A1-B580-437508A53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6A83-6D91-47A6-91E2-7778DFF0D21F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C38AA-ABD6-402A-B2D7-4B3B70753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0EDD-5C2C-4EC0-ACD5-60C63FCFD0F4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811D5-C025-4B16-B781-FB86D9FE9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0F0B-9869-4C4E-B140-0B7D4A39AC77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9AFF-C4E7-4708-A84F-925F3AE85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60A70-B5F0-444D-A4D2-BF3F6BF2B7A5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7677-8AAA-45DD-BBE7-8F485875C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5AED5-5841-4040-9AAC-C3C01F48948F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FBBD-A89E-45C2-9ACF-C322AF9BC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2495C-2F3F-43B2-AEBC-2D2B73A09E18}" type="datetimeFigureOut">
              <a:rPr lang="ru-RU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0265-3F8A-4745-9F1B-DDAEB4D42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141EB-92E6-46F1-8A1D-A8DC568C63EB}" type="datetimeFigureOut">
              <a:rPr lang="ru-RU"/>
              <a:pPr>
                <a:defRPr/>
              </a:pPr>
              <a:t>22.05.2018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B6DAE4-4F86-4DB8-A3F6-BC540FC79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lab.tv/rus/forward/solutions_audionormalization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lab.tv/rus/forward/docs/ru_title_scripts_ts1.pdf" TargetMode="External"/><Relationship Id="rId2" Type="http://schemas.openxmlformats.org/officeDocument/2006/relationships/hyperlink" Target="http://www.softlab.tv/rus/forward/docs/ru_title_scripts_ts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ftlab.tv/rus/forward/titlescripts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lab.tv/rus/forward/solutions_redundancy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26" Type="http://schemas.openxmlformats.org/officeDocument/2006/relationships/image" Target="../media/image130.jpeg"/><Relationship Id="rId3" Type="http://schemas.openxmlformats.org/officeDocument/2006/relationships/image" Target="../media/image107.jpeg"/><Relationship Id="rId21" Type="http://schemas.openxmlformats.org/officeDocument/2006/relationships/image" Target="../media/image125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5" Type="http://schemas.openxmlformats.org/officeDocument/2006/relationships/image" Target="../media/image129.jpeg"/><Relationship Id="rId2" Type="http://schemas.openxmlformats.org/officeDocument/2006/relationships/image" Target="../media/image106.jpeg"/><Relationship Id="rId16" Type="http://schemas.openxmlformats.org/officeDocument/2006/relationships/image" Target="../media/image120.jpeg"/><Relationship Id="rId20" Type="http://schemas.openxmlformats.org/officeDocument/2006/relationships/image" Target="../media/image124.jpeg"/><Relationship Id="rId29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24" Type="http://schemas.openxmlformats.org/officeDocument/2006/relationships/image" Target="../media/image128.jpe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23" Type="http://schemas.openxmlformats.org/officeDocument/2006/relationships/image" Target="../media/image127.jpeg"/><Relationship Id="rId28" Type="http://schemas.openxmlformats.org/officeDocument/2006/relationships/image" Target="../media/image132.jpeg"/><Relationship Id="rId10" Type="http://schemas.openxmlformats.org/officeDocument/2006/relationships/image" Target="../media/image114.jpeg"/><Relationship Id="rId19" Type="http://schemas.openxmlformats.org/officeDocument/2006/relationships/image" Target="../media/image123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Relationship Id="rId22" Type="http://schemas.openxmlformats.org/officeDocument/2006/relationships/image" Target="../media/image126.jpeg"/><Relationship Id="rId27" Type="http://schemas.openxmlformats.org/officeDocument/2006/relationships/image" Target="../media/image13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lab.tv/rus/forward/plugin4.html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yarating.ru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3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31589"/>
            <a:ext cx="7772400" cy="2016225"/>
          </a:xfrm>
        </p:spPr>
        <p:txBody>
          <a:bodyPr/>
          <a:lstStyle/>
          <a:p>
            <a:r>
              <a:rPr lang="ru-RU" dirty="0" smtClean="0"/>
              <a:t>Современные решения </a:t>
            </a:r>
            <a:br>
              <a:rPr lang="ru-RU" dirty="0" smtClean="0"/>
            </a:br>
            <a:r>
              <a:rPr lang="ru-RU" dirty="0" smtClean="0"/>
              <a:t>для ТВ-производства </a:t>
            </a:r>
            <a:br>
              <a:rPr lang="ru-RU" dirty="0" smtClean="0"/>
            </a:br>
            <a:r>
              <a:rPr lang="ru-RU" dirty="0" smtClean="0"/>
              <a:t>от </a:t>
            </a:r>
            <a:r>
              <a:rPr lang="ru-RU" dirty="0" err="1" smtClean="0"/>
              <a:t>СофтЛаб-НСК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363838"/>
            <a:ext cx="6400800" cy="1152128"/>
          </a:xfrm>
        </p:spPr>
        <p:txBody>
          <a:bodyPr/>
          <a:lstStyle/>
          <a:p>
            <a:r>
              <a:rPr lang="ru-RU" dirty="0" smtClean="0"/>
              <a:t>Михаил Шадрин</a:t>
            </a:r>
          </a:p>
          <a:p>
            <a:r>
              <a:rPr lang="en-US" dirty="0" smtClean="0"/>
              <a:t>forward@softlab.tv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Нормализация громкости звука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147248" cy="2800333"/>
          </a:xfrm>
        </p:spPr>
        <p:txBody>
          <a:bodyPr/>
          <a:lstStyle/>
          <a:p>
            <a:pPr marL="0">
              <a:buNone/>
            </a:pPr>
            <a:r>
              <a:rPr lang="ru-RU" sz="2800" dirty="0" smtClean="0"/>
              <a:t>Федеральный Закон "О рекламе", ст. 14, ч. 12</a:t>
            </a:r>
            <a:br>
              <a:rPr lang="ru-RU" sz="2800" dirty="0" smtClean="0"/>
            </a:br>
            <a:r>
              <a:rPr lang="ru-RU" sz="2800" dirty="0" smtClean="0"/>
              <a:t>Приказ ФАС России № 374/15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«на лету» для всех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автоматическая (для рекламных роликов)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интерактивная (для рекламных роликов)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2421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2"/>
              </a:rPr>
              <a:t>http://www.softlab.tv/rus/forward/solutions_audionormalization.htm</a:t>
            </a:r>
            <a:r>
              <a:rPr lang="en-US" sz="1400" u="sng" dirty="0" smtClean="0">
                <a:hlinkClick r:id="rId2"/>
              </a:rPr>
              <a:t>l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Нормализация громкости звука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859782"/>
            <a:ext cx="8075240" cy="93610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Интегральные громкости блоков рекламы, блока анонсов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и фильма</a:t>
            </a:r>
            <a:r>
              <a:rPr lang="en-US" sz="2400" dirty="0" smtClean="0"/>
              <a:t>/</a:t>
            </a:r>
            <a:r>
              <a:rPr lang="ru-RU" sz="2400" dirty="0" smtClean="0"/>
              <a:t>передачи должны совпадать с</a:t>
            </a:r>
            <a:r>
              <a:rPr lang="en-US" sz="2400" dirty="0" smtClean="0"/>
              <a:t> </a:t>
            </a:r>
            <a:r>
              <a:rPr lang="ru-RU" sz="2400" dirty="0" smtClean="0"/>
              <a:t>точностью 1.5 дБ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51670"/>
            <a:ext cx="52149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авая фигурная скобка 5"/>
          <p:cNvSpPr/>
          <p:nvPr/>
        </p:nvSpPr>
        <p:spPr>
          <a:xfrm rot="5400000">
            <a:off x="2010000" y="2037406"/>
            <a:ext cx="155448" cy="792088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2658072" y="2181422"/>
            <a:ext cx="155448" cy="504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4242248" y="1101302"/>
            <a:ext cx="155448" cy="2664296"/>
          </a:xfrm>
          <a:prstGeom prst="righ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5790420" y="2217426"/>
            <a:ext cx="155448" cy="4320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 rot="5400000">
            <a:off x="6402488" y="2037406"/>
            <a:ext cx="155448" cy="792088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91680" y="249974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Фильм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249974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Фильм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249974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Анонс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249974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Анонс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2499742"/>
            <a:ext cx="9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Реклама</a:t>
            </a:r>
            <a:endParaRPr lang="ru-RU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939902"/>
            <a:ext cx="5184576" cy="4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9902"/>
            <a:ext cx="504056" cy="5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164288" y="3992165"/>
            <a:ext cx="1499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BS.1770 / R.128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1. </a:t>
            </a:r>
            <a:r>
              <a:rPr lang="ru-RU" sz="3600" dirty="0" smtClean="0"/>
              <a:t>Нормализация</a:t>
            </a:r>
            <a:r>
              <a:rPr lang="en-US" sz="3600" dirty="0" smtClean="0"/>
              <a:t> </a:t>
            </a:r>
            <a:r>
              <a:rPr lang="ru-RU" sz="3600" dirty="0" smtClean="0"/>
              <a:t>выхода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5646"/>
            <a:ext cx="4906888" cy="3168352"/>
          </a:xfrm>
        </p:spPr>
        <p:txBody>
          <a:bodyPr/>
          <a:lstStyle/>
          <a:p>
            <a:r>
              <a:rPr lang="ru-RU" sz="2200" dirty="0" err="1" smtClean="0"/>
              <a:t>Плагин</a:t>
            </a:r>
            <a:r>
              <a:rPr lang="ru-RU" sz="2200" dirty="0" smtClean="0"/>
              <a:t> </a:t>
            </a:r>
            <a:r>
              <a:rPr lang="en-US" sz="2200" dirty="0" smtClean="0"/>
              <a:t>APTO Stream processing</a:t>
            </a:r>
            <a:r>
              <a:rPr lang="ru-RU" sz="2200" dirty="0" smtClean="0"/>
              <a:t> </a:t>
            </a:r>
            <a:br>
              <a:rPr lang="ru-RU" sz="2200" dirty="0" smtClean="0"/>
            </a:br>
            <a:r>
              <a:rPr lang="ru-RU" sz="2200" dirty="0" smtClean="0"/>
              <a:t>от компании </a:t>
            </a:r>
            <a:r>
              <a:rPr lang="en-US" sz="2200" dirty="0" smtClean="0"/>
              <a:t>Linear Acoustic</a:t>
            </a:r>
            <a:endParaRPr lang="ru-RU" sz="2200" dirty="0" smtClean="0"/>
          </a:p>
          <a:p>
            <a:r>
              <a:rPr lang="ru-RU" sz="2200" dirty="0" smtClean="0"/>
              <a:t>Звук на выходе платы </a:t>
            </a:r>
            <a:br>
              <a:rPr lang="ru-RU" sz="2200" dirty="0" smtClean="0"/>
            </a:br>
            <a:r>
              <a:rPr lang="ru-RU" sz="2200" dirty="0" smtClean="0"/>
              <a:t>(реальной или виртуальной)</a:t>
            </a:r>
          </a:p>
          <a:p>
            <a:r>
              <a:rPr lang="ru-RU" sz="2200" dirty="0" smtClean="0"/>
              <a:t>Минимум настроек</a:t>
            </a:r>
          </a:p>
          <a:p>
            <a:r>
              <a:rPr lang="ru-RU" sz="2200" dirty="0" smtClean="0"/>
              <a:t>990</a:t>
            </a:r>
            <a:r>
              <a:rPr lang="en-US" sz="2200" dirty="0" smtClean="0"/>
              <a:t>$</a:t>
            </a:r>
            <a:r>
              <a:rPr lang="ru-RU" sz="2200" dirty="0" smtClean="0"/>
              <a:t> за </a:t>
            </a:r>
            <a:r>
              <a:rPr lang="ru-RU" sz="2200" dirty="0" err="1" smtClean="0"/>
              <a:t>стерео-канал</a:t>
            </a:r>
            <a:r>
              <a:rPr lang="ru-RU" sz="2200" dirty="0" smtClean="0"/>
              <a:t> (независимая обработка разных выходов)</a:t>
            </a:r>
            <a:endParaRPr lang="ru-RU" sz="2200" dirty="0"/>
          </a:p>
        </p:txBody>
      </p:sp>
      <p:pic>
        <p:nvPicPr>
          <p:cNvPr id="4" name="Рисунок 3" descr="plugin_linear_acoustic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563638"/>
            <a:ext cx="3277394" cy="276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23"/>
            <a:ext cx="9144000" cy="714381"/>
          </a:xfrm>
        </p:spPr>
        <p:txBody>
          <a:bodyPr/>
          <a:lstStyle/>
          <a:p>
            <a:r>
              <a:rPr lang="en-US" sz="3600" dirty="0" smtClean="0"/>
              <a:t>2. </a:t>
            </a:r>
            <a:r>
              <a:rPr lang="ru-RU" sz="3600" dirty="0" smtClean="0"/>
              <a:t>Автоматическая нормализация роликов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5646"/>
            <a:ext cx="4546848" cy="3168352"/>
          </a:xfrm>
        </p:spPr>
        <p:txBody>
          <a:bodyPr/>
          <a:lstStyle/>
          <a:p>
            <a:r>
              <a:rPr lang="ru-RU" sz="2200" dirty="0" smtClean="0"/>
              <a:t>Только для коротких роликов</a:t>
            </a:r>
          </a:p>
          <a:p>
            <a:r>
              <a:rPr lang="ru-RU" sz="2200" dirty="0" smtClean="0"/>
              <a:t>Автоматическое изменение общей громкости клипа </a:t>
            </a:r>
            <a:br>
              <a:rPr lang="ru-RU" sz="2200" dirty="0" smtClean="0"/>
            </a:br>
            <a:r>
              <a:rPr lang="ru-RU" sz="2200" dirty="0" smtClean="0"/>
              <a:t>для точного соответствия требуемой интегральной громкости</a:t>
            </a:r>
          </a:p>
          <a:p>
            <a:r>
              <a:rPr lang="ru-RU" sz="2200" dirty="0" smtClean="0"/>
              <a:t>Задержка обработки</a:t>
            </a:r>
          </a:p>
          <a:p>
            <a:r>
              <a:rPr lang="ru-RU" sz="2200" dirty="0" smtClean="0"/>
              <a:t>Бесплатно</a:t>
            </a:r>
          </a:p>
        </p:txBody>
      </p:sp>
      <p:pic>
        <p:nvPicPr>
          <p:cNvPr id="4" name="Рисунок 3" descr="solutions_audionormalizing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707654"/>
            <a:ext cx="3583867" cy="279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23"/>
            <a:ext cx="9144000" cy="714381"/>
          </a:xfrm>
        </p:spPr>
        <p:txBody>
          <a:bodyPr/>
          <a:lstStyle/>
          <a:p>
            <a:r>
              <a:rPr lang="en-US" sz="3600" dirty="0" smtClean="0"/>
              <a:t>3. </a:t>
            </a:r>
            <a:r>
              <a:rPr lang="ru-RU" sz="3600" dirty="0" smtClean="0"/>
              <a:t>Интерактивная нормализация роликов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35646"/>
            <a:ext cx="4402832" cy="2958976"/>
          </a:xfrm>
        </p:spPr>
        <p:txBody>
          <a:bodyPr/>
          <a:lstStyle/>
          <a:p>
            <a:r>
              <a:rPr lang="ru-RU" sz="2200" dirty="0" smtClean="0"/>
              <a:t>Только для коротких роликов</a:t>
            </a:r>
          </a:p>
          <a:p>
            <a:r>
              <a:rPr lang="ru-RU" sz="2200" dirty="0" smtClean="0"/>
              <a:t>Определение интегральной громкости клипа</a:t>
            </a:r>
          </a:p>
          <a:p>
            <a:r>
              <a:rPr lang="ru-RU" sz="2200" dirty="0" smtClean="0"/>
              <a:t>Изменение громкости </a:t>
            </a:r>
            <a:br>
              <a:rPr lang="ru-RU" sz="2200" dirty="0" smtClean="0"/>
            </a:br>
            <a:r>
              <a:rPr lang="ru-RU" sz="2200" dirty="0" smtClean="0"/>
              <a:t>«прямо сейчас»</a:t>
            </a:r>
          </a:p>
          <a:p>
            <a:r>
              <a:rPr lang="ru-RU" sz="2200" dirty="0" smtClean="0"/>
              <a:t>Бесплатно</a:t>
            </a:r>
            <a:endParaRPr lang="ru-RU" sz="2200" dirty="0"/>
          </a:p>
        </p:txBody>
      </p:sp>
      <p:pic>
        <p:nvPicPr>
          <p:cNvPr id="5" name="Рисунок 4" descr="solutions_audionormalizing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5026" y="1707653"/>
            <a:ext cx="3861430" cy="2808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Многослойные титры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72311"/>
            <a:ext cx="3600399" cy="213220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72311"/>
            <a:ext cx="3803396" cy="2139599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Титровальные шаблоны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63638"/>
            <a:ext cx="5795259" cy="3240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Титровальные </a:t>
            </a:r>
            <a:r>
              <a:rPr lang="ru-RU" dirty="0" err="1" smtClean="0"/>
              <a:t>скрипты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2872341"/>
          </a:xfrm>
        </p:spPr>
        <p:txBody>
          <a:bodyPr/>
          <a:lstStyle/>
          <a:p>
            <a:pPr marL="0">
              <a:buNone/>
            </a:pPr>
            <a:r>
              <a:rPr lang="ru-RU" sz="2400" dirty="0" smtClean="0"/>
              <a:t>Автоматизации рутинных процессов,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расширение возможностей по оформлению канала</a:t>
            </a:r>
            <a:r>
              <a:rPr lang="en-US" sz="2400" dirty="0" smtClean="0"/>
              <a:t>:</a:t>
            </a:r>
            <a:endParaRPr lang="ru-RU" sz="2400" dirty="0" smtClean="0"/>
          </a:p>
          <a:p>
            <a:pPr>
              <a:spcBef>
                <a:spcPts val="0"/>
              </a:spcBef>
            </a:pPr>
            <a:r>
              <a:rPr lang="ru-RU" sz="2000" dirty="0" smtClean="0"/>
              <a:t>Показ возрастных ограничений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Предупреждения о сценах курения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"До конца рекламного блока осталось..."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"Сейчас в эфире...."</a:t>
            </a:r>
          </a:p>
          <a:p>
            <a:pPr>
              <a:spcBef>
                <a:spcPts val="0"/>
              </a:spcBef>
            </a:pPr>
            <a:r>
              <a:rPr lang="ru-RU" sz="2000" dirty="0" smtClean="0"/>
              <a:t>"Далее следует..."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83918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2"/>
              </a:rPr>
              <a:t>http://www.softlab.tv/rus/forward/docs/ru_title_scripts_tsf.pdf</a:t>
            </a:r>
            <a:endParaRPr lang="ru-RU" sz="1400" dirty="0" smtClean="0"/>
          </a:p>
          <a:p>
            <a:r>
              <a:rPr lang="en-US" sz="1400" dirty="0" smtClean="0">
                <a:hlinkClick r:id="rId3"/>
              </a:rPr>
              <a:t>http://www.softlab.tv/rus/forward/docs/ru_title_scripts_ts1.pdf</a:t>
            </a:r>
            <a:endParaRPr lang="ru-RU" sz="1400" dirty="0" smtClean="0"/>
          </a:p>
          <a:p>
            <a:r>
              <a:rPr lang="ru-RU" sz="1400" u="sng" dirty="0" smtClean="0">
                <a:hlinkClick r:id="rId4"/>
              </a:rPr>
              <a:t>http://www.softlab.tv/rus/forward/titlescripts.html</a:t>
            </a:r>
            <a:endParaRPr lang="ru-RU" sz="14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«Модные» титры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3304389"/>
          </a:xfrm>
        </p:spPr>
        <p:txBody>
          <a:bodyPr/>
          <a:lstStyle/>
          <a:p>
            <a:r>
              <a:rPr lang="ru-RU" sz="2400" dirty="0" smtClean="0"/>
              <a:t>QML-анимация для сервисов </a:t>
            </a:r>
            <a:r>
              <a:rPr lang="ru-RU" sz="2400" dirty="0" err="1" smtClean="0"/>
              <a:t>Яндекса</a:t>
            </a:r>
            <a:endParaRPr lang="ru-RU" sz="2400" dirty="0" smtClean="0"/>
          </a:p>
          <a:p>
            <a:pPr lvl="1">
              <a:buFont typeface="Courier New" pitchFamily="49" charset="0"/>
              <a:buChar char="o"/>
            </a:pPr>
            <a:r>
              <a:rPr lang="ru-RU" sz="1600" dirty="0" err="1" smtClean="0"/>
              <a:t>Яндекс.Пробки</a:t>
            </a:r>
            <a:endParaRPr lang="ru-RU" sz="1600" dirty="0" smtClean="0"/>
          </a:p>
          <a:p>
            <a:pPr lvl="1">
              <a:buFont typeface="Courier New" pitchFamily="49" charset="0"/>
              <a:buChar char="o"/>
            </a:pPr>
            <a:r>
              <a:rPr lang="ru-RU" sz="1600" dirty="0" err="1" smtClean="0"/>
              <a:t>Яндекс.Погода</a:t>
            </a:r>
            <a:endParaRPr lang="ru-RU" sz="1600" dirty="0" smtClean="0"/>
          </a:p>
          <a:p>
            <a:r>
              <a:rPr lang="ru-RU" sz="2400" dirty="0" err="1" smtClean="0"/>
              <a:t>YouTube</a:t>
            </a:r>
            <a:endParaRPr lang="ru-RU" sz="2400" dirty="0" smtClean="0"/>
          </a:p>
          <a:p>
            <a:pPr lvl="1">
              <a:buFont typeface="Courier New" pitchFamily="49" charset="0"/>
              <a:buChar char="o"/>
            </a:pPr>
            <a:r>
              <a:rPr lang="ru-RU" sz="1600" dirty="0" smtClean="0"/>
              <a:t>Показ потоков с YT</a:t>
            </a:r>
          </a:p>
          <a:p>
            <a:pPr lvl="1">
              <a:buFont typeface="Courier New" pitchFamily="49" charset="0"/>
              <a:buChar char="o"/>
            </a:pPr>
            <a:r>
              <a:rPr lang="ru-RU" sz="1600" dirty="0" smtClean="0"/>
              <a:t>Вещание в </a:t>
            </a:r>
            <a:r>
              <a:rPr lang="en-US" sz="1600" dirty="0" smtClean="0"/>
              <a:t>YT</a:t>
            </a:r>
            <a:endParaRPr lang="ru-RU" sz="1600" dirty="0" smtClean="0"/>
          </a:p>
          <a:p>
            <a:r>
              <a:rPr lang="ru-RU" sz="2400" dirty="0" smtClean="0"/>
              <a:t>Голосования (опросы)</a:t>
            </a:r>
          </a:p>
          <a:p>
            <a:r>
              <a:rPr lang="ru-RU" sz="2400" dirty="0" smtClean="0"/>
              <a:t>Социальные </a:t>
            </a:r>
            <a:r>
              <a:rPr lang="ru-RU" sz="2400" dirty="0" smtClean="0"/>
              <a:t>сети</a:t>
            </a:r>
            <a:endParaRPr lang="en-US" sz="2400" dirty="0" smtClean="0"/>
          </a:p>
          <a:p>
            <a:r>
              <a:rPr lang="en-US" sz="2400" dirty="0" smtClean="0"/>
              <a:t>Skype</a:t>
            </a:r>
            <a:endParaRPr lang="ru-RU" sz="2400" dirty="0" smtClean="0"/>
          </a:p>
        </p:txBody>
      </p:sp>
      <p:pic>
        <p:nvPicPr>
          <p:cNvPr id="4" name="Рисунок 3" descr="hls1.jpg"/>
          <p:cNvPicPr>
            <a:picLocks noChangeAspect="1"/>
          </p:cNvPicPr>
          <p:nvPr/>
        </p:nvPicPr>
        <p:blipFill>
          <a:blip r:embed="rId2" cstate="print"/>
          <a:srcRect t="31496" b="35696"/>
          <a:stretch>
            <a:fillRect/>
          </a:stretch>
        </p:blipFill>
        <p:spPr>
          <a:xfrm>
            <a:off x="6588224" y="2571750"/>
            <a:ext cx="1982527" cy="365873"/>
          </a:xfrm>
          <a:prstGeom prst="rect">
            <a:avLst/>
          </a:prstGeom>
        </p:spPr>
      </p:pic>
      <p:pic>
        <p:nvPicPr>
          <p:cNvPr id="5" name="Рисунок 4" descr="youtub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707654"/>
            <a:ext cx="1944216" cy="612428"/>
          </a:xfrm>
          <a:prstGeom prst="rect">
            <a:avLst/>
          </a:prstGeom>
        </p:spPr>
      </p:pic>
      <p:pic>
        <p:nvPicPr>
          <p:cNvPr id="8196" name="Picture 4" descr="http://informvest.com/wp-content/uploads/2015/09/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931790"/>
            <a:ext cx="1834764" cy="936104"/>
          </a:xfrm>
          <a:prstGeom prst="rect">
            <a:avLst/>
          </a:prstGeom>
          <a:noFill/>
        </p:spPr>
      </p:pic>
      <p:pic>
        <p:nvPicPr>
          <p:cNvPr id="8198" name="Picture 6" descr="https://www.lyndahinkle.com/wp-content/uploads/2009/12/twitter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830175"/>
            <a:ext cx="1440160" cy="541775"/>
          </a:xfrm>
          <a:prstGeom prst="rect">
            <a:avLst/>
          </a:prstGeom>
          <a:noFill/>
        </p:spPr>
      </p:pic>
      <p:pic>
        <p:nvPicPr>
          <p:cNvPr id="8208" name="Picture 16" descr="http://hotrussia.ru/wp-content/uploads/yandex-weather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535745"/>
            <a:ext cx="2160240" cy="1620181"/>
          </a:xfrm>
          <a:prstGeom prst="rect">
            <a:avLst/>
          </a:prstGeom>
          <a:noFill/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211710"/>
            <a:ext cx="2016224" cy="62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3" name="Picture 21" descr="Ярейтинг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995936" y="3867894"/>
            <a:ext cx="1872208" cy="549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 с устройствами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571617"/>
            <a:ext cx="7272808" cy="3023005"/>
          </a:xfrm>
        </p:spPr>
        <p:txBody>
          <a:bodyPr/>
          <a:lstStyle/>
          <a:p>
            <a:r>
              <a:rPr lang="ru-RU" sz="2800" dirty="0" smtClean="0"/>
              <a:t>Метеостанции и погодные датчики</a:t>
            </a:r>
          </a:p>
          <a:p>
            <a:r>
              <a:rPr lang="ru-RU" sz="2800" dirty="0" smtClean="0"/>
              <a:t>Коммутаторы (</a:t>
            </a:r>
            <a:r>
              <a:rPr lang="en-US" sz="2800" dirty="0" err="1" smtClean="0"/>
              <a:t>Profitt</a:t>
            </a:r>
            <a:r>
              <a:rPr lang="en-US" sz="2800" dirty="0" smtClean="0"/>
              <a:t>, Kramer, LES…)</a:t>
            </a:r>
            <a:endParaRPr lang="ru-RU" sz="2800" dirty="0" smtClean="0"/>
          </a:p>
          <a:p>
            <a:r>
              <a:rPr lang="ru-RU" sz="2800" dirty="0" smtClean="0"/>
              <a:t>Телефонное голосование </a:t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en-US" sz="2800" dirty="0" smtClean="0"/>
              <a:t>Liner-8, GPS-</a:t>
            </a:r>
            <a:r>
              <a:rPr lang="ru-RU" sz="2800" dirty="0" smtClean="0"/>
              <a:t>модем, сайт провайдера</a:t>
            </a:r>
            <a:r>
              <a:rPr lang="en-US" sz="2800" dirty="0" smtClean="0"/>
              <a:t>)</a:t>
            </a:r>
            <a:endParaRPr lang="ru-RU" sz="2800" dirty="0" smtClean="0"/>
          </a:p>
          <a:p>
            <a:r>
              <a:rPr lang="en-US" sz="2800" dirty="0" smtClean="0"/>
              <a:t>GPI (</a:t>
            </a:r>
            <a:r>
              <a:rPr lang="en-US" sz="2800" dirty="0" err="1" smtClean="0"/>
              <a:t>SLControlBox</a:t>
            </a:r>
            <a:r>
              <a:rPr lang="ru-RU" sz="2800" dirty="0" smtClean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8000" contrast="33000"/>
          </a:blip>
          <a:srcRect/>
          <a:stretch>
            <a:fillRect/>
          </a:stretch>
        </p:blipFill>
        <p:spPr bwMode="auto">
          <a:xfrm>
            <a:off x="251520" y="1563639"/>
            <a:ext cx="82230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www.les.ru/devices/km880vas_f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83918"/>
            <a:ext cx="2016224" cy="680476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55926"/>
            <a:ext cx="2664296" cy="60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2787774"/>
            <a:ext cx="1080120" cy="88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softlab-nsk.com/rus/forward/images/phon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851670"/>
            <a:ext cx="16097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23878"/>
            <a:ext cx="1656184" cy="764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For_Egor\From_Tatiana\MAP NEW2017 02 22 АНГЛ Таранцеву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9542"/>
            <a:ext cx="4608512" cy="414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5076056" y="987574"/>
            <a:ext cx="37444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История успеха: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  </a:t>
            </a:r>
            <a:r>
              <a:rPr lang="en-US" sz="2400" dirty="0" smtClean="0">
                <a:latin typeface="+mn-lt"/>
                <a:cs typeface="+mn-cs"/>
              </a:rPr>
              <a:t>&gt;</a:t>
            </a:r>
            <a:r>
              <a:rPr lang="ru-RU" sz="2400" dirty="0" smtClean="0">
                <a:latin typeface="+mn-lt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лет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рынке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1500 клиентов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  </a:t>
            </a:r>
            <a:r>
              <a:rPr lang="en-US" sz="2400" dirty="0" smtClean="0">
                <a:latin typeface="+mn-lt"/>
                <a:cs typeface="+mn-cs"/>
              </a:rPr>
              <a:t>&gt; </a:t>
            </a:r>
            <a:r>
              <a:rPr lang="ru-RU" sz="2400" dirty="0" smtClean="0">
                <a:latin typeface="+mn-lt"/>
                <a:cs typeface="+mn-cs"/>
              </a:rPr>
              <a:t>2</a:t>
            </a:r>
            <a:r>
              <a:rPr lang="en-US" sz="2400" dirty="0" smtClean="0">
                <a:latin typeface="+mn-lt"/>
                <a:cs typeface="+mn-cs"/>
              </a:rPr>
              <a:t>0000 </a:t>
            </a:r>
            <a:r>
              <a:rPr lang="ru-RU" sz="2400" dirty="0" smtClean="0">
                <a:latin typeface="+mn-lt"/>
                <a:cs typeface="+mn-cs"/>
              </a:rPr>
              <a:t>лицензий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30 стран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Эффективные решения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любых типов сигналов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AutoDetect</a:t>
            </a:r>
            <a:endParaRPr lang="ru-RU" dirty="0"/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704467"/>
            <a:ext cx="6400800" cy="2756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AutoDetect</a:t>
            </a:r>
            <a:endParaRPr lang="ru-RU" dirty="0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571617"/>
            <a:ext cx="8229600" cy="32323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DTMF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специальные звуковые сигналы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 err="1">
                <a:solidFill>
                  <a:srgbClr val="000000"/>
                </a:solidFill>
                <a:latin typeface="Calibri" pitchFamily="34" charset="0"/>
              </a:rPr>
              <a:t>Jingle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набор записанных звуковых фрагментов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 err="1">
                <a:solidFill>
                  <a:srgbClr val="000000"/>
                </a:solidFill>
                <a:latin typeface="Calibri" pitchFamily="34" charset="0"/>
              </a:rPr>
              <a:t>VClip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набор записанных </a:t>
            </a:r>
            <a:r>
              <a:rPr lang="ru-RU" sz="2800" dirty="0" err="1" smtClean="0">
                <a:solidFill>
                  <a:srgbClr val="000000"/>
                </a:solidFill>
                <a:latin typeface="Calibri" pitchFamily="34" charset="0"/>
              </a:rPr>
              <a:t>видео-фрагментов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«23-line» -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черно-белые штрихи сверху и снизу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 err="1" smtClean="0">
                <a:solidFill>
                  <a:srgbClr val="000000"/>
                </a:solidFill>
                <a:latin typeface="Calibri" pitchFamily="34" charset="0"/>
              </a:rPr>
              <a:t>Teletext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(X31 </a:t>
            </a:r>
            <a:r>
              <a:rPr lang="ru-RU" sz="2800" dirty="0" err="1">
                <a:solidFill>
                  <a:srgbClr val="000000"/>
                </a:solidFill>
                <a:latin typeface="Calibri" pitchFamily="34" charset="0"/>
              </a:rPr>
              <a:t>teletext</a:t>
            </a: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, Packet-31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) – комбинация бит</a:t>
            </a:r>
            <a:endParaRPr lang="ru-RU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93700" indent="-393700">
              <a:spcBef>
                <a:spcPts val="700"/>
              </a:spcBef>
              <a:buFont typeface="Times New Roman" pitchFamily="18" charset="0"/>
              <a:buChar char="•"/>
              <a:tabLst>
                <a:tab pos="963613" algn="l"/>
                <a:tab pos="1878013" algn="l"/>
                <a:tab pos="2792413" algn="l"/>
                <a:tab pos="3706813" algn="l"/>
                <a:tab pos="4621213" algn="l"/>
                <a:tab pos="5535613" algn="l"/>
                <a:tab pos="6450013" algn="l"/>
                <a:tab pos="7364413" algn="l"/>
                <a:tab pos="8278813" algn="l"/>
                <a:tab pos="9193213" algn="l"/>
                <a:tab pos="10107613" algn="l"/>
              </a:tabLst>
            </a:pPr>
            <a:r>
              <a:rPr lang="ru-RU" sz="2800" dirty="0">
                <a:solidFill>
                  <a:srgbClr val="000000"/>
                </a:solidFill>
                <a:latin typeface="Calibri" pitchFamily="34" charset="0"/>
              </a:rPr>
              <a:t>SCTE35 –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стандарт цифрового ТВ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PostPlay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51670"/>
            <a:ext cx="2704132" cy="23108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211710"/>
            <a:ext cx="1938547" cy="158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96358"/>
            <a:ext cx="4176464" cy="3207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PostPlay</a:t>
            </a:r>
            <a:r>
              <a:rPr lang="ru-RU" dirty="0" smtClean="0"/>
              <a:t> (новое)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ru-RU" sz="2200" dirty="0" smtClean="0"/>
              <a:t>Скорость восстановления после аварийного завершения работы – не более минуты !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64-разряное приложение – очень много кэшируемых данных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Оптимальное использование памяти при многоканальной записи (оперативной и дисковой)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Значительно ускорен экспорт из хранилищ</a:t>
            </a:r>
            <a:endParaRPr lang="en-US" sz="2200" dirty="0" smtClean="0"/>
          </a:p>
          <a:p>
            <a:pPr>
              <a:lnSpc>
                <a:spcPct val="85000"/>
              </a:lnSpc>
            </a:pPr>
            <a:r>
              <a:rPr lang="ru-RU" sz="2200" dirty="0" smtClean="0"/>
              <a:t>Улучшена синхронизация видео и звука (после сбоев)</a:t>
            </a:r>
          </a:p>
          <a:p>
            <a:pPr>
              <a:lnSpc>
                <a:spcPct val="85000"/>
              </a:lnSpc>
            </a:pPr>
            <a:r>
              <a:rPr lang="ru-RU" sz="2200" dirty="0" smtClean="0"/>
              <a:t>Телетекст, </a:t>
            </a:r>
            <a:r>
              <a:rPr lang="en-US" sz="2200" dirty="0" smtClean="0"/>
              <a:t>DVB-</a:t>
            </a:r>
            <a:r>
              <a:rPr lang="ru-RU" sz="2200" dirty="0" smtClean="0"/>
              <a:t>субтитры, </a:t>
            </a:r>
            <a:r>
              <a:rPr lang="en-US" sz="2200" dirty="0" smtClean="0"/>
              <a:t>Closed Caption, SCTE-35/104</a:t>
            </a:r>
            <a:endParaRPr lang="ru-RU" sz="2200" dirty="0" smtClean="0"/>
          </a:p>
          <a:p>
            <a:pPr>
              <a:lnSpc>
                <a:spcPct val="85000"/>
              </a:lnSpc>
            </a:pPr>
            <a:r>
              <a:rPr lang="en-US" sz="2200" dirty="0" smtClean="0"/>
              <a:t>32-</a:t>
            </a:r>
            <a:r>
              <a:rPr lang="ru-RU" sz="2200" dirty="0" smtClean="0"/>
              <a:t>битный звук в хранилище (-23 </a:t>
            </a:r>
            <a:r>
              <a:rPr lang="en-US" sz="2200" dirty="0" smtClean="0"/>
              <a:t>LUFS)</a:t>
            </a:r>
            <a:endParaRPr lang="ru-RU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вещания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8229600" cy="2872341"/>
          </a:xfrm>
        </p:spPr>
        <p:txBody>
          <a:bodyPr/>
          <a:lstStyle/>
          <a:p>
            <a:r>
              <a:rPr lang="ru-RU" sz="2800" dirty="0" smtClean="0"/>
              <a:t>По выходу (для разных типов сигналов)</a:t>
            </a:r>
            <a:endParaRPr lang="en-US" sz="2800" dirty="0" smtClean="0"/>
          </a:p>
          <a:p>
            <a:r>
              <a:rPr lang="ru-RU" sz="2800" dirty="0" smtClean="0"/>
              <a:t>По входу для </a:t>
            </a:r>
            <a:r>
              <a:rPr lang="en-US" sz="2800" dirty="0" smtClean="0"/>
              <a:t>IP/ASI </a:t>
            </a:r>
            <a:r>
              <a:rPr lang="ru-RU" sz="2800" dirty="0" smtClean="0"/>
              <a:t>сигналов</a:t>
            </a:r>
          </a:p>
          <a:p>
            <a:r>
              <a:rPr lang="ru-RU" sz="2800" dirty="0" smtClean="0"/>
              <a:t>По входу для разных типов сигналов</a:t>
            </a:r>
          </a:p>
          <a:p>
            <a:r>
              <a:rPr lang="ru-RU" sz="2800" dirty="0" smtClean="0"/>
              <a:t>По входу при вещании с задержкой</a:t>
            </a:r>
          </a:p>
          <a:p>
            <a:r>
              <a:rPr lang="ru-RU" sz="2800" dirty="0" smtClean="0"/>
              <a:t>«На черный день»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2421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2"/>
              </a:rPr>
              <a:t>http://www.softlab.tv/rus/forward/solutions_redundancy.html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solutions_redundancy_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6488" y="1491630"/>
            <a:ext cx="5653784" cy="3022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Резервирование выхода</a:t>
            </a:r>
            <a:endParaRPr lang="ru-RU" sz="4000" dirty="0"/>
          </a:p>
        </p:txBody>
      </p:sp>
      <p:sp>
        <p:nvSpPr>
          <p:cNvPr id="10" name="Овал 9"/>
          <p:cNvSpPr/>
          <p:nvPr/>
        </p:nvSpPr>
        <p:spPr>
          <a:xfrm>
            <a:off x="5057476" y="3219822"/>
            <a:ext cx="1296144" cy="1008112"/>
          </a:xfrm>
          <a:prstGeom prst="ellipse">
            <a:avLst/>
          </a:prstGeom>
          <a:noFill/>
          <a:ln w="571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985468" y="1635646"/>
            <a:ext cx="1296144" cy="1008112"/>
          </a:xfrm>
          <a:prstGeom prst="ellipse">
            <a:avLst/>
          </a:prstGeom>
          <a:noFill/>
          <a:ln w="571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</a:t>
            </a:r>
            <a:r>
              <a:rPr lang="en-US" dirty="0" smtClean="0"/>
              <a:t>IP</a:t>
            </a:r>
            <a:r>
              <a:rPr lang="ru-RU" dirty="0" smtClean="0"/>
              <a:t>-выхода</a:t>
            </a:r>
            <a:endParaRPr lang="ru-RU" dirty="0"/>
          </a:p>
        </p:txBody>
      </p:sp>
      <p:pic>
        <p:nvPicPr>
          <p:cNvPr id="4" name="Содержимое 3" descr="solutions_redundancy_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91630"/>
            <a:ext cx="6155687" cy="3022600"/>
          </a:xfrm>
        </p:spPr>
      </p:pic>
      <p:sp>
        <p:nvSpPr>
          <p:cNvPr id="5" name="Овал 4"/>
          <p:cNvSpPr/>
          <p:nvPr/>
        </p:nvSpPr>
        <p:spPr>
          <a:xfrm>
            <a:off x="2483768" y="1995686"/>
            <a:ext cx="576064" cy="1368152"/>
          </a:xfrm>
          <a:prstGeom prst="ellipse">
            <a:avLst/>
          </a:prstGeom>
          <a:noFill/>
          <a:ln w="571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Зеркалирование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57746" y="1571625"/>
            <a:ext cx="4228508" cy="3022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Удаленный мониторинг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IP </a:t>
            </a:r>
            <a:r>
              <a:rPr lang="en-US" dirty="0" err="1" smtClean="0"/>
              <a:t>WatchDog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9702"/>
            <a:ext cx="2430768" cy="222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563638"/>
            <a:ext cx="2880642" cy="285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Резервирование входных </a:t>
            </a:r>
            <a:r>
              <a:rPr lang="en-US" sz="3600" dirty="0" smtClean="0"/>
              <a:t>IP-</a:t>
            </a:r>
            <a:r>
              <a:rPr lang="ru-RU" sz="3600" dirty="0" smtClean="0"/>
              <a:t>сигналов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4978896" cy="302300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SL UDP/RTP</a:t>
            </a:r>
          </a:p>
          <a:p>
            <a:r>
              <a:rPr lang="ru-RU" sz="2800" dirty="0" smtClean="0"/>
              <a:t>Переключение только при потере сигнала</a:t>
            </a:r>
          </a:p>
          <a:p>
            <a:r>
              <a:rPr lang="ru-RU" sz="2800" dirty="0" smtClean="0"/>
              <a:t>Переключение при восстановлении основного потока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35195"/>
            <a:ext cx="2448272" cy="298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 t="25197" b="25197"/>
          <a:stretch>
            <a:fillRect/>
          </a:stretch>
        </p:blipFill>
        <p:spPr bwMode="auto">
          <a:xfrm>
            <a:off x="4932040" y="2787334"/>
            <a:ext cx="1949229" cy="966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Облако 22"/>
          <p:cNvSpPr/>
          <p:nvPr/>
        </p:nvSpPr>
        <p:spPr>
          <a:xfrm>
            <a:off x="7668344" y="3507414"/>
            <a:ext cx="1224136" cy="6480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Канал-в-коробке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620" y="2393569"/>
            <a:ext cx="965332" cy="1113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6" name="AutoShape 3"/>
          <p:cNvCxnSpPr>
            <a:cxnSpLocks noChangeShapeType="1"/>
          </p:cNvCxnSpPr>
          <p:nvPr/>
        </p:nvCxnSpPr>
        <p:spPr bwMode="auto">
          <a:xfrm>
            <a:off x="4139952" y="3363398"/>
            <a:ext cx="792088" cy="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</p:spPr>
      </p:cxnSp>
      <p:cxnSp>
        <p:nvCxnSpPr>
          <p:cNvPr id="7" name="AutoShape 4"/>
          <p:cNvCxnSpPr>
            <a:cxnSpLocks noChangeShapeType="1"/>
          </p:cNvCxnSpPr>
          <p:nvPr/>
        </p:nvCxnSpPr>
        <p:spPr bwMode="auto">
          <a:xfrm flipV="1">
            <a:off x="6732240" y="3003358"/>
            <a:ext cx="936104" cy="288032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</p:spPr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100392" y="3651430"/>
            <a:ext cx="4320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smtClean="0"/>
              <a:t>IP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51920" y="3795446"/>
            <a:ext cx="36004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/>
              <a:t>Программно-аппаратный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/>
              <a:t>комплекс </a:t>
            </a:r>
            <a:r>
              <a:rPr lang="ru-RU" dirty="0" err="1" smtClean="0"/>
              <a:t>ФорвардТ</a:t>
            </a:r>
            <a:endParaRPr lang="ru-RU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707214"/>
            <a:ext cx="434399" cy="1535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>
            <a:off x="6732240" y="3291390"/>
            <a:ext cx="936104" cy="288032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</p:spPr>
      </p:cxn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729071"/>
            <a:ext cx="1682610" cy="12027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3528" y="1371369"/>
            <a:ext cx="2448272" cy="3432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Резервирование входов разных типов</a:t>
            </a:r>
            <a:endParaRPr lang="ru-RU" sz="36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87624" y="2283718"/>
            <a:ext cx="792088" cy="43204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Demux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3568" y="2211710"/>
            <a:ext cx="43204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TS</a:t>
            </a:r>
          </a:p>
        </p:txBody>
      </p:sp>
      <p:cxnSp>
        <p:nvCxnSpPr>
          <p:cNvPr id="6" name="AutoShape 4"/>
          <p:cNvCxnSpPr>
            <a:cxnSpLocks noChangeShapeType="1"/>
          </p:cNvCxnSpPr>
          <p:nvPr/>
        </p:nvCxnSpPr>
        <p:spPr bwMode="auto">
          <a:xfrm>
            <a:off x="1979712" y="2427734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" name="AutoShape 5"/>
          <p:cNvCxnSpPr>
            <a:cxnSpLocks noChangeShapeType="1"/>
          </p:cNvCxnSpPr>
          <p:nvPr/>
        </p:nvCxnSpPr>
        <p:spPr bwMode="auto">
          <a:xfrm>
            <a:off x="3131840" y="2427734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67744" y="2211710"/>
            <a:ext cx="864096" cy="7200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Video/ Audio Decoder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12160" y="2787774"/>
            <a:ext cx="1151832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0" tIns="46800" rIns="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Плата</a:t>
            </a:r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10" name="AutoShape 8"/>
          <p:cNvCxnSpPr>
            <a:cxnSpLocks noChangeShapeType="1"/>
          </p:cNvCxnSpPr>
          <p:nvPr/>
        </p:nvCxnSpPr>
        <p:spPr bwMode="auto">
          <a:xfrm>
            <a:off x="755576" y="2499742"/>
            <a:ext cx="432048" cy="0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>
            <a:off x="1979712" y="2571750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>
            <a:off x="3131840" y="2571750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419872" y="2139702"/>
            <a:ext cx="742913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36000" tIns="46800" rIns="36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u="sng">
                <a:solidFill>
                  <a:srgbClr val="000000"/>
                </a:solidFill>
              </a:rPr>
              <a:t>Live#</a:t>
            </a:r>
            <a:r>
              <a:rPr lang="en-US" sz="1400" b="1">
                <a:solidFill>
                  <a:srgbClr val="000000"/>
                </a:solidFill>
              </a:rPr>
              <a:t>1</a:t>
            </a:r>
          </a:p>
        </p:txBody>
      </p:sp>
      <p:cxnSp>
        <p:nvCxnSpPr>
          <p:cNvPr id="14" name="AutoShape 22"/>
          <p:cNvCxnSpPr>
            <a:cxnSpLocks noChangeShapeType="1"/>
            <a:stCxn id="13" idx="3"/>
            <a:endCxn id="33" idx="1"/>
          </p:cNvCxnSpPr>
          <p:nvPr/>
        </p:nvCxnSpPr>
        <p:spPr bwMode="auto">
          <a:xfrm>
            <a:off x="4162785" y="2499231"/>
            <a:ext cx="908773" cy="495831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684213" y="1773238"/>
            <a:ext cx="3743771" cy="1222399"/>
          </a:xfrm>
          <a:prstGeom prst="rect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971675" y="1844676"/>
            <a:ext cx="169790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</a:rPr>
              <a:t>Входной граф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ru-RU" sz="1400">
                <a:solidFill>
                  <a:srgbClr val="000000"/>
                </a:solidFill>
              </a:rPr>
              <a:t>№1</a:t>
            </a:r>
            <a:endParaRPr lang="ru-RU" sz="1400" i="1">
              <a:solidFill>
                <a:srgbClr val="000000"/>
              </a:solidFill>
            </a:endParaRPr>
          </a:p>
        </p:txBody>
      </p:sp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2" cstate="print"/>
          <a:srcRect l="17091" t="2611" r="15785" b="34123"/>
          <a:stretch>
            <a:fillRect/>
          </a:stretch>
        </p:blipFill>
        <p:spPr bwMode="auto">
          <a:xfrm>
            <a:off x="1403648" y="2571750"/>
            <a:ext cx="325104" cy="30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 cstate="print"/>
          <a:srcRect l="17091" t="2611" r="15785" b="34123"/>
          <a:stretch>
            <a:fillRect/>
          </a:stretch>
        </p:blipFill>
        <p:spPr bwMode="auto">
          <a:xfrm>
            <a:off x="7235825" y="4508500"/>
            <a:ext cx="326374" cy="30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1" name="AutoShape 22"/>
          <p:cNvCxnSpPr>
            <a:cxnSpLocks noChangeShapeType="1"/>
            <a:stCxn id="69" idx="3"/>
            <a:endCxn id="33" idx="3"/>
          </p:cNvCxnSpPr>
          <p:nvPr/>
        </p:nvCxnSpPr>
        <p:spPr bwMode="auto">
          <a:xfrm flipV="1">
            <a:off x="4162140" y="3300566"/>
            <a:ext cx="909418" cy="645249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2" name="AutoShape 22"/>
          <p:cNvCxnSpPr>
            <a:cxnSpLocks noChangeShapeType="1"/>
            <a:stCxn id="33" idx="6"/>
            <a:endCxn id="9" idx="1"/>
          </p:cNvCxnSpPr>
          <p:nvPr/>
        </p:nvCxnSpPr>
        <p:spPr bwMode="auto">
          <a:xfrm flipV="1">
            <a:off x="5465035" y="3147303"/>
            <a:ext cx="547125" cy="511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33" name="Oval 60"/>
          <p:cNvSpPr/>
          <p:nvPr/>
        </p:nvSpPr>
        <p:spPr bwMode="auto">
          <a:xfrm>
            <a:off x="5004048" y="2931790"/>
            <a:ext cx="460987" cy="43204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chemeClr val="tx1"/>
                </a:solidFill>
                <a:ea typeface="Microsoft YaHei" charset="-122"/>
              </a:rPr>
              <a:t>Х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644008" y="1851670"/>
            <a:ext cx="1152128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F5CD2D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FDOnAir …</a:t>
            </a:r>
            <a:endParaRPr lang="ru-RU" sz="1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u="sng">
                <a:solidFill>
                  <a:srgbClr val="000000"/>
                </a:solidFill>
              </a:rPr>
              <a:t>Live#</a:t>
            </a:r>
          </a:p>
        </p:txBody>
      </p:sp>
      <p:cxnSp>
        <p:nvCxnSpPr>
          <p:cNvPr id="35" name="AutoShape 20"/>
          <p:cNvCxnSpPr>
            <a:cxnSpLocks noChangeShapeType="1"/>
            <a:stCxn id="34" idx="2"/>
          </p:cNvCxnSpPr>
          <p:nvPr/>
        </p:nvCxnSpPr>
        <p:spPr bwMode="auto">
          <a:xfrm flipH="1">
            <a:off x="5220071" y="2570728"/>
            <a:ext cx="1" cy="361062"/>
          </a:xfrm>
          <a:prstGeom prst="straightConnector1">
            <a:avLst/>
          </a:prstGeom>
          <a:noFill/>
          <a:ln w="38160">
            <a:solidFill>
              <a:srgbClr val="FCC900"/>
            </a:solidFill>
            <a:miter lim="800000"/>
            <a:headEnd/>
            <a:tailEnd type="triangle" w="med" len="med"/>
          </a:ln>
        </p:spPr>
      </p:cxn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1186979" y="3730302"/>
            <a:ext cx="792088" cy="43204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Demux</a:t>
            </a: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682923" y="3658294"/>
            <a:ext cx="43204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TS</a:t>
            </a:r>
          </a:p>
        </p:txBody>
      </p:sp>
      <p:cxnSp>
        <p:nvCxnSpPr>
          <p:cNvPr id="63" name="AutoShape 4"/>
          <p:cNvCxnSpPr>
            <a:cxnSpLocks noChangeShapeType="1"/>
          </p:cNvCxnSpPr>
          <p:nvPr/>
        </p:nvCxnSpPr>
        <p:spPr bwMode="auto">
          <a:xfrm>
            <a:off x="1979067" y="3874318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64" name="AutoShape 5"/>
          <p:cNvCxnSpPr>
            <a:cxnSpLocks noChangeShapeType="1"/>
          </p:cNvCxnSpPr>
          <p:nvPr/>
        </p:nvCxnSpPr>
        <p:spPr bwMode="auto">
          <a:xfrm>
            <a:off x="3131195" y="3874318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2267099" y="3658294"/>
            <a:ext cx="864096" cy="7200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Video/ Audio Decoder</a:t>
            </a:r>
          </a:p>
        </p:txBody>
      </p:sp>
      <p:cxnSp>
        <p:nvCxnSpPr>
          <p:cNvPr id="66" name="AutoShape 8"/>
          <p:cNvCxnSpPr>
            <a:cxnSpLocks noChangeShapeType="1"/>
          </p:cNvCxnSpPr>
          <p:nvPr/>
        </p:nvCxnSpPr>
        <p:spPr bwMode="auto">
          <a:xfrm>
            <a:off x="754931" y="3946326"/>
            <a:ext cx="432048" cy="0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67" name="AutoShape 9"/>
          <p:cNvCxnSpPr>
            <a:cxnSpLocks noChangeShapeType="1"/>
          </p:cNvCxnSpPr>
          <p:nvPr/>
        </p:nvCxnSpPr>
        <p:spPr bwMode="auto">
          <a:xfrm>
            <a:off x="1979067" y="4018334"/>
            <a:ext cx="285736" cy="1997"/>
          </a:xfrm>
          <a:prstGeom prst="straightConnector1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68" name="AutoShape 10"/>
          <p:cNvCxnSpPr>
            <a:cxnSpLocks noChangeShapeType="1"/>
          </p:cNvCxnSpPr>
          <p:nvPr/>
        </p:nvCxnSpPr>
        <p:spPr bwMode="auto">
          <a:xfrm>
            <a:off x="3131195" y="4018334"/>
            <a:ext cx="285736" cy="1997"/>
          </a:xfrm>
          <a:prstGeom prst="straightConnector1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3419227" y="3586286"/>
            <a:ext cx="742913" cy="719058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36000" tIns="46800" rIns="36000" bIns="468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b="1" u="sng" dirty="0" smtClean="0">
                <a:solidFill>
                  <a:srgbClr val="000000"/>
                </a:solidFill>
              </a:rPr>
              <a:t>Live#</a:t>
            </a:r>
            <a:r>
              <a:rPr lang="ru-RU" sz="1400" b="1" dirty="0" smtClean="0">
                <a:solidFill>
                  <a:srgbClr val="000000"/>
                </a:solidFill>
              </a:rPr>
              <a:t>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0" name="Rectangle 24"/>
          <p:cNvSpPr>
            <a:spLocks noChangeArrowheads="1"/>
          </p:cNvSpPr>
          <p:nvPr/>
        </p:nvSpPr>
        <p:spPr bwMode="auto">
          <a:xfrm>
            <a:off x="683568" y="3219822"/>
            <a:ext cx="3743771" cy="1222399"/>
          </a:xfrm>
          <a:prstGeom prst="rect">
            <a:avLst/>
          </a:prstGeom>
          <a:noFill/>
          <a:ln w="25560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71" name="Text Box 25"/>
          <p:cNvSpPr txBox="1">
            <a:spLocks noChangeArrowheads="1"/>
          </p:cNvSpPr>
          <p:nvPr/>
        </p:nvSpPr>
        <p:spPr bwMode="auto">
          <a:xfrm>
            <a:off x="1971030" y="3291260"/>
            <a:ext cx="169790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rgbClr val="000000"/>
                </a:solidFill>
              </a:rPr>
              <a:t>Входной граф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№2</a:t>
            </a:r>
            <a:endParaRPr lang="ru-RU" sz="1400" i="1" dirty="0">
              <a:solidFill>
                <a:srgbClr val="000000"/>
              </a:solidFill>
            </a:endParaRPr>
          </a:p>
        </p:txBody>
      </p:sp>
      <p:pic>
        <p:nvPicPr>
          <p:cNvPr id="72" name="Picture 28"/>
          <p:cNvPicPr>
            <a:picLocks noChangeAspect="1" noChangeArrowheads="1"/>
          </p:cNvPicPr>
          <p:nvPr/>
        </p:nvPicPr>
        <p:blipFill>
          <a:blip r:embed="rId2" cstate="print"/>
          <a:srcRect l="17091" t="2611" r="15785" b="34123"/>
          <a:stretch>
            <a:fillRect/>
          </a:stretch>
        </p:blipFill>
        <p:spPr bwMode="auto">
          <a:xfrm>
            <a:off x="1403003" y="4018334"/>
            <a:ext cx="325104" cy="306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3638"/>
            <a:ext cx="2232248" cy="305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Резервирование входов разных типов</a:t>
            </a:r>
            <a:endParaRPr lang="ru-RU" sz="3600" dirty="0"/>
          </a:p>
        </p:txBody>
      </p:sp>
      <p:pic>
        <p:nvPicPr>
          <p:cNvPr id="4" name="Содержимое 3" descr="Reserve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563638"/>
            <a:ext cx="3902894" cy="2880320"/>
          </a:xfrm>
        </p:spPr>
      </p:pic>
      <p:pic>
        <p:nvPicPr>
          <p:cNvPr id="5" name="Рисунок 4" descr="Reserv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643758"/>
            <a:ext cx="1957661" cy="113601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259632" y="3075806"/>
            <a:ext cx="72008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716016" y="2859782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563638"/>
            <a:ext cx="2160240" cy="281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7380312" y="3003798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51670"/>
            <a:ext cx="2516658" cy="216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в </a:t>
            </a:r>
            <a:r>
              <a:rPr lang="en-US" dirty="0" err="1" smtClean="0"/>
              <a:t>FDTimeShift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2962672" cy="302300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Автоматическое переключение </a:t>
            </a:r>
            <a:br>
              <a:rPr lang="ru-RU" sz="2400" dirty="0" smtClean="0"/>
            </a:br>
            <a:r>
              <a:rPr lang="ru-RU" sz="2400" dirty="0" smtClean="0"/>
              <a:t>при потере сигнала </a:t>
            </a:r>
            <a:br>
              <a:rPr lang="ru-RU" sz="2400" dirty="0" smtClean="0"/>
            </a:br>
            <a:r>
              <a:rPr lang="ru-RU" sz="2400" dirty="0" smtClean="0"/>
              <a:t>или при ухудшении качества сигнала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91630"/>
            <a:ext cx="1872208" cy="335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«в облаке»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328" y="1491630"/>
            <a:ext cx="642534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«в облаке»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404" y="1491630"/>
            <a:ext cx="5785191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Вещание «из облака»</a:t>
            </a:r>
            <a:endParaRPr lang="ru-RU" dirty="0"/>
          </a:p>
        </p:txBody>
      </p:sp>
      <p:pic>
        <p:nvPicPr>
          <p:cNvPr id="4" name="Picture 2" descr="E:\DOCs\NAB_2013\Posters\Src\CloudTV\Схема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533" y="1740278"/>
            <a:ext cx="6598933" cy="268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 сетевых ключей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Три сервера у разных провайдеров </a:t>
            </a:r>
            <a:br>
              <a:rPr lang="ru-RU" dirty="0" smtClean="0"/>
            </a:br>
            <a:r>
              <a:rPr lang="ru-RU" dirty="0" smtClean="0"/>
              <a:t>с физически разным расположением серверов, резервированием каналов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Реклама в цифровом ТВ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409" y="1571625"/>
            <a:ext cx="7827181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516216" y="3003798"/>
            <a:ext cx="79208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smtClean="0">
                <a:latin typeface="Arial Black" pitchFamily="34" charset="0"/>
              </a:rPr>
              <a:t>Forward Splicer</a:t>
            </a:r>
            <a:endParaRPr lang="ru-RU" sz="11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licer-R1-2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358295"/>
            <a:ext cx="2665608" cy="1013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Аппаратный </a:t>
            </a:r>
            <a:r>
              <a:rPr lang="ru-RU" dirty="0" err="1" smtClean="0"/>
              <a:t>сплайсер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Врезка рекламы без перекодирования во все программы мультиплекса с сохранением всех данных протокола T2-MI:</a:t>
            </a:r>
          </a:p>
          <a:p>
            <a:r>
              <a:rPr lang="ru-RU" sz="2000" dirty="0" smtClean="0"/>
              <a:t>«Железное» решение (модуль в корзину</a:t>
            </a:r>
            <a:r>
              <a:rPr lang="en-US" sz="2000" dirty="0" smtClean="0"/>
              <a:t> PROFNEXT</a:t>
            </a:r>
            <a:r>
              <a:rPr lang="ru-RU" sz="2000" dirty="0" smtClean="0"/>
              <a:t>)</a:t>
            </a:r>
          </a:p>
          <a:p>
            <a:r>
              <a:rPr lang="en-US" sz="2000" dirty="0" smtClean="0"/>
              <a:t>FTP</a:t>
            </a:r>
            <a:r>
              <a:rPr lang="ru-RU" sz="2000" dirty="0" smtClean="0"/>
              <a:t> – чтение файлов расписания и роликов (SCTE-118/3)</a:t>
            </a:r>
          </a:p>
          <a:p>
            <a:r>
              <a:rPr lang="ru-RU" sz="2000" dirty="0" smtClean="0"/>
              <a:t>ASI вход – прием всего мультиплекса</a:t>
            </a:r>
            <a:r>
              <a:rPr lang="en-US" sz="2000" dirty="0" smtClean="0"/>
              <a:t> (</a:t>
            </a:r>
            <a:r>
              <a:rPr lang="ru-RU" sz="2000" dirty="0" smtClean="0"/>
              <a:t>SCTE-</a:t>
            </a:r>
            <a:r>
              <a:rPr lang="en-US" sz="2000" dirty="0" smtClean="0"/>
              <a:t>35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ASI выход – выдача всего мультиплекса</a:t>
            </a:r>
          </a:p>
          <a:p>
            <a:r>
              <a:rPr lang="en-US" sz="2000" dirty="0" smtClean="0"/>
              <a:t>HTTP, </a:t>
            </a:r>
            <a:r>
              <a:rPr lang="ru-RU" sz="2000" dirty="0" smtClean="0"/>
              <a:t>SNMP – управление и контроль</a:t>
            </a:r>
            <a:endParaRPr lang="en-US" sz="2000" dirty="0" smtClean="0"/>
          </a:p>
          <a:p>
            <a:r>
              <a:rPr lang="ru-RU" sz="2000" dirty="0" smtClean="0"/>
              <a:t>Консоль </a:t>
            </a:r>
            <a:r>
              <a:rPr lang="en-US" sz="2000" dirty="0" smtClean="0"/>
              <a:t>PROFNEXT – </a:t>
            </a:r>
            <a:r>
              <a:rPr lang="ru-RU" sz="2000" dirty="0" smtClean="0"/>
              <a:t>конфигурация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Программный </a:t>
            </a:r>
            <a:r>
              <a:rPr lang="ru-RU" dirty="0" err="1" smtClean="0"/>
              <a:t>сплайсер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71617"/>
            <a:ext cx="4968552" cy="3160373"/>
          </a:xfrm>
        </p:spPr>
        <p:txBody>
          <a:bodyPr/>
          <a:lstStyle/>
          <a:p>
            <a:r>
              <a:rPr lang="ru-RU" sz="2200" dirty="0" smtClean="0"/>
              <a:t>Прием и выдача потока из/в IP/ASI</a:t>
            </a:r>
          </a:p>
          <a:p>
            <a:r>
              <a:rPr lang="ru-RU" sz="2200" dirty="0" smtClean="0"/>
              <a:t>Врезка в одну</a:t>
            </a:r>
            <a:r>
              <a:rPr lang="en-US" sz="2200" dirty="0" smtClean="0"/>
              <a:t>/</a:t>
            </a:r>
            <a:r>
              <a:rPr lang="ru-RU" sz="2200" dirty="0" smtClean="0"/>
              <a:t>несколько программ</a:t>
            </a:r>
          </a:p>
          <a:p>
            <a:r>
              <a:rPr lang="ru-RU" sz="2200" dirty="0" smtClean="0"/>
              <a:t>Полное сохранение данных </a:t>
            </a:r>
            <a:br>
              <a:rPr lang="ru-RU" sz="2200" dirty="0" smtClean="0"/>
            </a:br>
            <a:r>
              <a:rPr lang="ru-RU" sz="2200" dirty="0" smtClean="0"/>
              <a:t>за пределами врезки</a:t>
            </a:r>
          </a:p>
          <a:p>
            <a:r>
              <a:rPr lang="ru-RU" sz="2200" dirty="0" smtClean="0"/>
              <a:t>Расписание врезки с циклами </a:t>
            </a:r>
            <a:br>
              <a:rPr lang="ru-RU" sz="2200" dirty="0" smtClean="0"/>
            </a:br>
            <a:r>
              <a:rPr lang="ru-RU" sz="2200" dirty="0" smtClean="0"/>
              <a:t>и с ожиданием времени</a:t>
            </a:r>
          </a:p>
          <a:p>
            <a:r>
              <a:rPr lang="ru-RU" sz="2200" dirty="0" smtClean="0"/>
              <a:t>Учет разницы длительностей </a:t>
            </a:r>
            <a:br>
              <a:rPr lang="ru-RU" sz="2200" dirty="0" smtClean="0"/>
            </a:br>
            <a:r>
              <a:rPr lang="ru-RU" sz="2200" dirty="0" smtClean="0"/>
              <a:t>реального и планируемого блоков</a:t>
            </a:r>
          </a:p>
          <a:p>
            <a:endParaRPr lang="ru-RU" sz="2200" dirty="0"/>
          </a:p>
        </p:txBody>
      </p:sp>
      <p:pic>
        <p:nvPicPr>
          <p:cNvPr id="4" name="Content Placeholder 4" descr="Splicer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98583" y="1563638"/>
            <a:ext cx="3477873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FDOnAir</a:t>
            </a:r>
            <a:endParaRPr lang="ru-RU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1600201"/>
            <a:ext cx="8229600" cy="3203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Показ роликов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(AVI, MPEG, MXF, QuickTime, MP4…)</a:t>
            </a: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Переключение входов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Задержка проходящего видео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Микширование звука</a:t>
            </a: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Многослойные анимированные </a:t>
            </a:r>
            <a:b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титры (логотип, </a:t>
            </a:r>
            <a:r>
              <a:rPr lang="ru-RU" sz="2400" dirty="0" err="1" smtClean="0">
                <a:solidFill>
                  <a:srgbClr val="000000"/>
                </a:solidFill>
                <a:latin typeface="Calibri" pitchFamily="34" charset="0"/>
              </a:rPr>
              <a:t>бегучка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, погода, </a:t>
            </a:r>
            <a:b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2400" dirty="0" err="1" smtClean="0">
                <a:solidFill>
                  <a:srgbClr val="000000"/>
                </a:solidFill>
                <a:latin typeface="Calibri" pitchFamily="34" charset="0"/>
              </a:rPr>
              <a:t>банеры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, СМС, пробки…)</a:t>
            </a:r>
          </a:p>
          <a:p>
            <a:pPr marL="341313" indent="-341313">
              <a:lnSpc>
                <a:spcPct val="80000"/>
              </a:lnSpc>
              <a:spcBef>
                <a:spcPts val="67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</a:rPr>
              <a:t>Ожидание внешних событий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139702"/>
            <a:ext cx="3715653" cy="2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Многоканальная запись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91629"/>
            <a:ext cx="8229600" cy="310299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SLIngest</a:t>
            </a:r>
            <a:endParaRPr lang="ru-RU" dirty="0" smtClean="0"/>
          </a:p>
          <a:p>
            <a:r>
              <a:rPr lang="ru-RU" sz="2800" dirty="0" smtClean="0"/>
              <a:t>Идеальная синхронизация</a:t>
            </a:r>
          </a:p>
          <a:p>
            <a:r>
              <a:rPr lang="ru-RU" sz="2800" dirty="0" smtClean="0"/>
              <a:t>Старт всех одной кнопкой</a:t>
            </a:r>
          </a:p>
          <a:p>
            <a:r>
              <a:rPr lang="ru-RU" sz="2800" dirty="0" smtClean="0"/>
              <a:t>Генерация </a:t>
            </a:r>
            <a:r>
              <a:rPr lang="ru-RU" sz="2800" dirty="0" err="1" smtClean="0"/>
              <a:t>прокси</a:t>
            </a:r>
            <a:r>
              <a:rPr lang="en-US" sz="2800" dirty="0" smtClean="0"/>
              <a:t>-</a:t>
            </a:r>
            <a:r>
              <a:rPr lang="ru-RU" sz="2800" dirty="0" smtClean="0"/>
              <a:t>роликов</a:t>
            </a:r>
          </a:p>
          <a:p>
            <a:r>
              <a:rPr lang="ru-RU" sz="2800" dirty="0" smtClean="0"/>
              <a:t>Поддержка </a:t>
            </a:r>
            <a:r>
              <a:rPr lang="en-US" sz="2800" dirty="0" err="1" smtClean="0"/>
              <a:t>ProRes</a:t>
            </a:r>
            <a:endParaRPr lang="ru-RU" sz="2800" dirty="0" smtClean="0"/>
          </a:p>
          <a:p>
            <a:r>
              <a:rPr lang="ru-RU" sz="2800" dirty="0" smtClean="0"/>
              <a:t>Формирование </a:t>
            </a:r>
            <a:r>
              <a:rPr lang="en-US" sz="2800" dirty="0" smtClean="0"/>
              <a:t>EDL</a:t>
            </a:r>
            <a:r>
              <a:rPr lang="ru-RU" sz="2800" dirty="0" smtClean="0"/>
              <a:t> по сигналам </a:t>
            </a:r>
            <a:r>
              <a:rPr lang="en-US" sz="2800" dirty="0" smtClean="0"/>
              <a:t>Tally</a:t>
            </a:r>
            <a:endParaRPr lang="ru-RU" sz="2800" dirty="0" smtClean="0"/>
          </a:p>
        </p:txBody>
      </p:sp>
      <p:pic>
        <p:nvPicPr>
          <p:cNvPr id="2050" name="Picture 2" descr="http://www.softlab.tv/rus/forward/images/forward_ing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621844"/>
            <a:ext cx="3271572" cy="2390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Многоканальная запись</a:t>
            </a:r>
            <a:endParaRPr lang="ru-RU" dirty="0"/>
          </a:p>
        </p:txBody>
      </p:sp>
      <p:pic>
        <p:nvPicPr>
          <p:cNvPr id="4" name="Рисунок 0" descr="SLIngest_EDL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92080" y="2067694"/>
            <a:ext cx="314706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E:\DOCs\Schemes\SLIng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22065"/>
            <a:ext cx="37528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Форвард Голкипер</a:t>
            </a:r>
            <a:endParaRPr lang="ru-RU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95536" y="1707654"/>
            <a:ext cx="3672408" cy="2808312"/>
            <a:chOff x="515" y="1008"/>
            <a:chExt cx="4244" cy="306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" y="1008"/>
              <a:ext cx="4244" cy="30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515" y="1008"/>
              <a:ext cx="4244" cy="30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91025"/>
            <a:ext cx="4176464" cy="2608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Форвард Рефери</a:t>
            </a:r>
            <a:endParaRPr lang="ru-RU" dirty="0"/>
          </a:p>
        </p:txBody>
      </p:sp>
      <p:grpSp>
        <p:nvGrpSpPr>
          <p:cNvPr id="3" name="Shape 304"/>
          <p:cNvGrpSpPr/>
          <p:nvPr/>
        </p:nvGrpSpPr>
        <p:grpSpPr>
          <a:xfrm>
            <a:off x="323528" y="1563638"/>
            <a:ext cx="4320480" cy="3168352"/>
            <a:chOff x="958850" y="1600200"/>
            <a:chExt cx="6454775" cy="4864099"/>
          </a:xfrm>
        </p:grpSpPr>
        <p:pic>
          <p:nvPicPr>
            <p:cNvPr id="5" name="Shape 305"/>
            <p:cNvPicPr preferRelativeResize="0"/>
            <p:nvPr/>
          </p:nvPicPr>
          <p:blipFill rotWithShape="1">
            <a:blip r:embed="rId2" cstate="print">
              <a:alphaModFix/>
            </a:blip>
            <a:srcRect/>
            <a:stretch/>
          </p:blipFill>
          <p:spPr>
            <a:xfrm>
              <a:off x="958850" y="1600200"/>
              <a:ext cx="6454775" cy="4864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306"/>
            <p:cNvSpPr txBox="1"/>
            <p:nvPr/>
          </p:nvSpPr>
          <p:spPr>
            <a:xfrm>
              <a:off x="958850" y="1600200"/>
              <a:ext cx="6454775" cy="4864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</p:grpSp>
      <p:pic>
        <p:nvPicPr>
          <p:cNvPr id="10" name="Рисунок 6" descr="sh-2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23678"/>
            <a:ext cx="42256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10 </a:t>
            </a:r>
            <a:r>
              <a:rPr lang="ru-RU" sz="2400" dirty="0" err="1" smtClean="0"/>
              <a:t>плейлистов</a:t>
            </a:r>
            <a:endParaRPr lang="ru-RU" sz="2400" dirty="0" smtClean="0"/>
          </a:p>
          <a:p>
            <a:r>
              <a:rPr lang="ru-RU" sz="2400" dirty="0" smtClean="0"/>
              <a:t>Старт другого повтора со времени текущего повтора</a:t>
            </a:r>
          </a:p>
          <a:p>
            <a:r>
              <a:rPr lang="ru-RU" sz="2400" dirty="0" smtClean="0"/>
              <a:t>Добавлена линейка времени с масштабированием</a:t>
            </a:r>
          </a:p>
          <a:p>
            <a:r>
              <a:rPr lang="ru-RU" sz="2400" dirty="0" smtClean="0"/>
              <a:t>Звук с выбранной камеры</a:t>
            </a:r>
          </a:p>
          <a:p>
            <a:r>
              <a:rPr lang="ru-RU" sz="2400" dirty="0" smtClean="0"/>
              <a:t>Экспорт </a:t>
            </a:r>
            <a:r>
              <a:rPr lang="ru-RU" sz="2400" dirty="0" err="1" smtClean="0"/>
              <a:t>видеофайлов</a:t>
            </a:r>
            <a:r>
              <a:rPr lang="ru-RU" sz="2400" dirty="0" smtClean="0"/>
              <a:t> в формате mp4</a:t>
            </a:r>
          </a:p>
          <a:p>
            <a:r>
              <a:rPr lang="ru-RU" sz="2400" dirty="0" smtClean="0"/>
              <a:t>Автоматическая обрезка хранилища</a:t>
            </a:r>
          </a:p>
          <a:p>
            <a:r>
              <a:rPr lang="ru-RU" sz="2400" dirty="0" smtClean="0"/>
              <a:t>Защита архива от записи</a:t>
            </a:r>
          </a:p>
        </p:txBody>
      </p:sp>
      <p:pic>
        <p:nvPicPr>
          <p:cNvPr id="7170" name="Picture 2" descr="T:\For_Egor\_TMP\ttt\hock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075806"/>
            <a:ext cx="1531938" cy="1239193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642923"/>
            <a:ext cx="8229600" cy="714381"/>
          </a:xfrm>
        </p:spPr>
        <p:txBody>
          <a:bodyPr/>
          <a:lstStyle/>
          <a:p>
            <a:r>
              <a:rPr lang="ru-RU" dirty="0" smtClean="0"/>
              <a:t>Форвард Голкипер (новое)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Интеграция с табло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/>
              <a:t>НАТА-ИНФО</a:t>
            </a:r>
          </a:p>
          <a:p>
            <a:r>
              <a:rPr lang="ru-RU" sz="2000" dirty="0" err="1" smtClean="0"/>
              <a:t>Аранеус</a:t>
            </a:r>
            <a:r>
              <a:rPr lang="ru-RU" sz="2000" dirty="0" smtClean="0"/>
              <a:t>-</a:t>
            </a:r>
            <a:r>
              <a:rPr lang="en-US" sz="2000" dirty="0" err="1" smtClean="0"/>
              <a:t>NGLight</a:t>
            </a:r>
            <a:endParaRPr lang="en-US" sz="2000" dirty="0" smtClean="0"/>
          </a:p>
          <a:p>
            <a:r>
              <a:rPr lang="en-US" sz="2000" dirty="0" err="1" smtClean="0"/>
              <a:t>LEDbow</a:t>
            </a:r>
            <a:endParaRPr lang="en-US" sz="2000" dirty="0" smtClean="0"/>
          </a:p>
          <a:p>
            <a:r>
              <a:rPr lang="en-US" sz="2000" dirty="0" smtClean="0"/>
              <a:t>Swiss-Timing</a:t>
            </a:r>
          </a:p>
          <a:p>
            <a:r>
              <a:rPr lang="ru-RU" sz="2000" dirty="0" smtClean="0"/>
              <a:t>ПАЛАМИ</a:t>
            </a:r>
          </a:p>
          <a:p>
            <a:r>
              <a:rPr lang="en-US" sz="2000" dirty="0" err="1" smtClean="0"/>
              <a:t>Nautronic</a:t>
            </a:r>
            <a:endParaRPr lang="en-US" sz="2000" dirty="0" smtClean="0"/>
          </a:p>
          <a:p>
            <a:r>
              <a:rPr lang="en-US" sz="2000" dirty="0" err="1" smtClean="0"/>
              <a:t>Stramatel</a:t>
            </a:r>
            <a:endParaRPr lang="en-US" sz="2000" dirty="0" smtClean="0"/>
          </a:p>
          <a:p>
            <a:r>
              <a:rPr lang="ru-RU" sz="2000" dirty="0" smtClean="0"/>
              <a:t>и другие</a:t>
            </a:r>
          </a:p>
          <a:p>
            <a:endParaRPr lang="ru-RU" sz="2000" dirty="0"/>
          </a:p>
        </p:txBody>
      </p:sp>
      <p:pic>
        <p:nvPicPr>
          <p:cNvPr id="4" name="Shape 246" descr="https://upload.wikimedia.org/wikipedia/commons/thumb/a/af/%D0%9D%D0%B0%D1%82%D0%B0-%D0%98%D0%BD%D1%84%D0%BE_logo.png/320px-%D0%9D%D0%B0%D1%82%D0%B0-%D0%98%D0%BD%D1%84%D0%BE_logo.pn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3" y="1635647"/>
            <a:ext cx="2160240" cy="53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 247" descr="V140x108 45 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3" y="1563638"/>
            <a:ext cx="944527" cy="85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 248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715766"/>
            <a:ext cx="158179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 249" descr="http://www.swisstiming.com/fileadmin/templates/images/swiss_timing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219822"/>
            <a:ext cx="2619275" cy="555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Shape 250" descr="Nautronic системы спортивных электронных табло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011910"/>
            <a:ext cx="1849367" cy="627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Shape 251" descr="logo-stramatel.jpg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867894"/>
            <a:ext cx="1627124" cy="26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 252" descr="Palami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2427734"/>
            <a:ext cx="2304256" cy="55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</a:t>
            </a:r>
            <a:endParaRPr lang="ru-RU" dirty="0"/>
          </a:p>
        </p:txBody>
      </p:sp>
      <p:pic>
        <p:nvPicPr>
          <p:cNvPr id="4" name="Shape 177"/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7654"/>
            <a:ext cx="3911201" cy="26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178"/>
          <p:cNvSpPr>
            <a:spLocks noChangeArrowheads="1"/>
          </p:cNvSpPr>
          <p:nvPr/>
        </p:nvSpPr>
        <p:spPr bwMode="auto">
          <a:xfrm>
            <a:off x="637084" y="3097113"/>
            <a:ext cx="1451049" cy="133945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ru-RU" sz="1800">
              <a:solidFill>
                <a:srgbClr val="FFFFFF"/>
              </a:solidFill>
              <a:latin typeface="Century Schoolbook" charset="0"/>
              <a:sym typeface="Century Schoolbook" charset="0"/>
            </a:endParaRPr>
          </a:p>
        </p:txBody>
      </p:sp>
      <p:sp>
        <p:nvSpPr>
          <p:cNvPr id="6" name="Shape 179"/>
          <p:cNvSpPr>
            <a:spLocks noChangeArrowheads="1"/>
          </p:cNvSpPr>
          <p:nvPr/>
        </p:nvSpPr>
        <p:spPr bwMode="auto">
          <a:xfrm>
            <a:off x="1294308" y="1966019"/>
            <a:ext cx="1420358" cy="10858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ru-RU" sz="1800">
              <a:solidFill>
                <a:srgbClr val="FFFFFF"/>
              </a:solidFill>
              <a:latin typeface="Century Schoolbook" charset="0"/>
              <a:sym typeface="Century Schoolbook" charset="0"/>
            </a:endParaRPr>
          </a:p>
        </p:txBody>
      </p:sp>
      <p:sp>
        <p:nvSpPr>
          <p:cNvPr id="7" name="Shape 180"/>
          <p:cNvSpPr>
            <a:spLocks noChangeArrowheads="1"/>
          </p:cNvSpPr>
          <p:nvPr/>
        </p:nvSpPr>
        <p:spPr bwMode="auto">
          <a:xfrm>
            <a:off x="2554782" y="1966020"/>
            <a:ext cx="1444911" cy="107751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endParaRPr lang="ru-RU" sz="1800">
              <a:solidFill>
                <a:srgbClr val="FFFFFF"/>
              </a:solidFill>
              <a:latin typeface="Century Schoolbook" charset="0"/>
              <a:sym typeface="Century Schoolbook" charset="0"/>
            </a:endParaRPr>
          </a:p>
        </p:txBody>
      </p:sp>
      <p:pic>
        <p:nvPicPr>
          <p:cNvPr id="8" name="Shape 186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79662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hape 198" descr="hockey.pn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07654"/>
            <a:ext cx="2183928" cy="178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hape 199" descr="basketball.pn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83718"/>
            <a:ext cx="2183928" cy="148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hape 200" descr="socker.pn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219822"/>
            <a:ext cx="2183928" cy="121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hape 217" descr="sport2.pn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779662"/>
            <a:ext cx="34563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1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1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1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1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1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b="1" u="sng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528392" cy="342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b="1" u="sng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528392" cy="342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79626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b="1" u="sng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FDOnAir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Поддержка 4</a:t>
            </a:r>
            <a:r>
              <a:rPr lang="en-US" sz="2400" dirty="0" smtClean="0"/>
              <a:t>K</a:t>
            </a:r>
            <a:r>
              <a:rPr lang="ru-RU" sz="2400" dirty="0" smtClean="0"/>
              <a:t> (64-разрядное приложение)</a:t>
            </a:r>
          </a:p>
          <a:p>
            <a:r>
              <a:rPr lang="ru-RU" sz="2400" dirty="0" smtClean="0"/>
              <a:t>Генерация меток SCTE35</a:t>
            </a:r>
            <a:r>
              <a:rPr lang="en-US" sz="2400" dirty="0" smtClean="0"/>
              <a:t>/</a:t>
            </a:r>
            <a:r>
              <a:rPr lang="ru-RU" sz="2400" dirty="0" smtClean="0"/>
              <a:t> SCTE</a:t>
            </a:r>
            <a:r>
              <a:rPr lang="en-US" sz="2400" dirty="0" smtClean="0"/>
              <a:t>104</a:t>
            </a:r>
          </a:p>
          <a:p>
            <a:r>
              <a:rPr lang="ru-RU" sz="2400" dirty="0" smtClean="0"/>
              <a:t>Поддержка </a:t>
            </a:r>
            <a:r>
              <a:rPr lang="en-US" sz="2400" dirty="0" smtClean="0"/>
              <a:t>FFMPEG </a:t>
            </a:r>
            <a:r>
              <a:rPr lang="ru-RU" sz="2400" dirty="0" smtClean="0"/>
              <a:t>(по умолчанию для .MOV, .QT, .MQV)</a:t>
            </a:r>
          </a:p>
          <a:p>
            <a:r>
              <a:rPr lang="ru-RU" sz="2400" dirty="0" smtClean="0"/>
              <a:t>Генерация субтитров</a:t>
            </a:r>
            <a:r>
              <a:rPr lang="en-US" sz="2400" dirty="0" smtClean="0"/>
              <a:t> </a:t>
            </a:r>
            <a:r>
              <a:rPr lang="ru-RU" sz="2400" dirty="0" smtClean="0"/>
              <a:t>из </a:t>
            </a:r>
            <a:r>
              <a:rPr lang="en-US" sz="2400" dirty="0" smtClean="0"/>
              <a:t>SRT</a:t>
            </a:r>
            <a:r>
              <a:rPr lang="ru-RU" sz="2400" dirty="0" smtClean="0"/>
              <a:t>-файлов:</a:t>
            </a:r>
          </a:p>
          <a:p>
            <a:pPr lvl="1">
              <a:spcBef>
                <a:spcPts val="0"/>
              </a:spcBef>
              <a:buFont typeface="Courier New" pitchFamily="49" charset="0"/>
              <a:buChar char="o"/>
            </a:pPr>
            <a:r>
              <a:rPr lang="ru-RU" sz="2000" dirty="0" smtClean="0"/>
              <a:t>Телетекст (</a:t>
            </a:r>
            <a:r>
              <a:rPr lang="en-US" sz="2000" dirty="0" smtClean="0"/>
              <a:t>888)</a:t>
            </a:r>
            <a:endParaRPr lang="ru-RU" sz="2000" dirty="0" smtClean="0"/>
          </a:p>
          <a:p>
            <a:pPr lvl="1">
              <a:spcBef>
                <a:spcPts val="0"/>
              </a:spcBef>
              <a:buFont typeface="Courier New" pitchFamily="49" charset="0"/>
              <a:buChar char="o"/>
            </a:pPr>
            <a:r>
              <a:rPr lang="en-US" sz="2000" dirty="0" smtClean="0"/>
              <a:t>DVB</a:t>
            </a:r>
            <a:r>
              <a:rPr lang="ru-RU" sz="2000" dirty="0" smtClean="0"/>
              <a:t>-субтитры</a:t>
            </a:r>
          </a:p>
          <a:p>
            <a:pPr lvl="1">
              <a:spcBef>
                <a:spcPts val="0"/>
              </a:spcBef>
              <a:buFont typeface="Courier New" pitchFamily="49" charset="0"/>
              <a:buChar char="o"/>
            </a:pPr>
            <a:r>
              <a:rPr lang="en-US" sz="2000" dirty="0" smtClean="0"/>
              <a:t>Closed Caption</a:t>
            </a:r>
          </a:p>
          <a:p>
            <a:r>
              <a:rPr lang="ru-RU" sz="2400" dirty="0" smtClean="0"/>
              <a:t>Многоязыковый звук и субтитры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b="1" u="sng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Shape 23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3240360" cy="340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528392" cy="342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b="1" u="sng" dirty="0" err="1" smtClean="0"/>
              <a:t>Воллейбол</a:t>
            </a:r>
            <a:endParaRPr lang="ru-RU" sz="2400" b="1" u="sng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b="1" u="sng" dirty="0" err="1" smtClean="0"/>
              <a:t>Воллейбол</a:t>
            </a:r>
            <a:endParaRPr lang="ru-RU" sz="2400" b="1" u="sng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Shape 239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384376" cy="341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528392" cy="343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b="1" u="sng" dirty="0" smtClean="0"/>
              <a:t>Гандбол</a:t>
            </a:r>
          </a:p>
          <a:p>
            <a:r>
              <a:rPr lang="ru-RU" sz="2400" dirty="0" smtClean="0"/>
              <a:t>Бои без правил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b="1" u="sng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1"/>
            <a:ext cx="3456384" cy="34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титры (примеры)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1571617"/>
            <a:ext cx="3312368" cy="3023005"/>
          </a:xfrm>
        </p:spPr>
        <p:txBody>
          <a:bodyPr/>
          <a:lstStyle/>
          <a:p>
            <a:r>
              <a:rPr lang="ru-RU" sz="2400" dirty="0" smtClean="0"/>
              <a:t>Хоккей</a:t>
            </a:r>
          </a:p>
          <a:p>
            <a:r>
              <a:rPr lang="ru-RU" sz="2400" dirty="0" smtClean="0"/>
              <a:t>Футбол</a:t>
            </a:r>
          </a:p>
          <a:p>
            <a:r>
              <a:rPr lang="ru-RU" sz="2400" dirty="0" smtClean="0"/>
              <a:t>Баскетбол</a:t>
            </a:r>
          </a:p>
          <a:p>
            <a:r>
              <a:rPr lang="ru-RU" sz="2400" dirty="0" err="1" smtClean="0"/>
              <a:t>Воллейбол</a:t>
            </a:r>
            <a:endParaRPr lang="ru-RU" sz="2400" dirty="0" smtClean="0"/>
          </a:p>
          <a:p>
            <a:r>
              <a:rPr lang="ru-RU" sz="2400" dirty="0" smtClean="0"/>
              <a:t>Гандбол</a:t>
            </a:r>
          </a:p>
          <a:p>
            <a:r>
              <a:rPr lang="ru-RU" sz="2400" b="1" u="sng" dirty="0" smtClean="0"/>
              <a:t>Бои без правил</a:t>
            </a:r>
          </a:p>
          <a:p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9622"/>
            <a:ext cx="41808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студии «Фокус»</a:t>
            </a:r>
            <a:endParaRPr lang="ru-RU" dirty="0"/>
          </a:p>
        </p:txBody>
      </p:sp>
      <p:pic>
        <p:nvPicPr>
          <p:cNvPr id="4" name="Picture 4" descr="Focus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35646"/>
            <a:ext cx="3672408" cy="293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cus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7654"/>
            <a:ext cx="26642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Статические реальные камеры</a:t>
            </a:r>
            <a:endParaRPr lang="en-US" sz="2400" dirty="0" smtClean="0"/>
          </a:p>
          <a:p>
            <a:r>
              <a:rPr lang="ru-RU" sz="2400" dirty="0" smtClean="0"/>
              <a:t>Подвижные виртуальные камеры</a:t>
            </a:r>
          </a:p>
          <a:p>
            <a:r>
              <a:rPr lang="ru-RU" sz="2400" dirty="0" smtClean="0"/>
              <a:t>Полноценная поддержка 3Д</a:t>
            </a:r>
          </a:p>
          <a:p>
            <a:r>
              <a:rPr lang="ru-RU" sz="2400" dirty="0" smtClean="0"/>
              <a:t>«</a:t>
            </a:r>
            <a:r>
              <a:rPr lang="ru-RU" sz="2400" dirty="0" err="1" smtClean="0"/>
              <a:t>Пре-рендеренные</a:t>
            </a:r>
            <a:r>
              <a:rPr lang="ru-RU" sz="2400" dirty="0" smtClean="0"/>
              <a:t>» сцены</a:t>
            </a:r>
            <a:endParaRPr lang="en-US" sz="2400" dirty="0" smtClean="0"/>
          </a:p>
          <a:p>
            <a:r>
              <a:rPr lang="ru-RU" sz="2400" dirty="0" smtClean="0"/>
              <a:t>Разрешения от </a:t>
            </a:r>
            <a:r>
              <a:rPr lang="en-US" sz="2400" dirty="0" smtClean="0"/>
              <a:t>SD </a:t>
            </a:r>
            <a:r>
              <a:rPr lang="ru-RU" sz="2400" dirty="0" smtClean="0"/>
              <a:t>до</a:t>
            </a:r>
            <a:r>
              <a:rPr lang="en-US" sz="2400" dirty="0" smtClean="0"/>
              <a:t> 4K</a:t>
            </a:r>
          </a:p>
          <a:p>
            <a:r>
              <a:rPr lang="ru-RU" sz="2400" dirty="0" smtClean="0"/>
              <a:t>Управление от разных устройств</a:t>
            </a:r>
            <a:endParaRPr lang="en-US" sz="2400" dirty="0" smtClean="0"/>
          </a:p>
          <a:p>
            <a:r>
              <a:rPr lang="ru-RU" sz="2400" dirty="0" smtClean="0"/>
              <a:t>Редактор интерфейса оператора</a:t>
            </a:r>
            <a:endParaRPr lang="en-US" sz="2400" dirty="0" smtClean="0"/>
          </a:p>
        </p:txBody>
      </p:sp>
      <p:pic>
        <p:nvPicPr>
          <p:cNvPr id="4" name="Содержимое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80112" y="1995686"/>
            <a:ext cx="332864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  <p:pic>
        <p:nvPicPr>
          <p:cNvPr id="4" name="Picture 2" descr="D:\Bbm\РАБОТА\Marketing_materials\Selected_images\VideoMixe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1467" y="1707654"/>
            <a:ext cx="253699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SoftLab\Selected_images\vmest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1" t="7382" r="911" b="12549"/>
          <a:stretch>
            <a:fillRect/>
          </a:stretch>
        </p:blipFill>
        <p:spPr bwMode="auto">
          <a:xfrm>
            <a:off x="3331147" y="1707655"/>
            <a:ext cx="27571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D:\SoftLab\ФОКУС\!ScreenShots\vlcsnap-2015-06-15-18h05m35s337.png"/>
          <p:cNvPicPr>
            <a:picLocks noChangeAspect="1" noChangeArrowheads="1"/>
          </p:cNvPicPr>
          <p:nvPr/>
        </p:nvPicPr>
        <p:blipFill>
          <a:blip r:embed="rId4" cstate="print"/>
          <a:srcRect l="10541" t="32831" r="38649" b="10943"/>
          <a:stretch>
            <a:fillRect/>
          </a:stretch>
        </p:blipFill>
        <p:spPr bwMode="auto">
          <a:xfrm>
            <a:off x="306811" y="1707654"/>
            <a:ext cx="2876741" cy="1800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3867894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Интерфейс оператора – часть дизайна виртуальной сцены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Узнаваемость </a:t>
            </a:r>
            <a:r>
              <a:rPr lang="en-US" sz="4000" dirty="0" smtClean="0">
                <a:sym typeface="Wingdings" pitchFamily="2" charset="2"/>
              </a:rPr>
              <a:t> </a:t>
            </a:r>
            <a:r>
              <a:rPr lang="ru-RU" sz="4000" dirty="0" smtClean="0">
                <a:sym typeface="Wingdings" pitchFamily="2" charset="2"/>
              </a:rPr>
              <a:t> Уникальность</a:t>
            </a:r>
            <a:endParaRPr lang="ru-RU" sz="4000" dirty="0"/>
          </a:p>
        </p:txBody>
      </p:sp>
      <p:pic>
        <p:nvPicPr>
          <p:cNvPr id="4" name="Picture 2" descr="D:\SoftLab\Семинар Сони Нск 2008_06\DSC_0513.JPG"/>
          <p:cNvPicPr>
            <a:picLocks noChangeAspect="1" noChangeArrowheads="1"/>
          </p:cNvPicPr>
          <p:nvPr/>
        </p:nvPicPr>
        <p:blipFill>
          <a:blip r:embed="rId2" cstate="print"/>
          <a:srcRect l="739"/>
          <a:stretch>
            <a:fillRect/>
          </a:stretch>
        </p:blipFill>
        <p:spPr bwMode="auto">
          <a:xfrm>
            <a:off x="539552" y="1491630"/>
            <a:ext cx="2092586" cy="1623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D:\Bbm\РАБОТА\Marketing_materials\Selected_images\K1.bmp"/>
          <p:cNvPicPr>
            <a:picLocks noChangeAspect="1" noChangeArrowheads="1"/>
          </p:cNvPicPr>
          <p:nvPr/>
        </p:nvPicPr>
        <p:blipFill>
          <a:blip r:embed="rId3" cstate="print"/>
          <a:srcRect t="658" r="540" b="658"/>
          <a:stretch>
            <a:fillRect/>
          </a:stretch>
        </p:blipFill>
        <p:spPr bwMode="auto">
          <a:xfrm>
            <a:off x="2051720" y="3291830"/>
            <a:ext cx="1800200" cy="1467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D:\Bbm\РАБОТА\Marketing_materials\Selected_images\Image21.jpg"/>
          <p:cNvPicPr>
            <a:picLocks noChangeAspect="1" noChangeArrowheads="1"/>
          </p:cNvPicPr>
          <p:nvPr/>
        </p:nvPicPr>
        <p:blipFill>
          <a:blip r:embed="rId4" cstate="print"/>
          <a:srcRect l="1923" r="481"/>
          <a:stretch>
            <a:fillRect/>
          </a:stretch>
        </p:blipFill>
        <p:spPr bwMode="auto">
          <a:xfrm>
            <a:off x="4499992" y="3291830"/>
            <a:ext cx="1944216" cy="1471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D:\Bbm\РАБОТА\Marketing_materials\Selected_images\teleregion_00027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491630"/>
            <a:ext cx="2160240" cy="1618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D:\Bbm\РАБОТА\Marketing_materials\Selected_images\K9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491630"/>
            <a:ext cx="2176290" cy="1647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FD722v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419622"/>
            <a:ext cx="2679368" cy="1728192"/>
          </a:xfrm>
          <a:prstGeom prst="rect">
            <a:avLst/>
          </a:prstGeom>
        </p:spPr>
      </p:pic>
      <p:pic>
        <p:nvPicPr>
          <p:cNvPr id="14" name="Рисунок 13" descr="FD788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563638"/>
            <a:ext cx="2736304" cy="16531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Платы </a:t>
            </a:r>
            <a:r>
              <a:rPr lang="en-US" sz="3600" dirty="0" smtClean="0"/>
              <a:t>FD322, FD722</a:t>
            </a:r>
            <a:r>
              <a:rPr lang="ru-RU" sz="3600" dirty="0" smtClean="0"/>
              <a:t>, </a:t>
            </a:r>
            <a:r>
              <a:rPr lang="en-US" sz="3600" dirty="0" smtClean="0"/>
              <a:t>FD788</a:t>
            </a:r>
            <a:endParaRPr lang="ru-RU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4759"/>
          <a:stretch>
            <a:fillRect/>
          </a:stretch>
        </p:blipFill>
        <p:spPr bwMode="auto">
          <a:xfrm>
            <a:off x="1475656" y="3075806"/>
            <a:ext cx="2356778" cy="17269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Содержимое 5"/>
          <p:cNvSpPr txBox="1">
            <a:spLocks/>
          </p:cNvSpPr>
          <p:nvPr/>
        </p:nvSpPr>
        <p:spPr bwMode="auto">
          <a:xfrm>
            <a:off x="5652120" y="1635646"/>
            <a:ext cx="33843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4K (Quad-Link 3G-SDI)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3G-SDI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HD-SDI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cs typeface="+mn-cs"/>
              </a:rPr>
              <a:t>SD-SDI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ru-RU" sz="2400" dirty="0" smtClean="0">
                <a:latin typeface="+mn-lt"/>
                <a:cs typeface="+mn-cs"/>
              </a:rPr>
              <a:t>Аналог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5"/>
          <p:cNvSpPr txBox="1">
            <a:spLocks/>
          </p:cNvSpPr>
          <p:nvPr/>
        </p:nvSpPr>
        <p:spPr bwMode="auto">
          <a:xfrm>
            <a:off x="5652120" y="3867894"/>
            <a:ext cx="331236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dirty="0" smtClean="0">
                <a:latin typeface="+mn-lt"/>
                <a:cs typeface="+mn-cs"/>
              </a:rPr>
              <a:t>Отдельный сигнал аналогового генлока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ym typeface="Wingdings" pitchFamily="2" charset="2"/>
              </a:rPr>
              <a:t>Реалистичность</a:t>
            </a:r>
            <a:r>
              <a:rPr lang="ru-RU" sz="4000" dirty="0" smtClean="0"/>
              <a:t> </a:t>
            </a:r>
            <a:r>
              <a:rPr lang="en-US" sz="4000" dirty="0" smtClean="0">
                <a:sym typeface="Wingdings" pitchFamily="2" charset="2"/>
              </a:rPr>
              <a:t> </a:t>
            </a:r>
            <a:r>
              <a:rPr lang="ru-RU" sz="4000" dirty="0" smtClean="0">
                <a:sym typeface="Wingdings" pitchFamily="2" charset="2"/>
              </a:rPr>
              <a:t> </a:t>
            </a:r>
            <a:r>
              <a:rPr lang="ru-RU" sz="4000" dirty="0" err="1" smtClean="0"/>
              <a:t>Фантазийность</a:t>
            </a:r>
            <a:endParaRPr lang="ru-RU" sz="4000" dirty="0"/>
          </a:p>
        </p:txBody>
      </p:sp>
      <p:pic>
        <p:nvPicPr>
          <p:cNvPr id="4" name="Picture 3" descr="D:\Bbm\РАБОТА\Marketing_materials\Selected_images\Image128.jpg"/>
          <p:cNvPicPr>
            <a:picLocks noChangeAspect="1" noChangeArrowheads="1"/>
          </p:cNvPicPr>
          <p:nvPr/>
        </p:nvPicPr>
        <p:blipFill>
          <a:blip r:embed="rId2" cstate="print"/>
          <a:srcRect l="1157" t="787" r="1157" b="787"/>
          <a:stretch>
            <a:fillRect/>
          </a:stretch>
        </p:blipFill>
        <p:spPr bwMode="auto">
          <a:xfrm>
            <a:off x="1475656" y="3363838"/>
            <a:ext cx="1872208" cy="1383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5" descr="D:\Bbm\РАБОТА\Marketing_materials\Selected_images\Image143.jpg"/>
          <p:cNvPicPr>
            <a:picLocks noChangeAspect="1" noChangeArrowheads="1"/>
          </p:cNvPicPr>
          <p:nvPr/>
        </p:nvPicPr>
        <p:blipFill>
          <a:blip r:embed="rId3" cstate="print"/>
          <a:srcRect l="1157" t="787" r="2890" b="787"/>
          <a:stretch>
            <a:fillRect/>
          </a:stretch>
        </p:blipFill>
        <p:spPr bwMode="auto">
          <a:xfrm>
            <a:off x="3347864" y="1563638"/>
            <a:ext cx="2088232" cy="1572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D:\Bbm\РАБОТА\Marketing_materials\Selected_images\teleregion_0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63638"/>
            <a:ext cx="2088232" cy="1564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D:\Bbm\РАБОТА\Marketing_materials\Selected_images\KTV-p1i01.tif"/>
          <p:cNvPicPr>
            <a:picLocks noChangeAspect="1" noChangeArrowheads="1"/>
          </p:cNvPicPr>
          <p:nvPr/>
        </p:nvPicPr>
        <p:blipFill>
          <a:blip r:embed="rId5" cstate="print"/>
          <a:srcRect l="525" t="787" r="4724" b="787"/>
          <a:stretch>
            <a:fillRect/>
          </a:stretch>
        </p:blipFill>
        <p:spPr bwMode="auto">
          <a:xfrm>
            <a:off x="6228184" y="1563638"/>
            <a:ext cx="2060329" cy="1584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D:\SoftLab\ФОКУС\!ScreenShots\vlcsnap-2015-06-15-18h02m33s8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363837"/>
            <a:ext cx="2448272" cy="1377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Виртуальные студии «Фокус»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b="1" dirty="0" smtClean="0"/>
              <a:t>Фокус </a:t>
            </a:r>
            <a:r>
              <a:rPr lang="ru-RU" b="1" dirty="0" err="1" smtClean="0"/>
              <a:t>Лайт</a:t>
            </a:r>
            <a:r>
              <a:rPr lang="ru-RU" dirty="0" smtClean="0"/>
              <a:t>» – плеер </a:t>
            </a:r>
            <a:br>
              <a:rPr lang="ru-RU" dirty="0" smtClean="0"/>
            </a:br>
            <a:r>
              <a:rPr lang="ru-RU" sz="2800" dirty="0" smtClean="0"/>
              <a:t>(для работы с уже готовыми проектами</a:t>
            </a:r>
            <a:r>
              <a:rPr lang="en-US" sz="2800" dirty="0" smtClean="0"/>
              <a:t>)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b="1" dirty="0" smtClean="0"/>
              <a:t>Фокус Про</a:t>
            </a:r>
            <a:r>
              <a:rPr lang="ru-RU" dirty="0" smtClean="0"/>
              <a:t>» - плеер + редактор</a:t>
            </a:r>
            <a:br>
              <a:rPr lang="ru-RU" dirty="0" smtClean="0"/>
            </a:br>
            <a:r>
              <a:rPr lang="ru-RU" sz="2800" dirty="0" smtClean="0"/>
              <a:t>(создание собственных проектов)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b="1" dirty="0" smtClean="0"/>
              <a:t>Фокус Дизайнер</a:t>
            </a:r>
            <a:r>
              <a:rPr lang="ru-RU" dirty="0" smtClean="0"/>
              <a:t>» – приложение для дизайнеров и режиссёров (</a:t>
            </a:r>
            <a:r>
              <a:rPr lang="ru-RU" dirty="0" err="1" smtClean="0"/>
              <a:t>превью</a:t>
            </a:r>
            <a:r>
              <a:rPr lang="ru-RU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виртуальных сцен</a:t>
            </a:r>
            <a:endParaRPr lang="ru-RU" dirty="0"/>
          </a:p>
        </p:txBody>
      </p:sp>
      <p:pic>
        <p:nvPicPr>
          <p:cNvPr id="4" name="Picture 2" descr="C:\Documents and Settings\All Users\Documents\Семинар Сони Нск 2008_06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7615"/>
            <a:ext cx="1008112" cy="80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All Users\Documents\ScreenShoots\From_Gallery\teleregion_0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7614"/>
            <a:ext cx="1080779" cy="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Documents and Settings\All Users\Documents\ScreenShoots\From_Gallery\teleregion_0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7614"/>
            <a:ext cx="1088969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Documents and Settings\All Users\Documents\ScreenShoots\From_Gallery\E_New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75806"/>
            <a:ext cx="1087899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Documents and Settings\All Users\Documents\ScreenShoots\Weather\Weather_2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39902"/>
            <a:ext cx="1088357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Documents and Settings\All Users\Documents\ScreenShoots\Weather\WCenter_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9902"/>
            <a:ext cx="1088437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Documents and Settings\All Users\Documents\ScreenShoots\Weather\W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998" y="3939902"/>
            <a:ext cx="1088794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:\Documents and Settings\All Users\Documents\ScreenShoots\Interview\Dome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7614"/>
            <a:ext cx="1305478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C:\Documents and Settings\All Users\Documents\ScreenShoots\Interview\Studio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7614"/>
            <a:ext cx="1305478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:\Documents and Settings\All Users\Documents\ScreenShoots\Interview\RedInt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7614"/>
            <a:ext cx="1087898" cy="8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:\Documents and Settings\All Users\Documents\ScreenShoots\Interview\TB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089" y="2211710"/>
            <a:ext cx="1295135" cy="8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C:\Documents and Settings\All Users\Documents\ScreenShoots\Interview\Room_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1710"/>
            <a:ext cx="1087425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C:\Documents and Settings\All Users\Documents\ScreenShoots\Interview\Interview_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75806"/>
            <a:ext cx="1281644" cy="80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C:\Documents and Settings\All Users\Documents\ScreenShoots\Kids\Kid_0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939902"/>
            <a:ext cx="1296144" cy="80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C:\Documents and Settings\All Users\Documents\ScreenShoots\Kids\Kid_0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7481" y="3075806"/>
            <a:ext cx="126700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C:\Documents and Settings\All Users\Documents\ScreenShoots\Other\School_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7614"/>
            <a:ext cx="1080120" cy="81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C:\Documents and Settings\All Users\Documents\ScreenShoots\TV and IPTV Applications\Sports Programs\Image86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177" y="2211710"/>
            <a:ext cx="1223887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C:\Documents and Settings\All Users\Documents\ScreenShoots\TV and IPTV Applications\Stock Market Reports\Image13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75806"/>
            <a:ext cx="1112622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C:\Documents and Settings\All Users\Documents\ScreenShoots\TV and IPTV Applications\Stock Market Reports\Image18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75806"/>
            <a:ext cx="1019905" cy="8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C:\Documents and Settings\All Users\Documents\ScreenShoots\TV and IPTV Applications\Stock Market Reports\Image8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1223886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C:\Documents and Settings\All Users\Documents\ScreenShoots\TV and IPTV Applications\News\Image135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9736" y="2211710"/>
            <a:ext cx="1112624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C:\Documents and Settings\All Users\Documents\ScreenShoots\TV and IPTV Applications\News\Image16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75806"/>
            <a:ext cx="1111627" cy="81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C:\Documents and Settings\All Users\Documents\ScreenShoots\TV and IPTV Applications\News\Image11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11710"/>
            <a:ext cx="1103263" cy="8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C:\Documents and Settings\All Users\Documents\ScreenShoots\TV and IPTV Applications\Game Shows\Image14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11710"/>
            <a:ext cx="1080120" cy="79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 descr="C:\Documents and Settings\All Users\Documents\ScreenShoots\TV and IPTV Applications\Game Shows\Image77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9902"/>
            <a:ext cx="1223886" cy="81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0" descr="C:\Documents and Settings\All Users\Documents\ScreenShoots\1\Metro.t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9902"/>
            <a:ext cx="1276189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C:\Documents and Settings\All Users\Documents\ScreenShoots\1\ct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156" y="2211710"/>
            <a:ext cx="1219764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C:\Documents and Settings\All Users\Documents\ScreenShoots\1\Cabinet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9902"/>
            <a:ext cx="1219441" cy="8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4" descr="TipicalStudioProject-pag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91630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44208" y="2283718"/>
            <a:ext cx="2592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Традиционная</a:t>
            </a:r>
            <a:br>
              <a:rPr lang="ru-RU" sz="2800" dirty="0" smtClean="0"/>
            </a:br>
            <a:r>
              <a:rPr lang="ru-RU" sz="2800" dirty="0" smtClean="0"/>
              <a:t>ТВ студия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picalStudioProject-p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91630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228371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Программная ТВ студия</a:t>
            </a:r>
          </a:p>
          <a:p>
            <a:pPr algn="ctr"/>
            <a:r>
              <a:rPr lang="ru-RU" sz="2800" dirty="0" smtClean="0"/>
              <a:t>«</a:t>
            </a:r>
            <a:r>
              <a:rPr lang="en-US" sz="2800" dirty="0" smtClean="0"/>
              <a:t>All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Mix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308D387D-2588-4F40-A6B0-F3C936E2E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7" y="1491630"/>
            <a:ext cx="5760641" cy="3240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228371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Программная ТВ студия</a:t>
            </a:r>
          </a:p>
          <a:p>
            <a:pPr algn="ctr"/>
            <a:r>
              <a:rPr lang="ru-RU" sz="2800" dirty="0" smtClean="0"/>
              <a:t>«</a:t>
            </a:r>
            <a:r>
              <a:rPr lang="en-US" sz="2800" dirty="0" smtClean="0"/>
              <a:t>All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Mix</a:t>
            </a:r>
            <a:r>
              <a:rPr lang="ru-RU" sz="2800" dirty="0" smtClean="0"/>
              <a:t>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 8 настраиваемых источников</a:t>
            </a:r>
          </a:p>
          <a:p>
            <a:r>
              <a:rPr lang="ru-RU" dirty="0" smtClean="0"/>
              <a:t>Воспроизведение </a:t>
            </a:r>
            <a:r>
              <a:rPr lang="ru-RU" dirty="0" err="1" smtClean="0"/>
              <a:t>медиафайлов</a:t>
            </a:r>
            <a:endParaRPr lang="ru-RU" dirty="0" smtClean="0"/>
          </a:p>
          <a:p>
            <a:r>
              <a:rPr lang="ru-RU" dirty="0" err="1" smtClean="0"/>
              <a:t>Превью</a:t>
            </a:r>
            <a:r>
              <a:rPr lang="ru-RU" dirty="0" smtClean="0"/>
              <a:t> всех источников одновременно</a:t>
            </a:r>
          </a:p>
          <a:p>
            <a:r>
              <a:rPr lang="ru-RU" dirty="0" smtClean="0"/>
              <a:t>Профессиональная обработка видео </a:t>
            </a:r>
            <a:r>
              <a:rPr lang="ru-RU" sz="2800" dirty="0" smtClean="0"/>
              <a:t>(</a:t>
            </a:r>
            <a:r>
              <a:rPr lang="ru-RU" sz="2800" dirty="0" err="1" smtClean="0"/>
              <a:t>цветокоррекция</a:t>
            </a:r>
            <a:r>
              <a:rPr lang="ru-RU" sz="2800" dirty="0" smtClean="0"/>
              <a:t>, </a:t>
            </a:r>
            <a:r>
              <a:rPr lang="ru-RU" sz="2800" dirty="0" err="1" smtClean="0"/>
              <a:t>хромакей</a:t>
            </a:r>
            <a:r>
              <a:rPr lang="ru-RU" sz="2800" dirty="0" smtClean="0"/>
              <a:t>, </a:t>
            </a:r>
            <a:r>
              <a:rPr lang="ru-RU" sz="2800" dirty="0" err="1" smtClean="0"/>
              <a:t>деинтерлэйсинг</a:t>
            </a:r>
            <a:r>
              <a:rPr lang="ru-RU" sz="2800" dirty="0" smtClean="0"/>
              <a:t>…)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Разноформатные</a:t>
            </a:r>
            <a:r>
              <a:rPr lang="ru-RU" dirty="0" smtClean="0"/>
              <a:t> входы и выходы</a:t>
            </a:r>
          </a:p>
          <a:p>
            <a:r>
              <a:rPr lang="ru-RU" dirty="0" smtClean="0"/>
              <a:t>Полноценные 3</a:t>
            </a:r>
            <a:r>
              <a:rPr lang="en-US" dirty="0" smtClean="0"/>
              <a:t>D</a:t>
            </a:r>
            <a:r>
              <a:rPr lang="ru-RU" dirty="0" smtClean="0"/>
              <a:t> декорации</a:t>
            </a:r>
          </a:p>
          <a:p>
            <a:r>
              <a:rPr lang="ru-RU" dirty="0" smtClean="0"/>
              <a:t>Анимированные титры</a:t>
            </a:r>
            <a:endParaRPr lang="en-US" dirty="0" smtClean="0"/>
          </a:p>
          <a:p>
            <a:r>
              <a:rPr lang="ru-RU" dirty="0" err="1" smtClean="0"/>
              <a:t>Аудиомикшер</a:t>
            </a:r>
            <a:endParaRPr lang="ru-RU" dirty="0" smtClean="0"/>
          </a:p>
          <a:p>
            <a:r>
              <a:rPr lang="en-US" dirty="0" smtClean="0"/>
              <a:t>IP-</a:t>
            </a:r>
            <a:r>
              <a:rPr lang="ru-RU" dirty="0" smtClean="0"/>
              <a:t>вещание и запись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особенности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Редактор композиций</a:t>
            </a:r>
            <a:endParaRPr lang="ru-RU" dirty="0"/>
          </a:p>
        </p:txBody>
      </p:sp>
      <p:pic>
        <p:nvPicPr>
          <p:cNvPr id="4" name="Содержимое 3" descr="Composition Editor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995686"/>
            <a:ext cx="2888061" cy="1698534"/>
          </a:xfrm>
        </p:spPr>
      </p:pic>
      <p:pic>
        <p:nvPicPr>
          <p:cNvPr id="5" name="Рисунок 4" descr="AllMix_3.png"/>
          <p:cNvPicPr>
            <a:picLocks noChangeAspect="1"/>
          </p:cNvPicPr>
          <p:nvPr/>
        </p:nvPicPr>
        <p:blipFill>
          <a:blip r:embed="rId3" cstate="print"/>
          <a:srcRect t="1748"/>
          <a:stretch>
            <a:fillRect/>
          </a:stretch>
        </p:blipFill>
        <p:spPr>
          <a:xfrm>
            <a:off x="395536" y="1619237"/>
            <a:ext cx="5647891" cy="312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Видеомикшер</a:t>
            </a:r>
            <a:r>
              <a:rPr lang="ru-RU" dirty="0" smtClean="0"/>
              <a:t> «</a:t>
            </a:r>
            <a:r>
              <a:rPr lang="en-US" dirty="0" smtClean="0"/>
              <a:t>All</a:t>
            </a:r>
            <a:r>
              <a:rPr lang="en-US" baseline="30000" dirty="0" smtClean="0"/>
              <a:t>1</a:t>
            </a:r>
            <a:r>
              <a:rPr lang="en-US" dirty="0" smtClean="0"/>
              <a:t>Mix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Поддержка внешних консолей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9742"/>
            <a:ext cx="280623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switch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55726"/>
            <a:ext cx="267451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Платы</a:t>
            </a:r>
            <a:r>
              <a:rPr lang="en-US" dirty="0" smtClean="0"/>
              <a:t> FD722, FD788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VBI: </a:t>
            </a:r>
            <a:r>
              <a:rPr lang="en-US" dirty="0" err="1" smtClean="0"/>
              <a:t>Teletext</a:t>
            </a:r>
            <a:r>
              <a:rPr lang="en-US" dirty="0" smtClean="0"/>
              <a:t>, Closed Caption, SCTE 104</a:t>
            </a:r>
          </a:p>
          <a:p>
            <a:r>
              <a:rPr lang="en-US" dirty="0" smtClean="0"/>
              <a:t>Low-profile, fan less</a:t>
            </a:r>
            <a:endParaRPr lang="ru-RU" dirty="0" smtClean="0"/>
          </a:p>
          <a:p>
            <a:r>
              <a:rPr lang="en-US" dirty="0" smtClean="0"/>
              <a:t>HD-BNC (High-Density BNC)</a:t>
            </a:r>
          </a:p>
          <a:p>
            <a:r>
              <a:rPr lang="en-US" dirty="0" smtClean="0"/>
              <a:t>Tri-l</a:t>
            </a:r>
            <a:r>
              <a:rPr lang="en-US" dirty="0" smtClean="0"/>
              <a:t>evel s</a:t>
            </a:r>
            <a:r>
              <a:rPr lang="en-US" dirty="0" smtClean="0"/>
              <a:t>ync </a:t>
            </a:r>
            <a:r>
              <a:rPr lang="en-US" dirty="0" err="1" smtClean="0"/>
              <a:t>genlock</a:t>
            </a:r>
            <a:endParaRPr lang="en-US" dirty="0" smtClean="0"/>
          </a:p>
          <a:p>
            <a:r>
              <a:rPr lang="ru-RU" dirty="0" smtClean="0"/>
              <a:t>Драйвера под </a:t>
            </a:r>
            <a:r>
              <a:rPr lang="en-US" dirty="0" smtClean="0"/>
              <a:t>Linux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11000" contrast="18000"/>
          </a:blip>
          <a:srcRect/>
          <a:stretch>
            <a:fillRect/>
          </a:stretch>
        </p:blipFill>
        <p:spPr bwMode="auto">
          <a:xfrm>
            <a:off x="7092280" y="2283718"/>
            <a:ext cx="1728192" cy="207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91630"/>
            <a:ext cx="8229600" cy="2304256"/>
          </a:xfrm>
        </p:spPr>
        <p:txBody>
          <a:bodyPr/>
          <a:lstStyle/>
          <a:p>
            <a:r>
              <a:rPr lang="ru-RU" dirty="0" smtClean="0"/>
              <a:t>Вопросы 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treamcap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75606"/>
            <a:ext cx="4980792" cy="31161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SLStreamCapture</a:t>
            </a:r>
            <a:r>
              <a:rPr lang="en-US" sz="3600" dirty="0" smtClean="0"/>
              <a:t> – </a:t>
            </a:r>
            <a:r>
              <a:rPr lang="ru-RU" sz="3600" dirty="0" smtClean="0"/>
              <a:t>полицейская запись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24213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3"/>
              </a:rPr>
              <a:t>http://www.softlab.tv/rus/forward/plugin4.html</a:t>
            </a:r>
            <a:endParaRPr lang="ru-RU" sz="1400" dirty="0"/>
          </a:p>
        </p:txBody>
      </p:sp>
      <p:pic>
        <p:nvPicPr>
          <p:cNvPr id="7" name="Содержимое 6" descr="aaa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148064" y="1995686"/>
            <a:ext cx="3480953" cy="2195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635646"/>
            <a:ext cx="105642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4258816" cy="2728325"/>
          </a:xfrm>
        </p:spPr>
        <p:txBody>
          <a:bodyPr/>
          <a:lstStyle/>
          <a:p>
            <a:pPr>
              <a:buNone/>
            </a:pPr>
            <a:r>
              <a:rPr lang="ru-RU" sz="2400" dirty="0" err="1" smtClean="0"/>
              <a:t>Плагин</a:t>
            </a:r>
            <a:r>
              <a:rPr lang="ru-RU" sz="2400" dirty="0" smtClean="0"/>
              <a:t> </a:t>
            </a:r>
            <a:r>
              <a:rPr lang="en-US" sz="2400" b="1" dirty="0" err="1" smtClean="0"/>
              <a:t>SLTelephone</a:t>
            </a:r>
            <a:endParaRPr lang="en-US" sz="2400" b="1" dirty="0" smtClean="0"/>
          </a:p>
          <a:p>
            <a:pPr>
              <a:buFont typeface="Calibri" pitchFamily="34" charset="0"/>
              <a:buChar char="+"/>
            </a:pPr>
            <a:r>
              <a:rPr lang="en-US" sz="2400" dirty="0" smtClean="0"/>
              <a:t>GSM</a:t>
            </a:r>
            <a:r>
              <a:rPr lang="ru-RU" sz="2400" dirty="0" smtClean="0"/>
              <a:t>-модем</a:t>
            </a:r>
          </a:p>
          <a:p>
            <a:pPr>
              <a:buFont typeface="Calibri" pitchFamily="34" charset="0"/>
              <a:buChar char="+"/>
            </a:pPr>
            <a:r>
              <a:rPr lang="en-US" sz="2400" dirty="0" smtClean="0"/>
              <a:t>Liner-8/Liner-16</a:t>
            </a:r>
          </a:p>
          <a:p>
            <a:pPr>
              <a:buFont typeface="Calibri" pitchFamily="34" charset="0"/>
              <a:buChar char="+"/>
            </a:pPr>
            <a:r>
              <a:rPr lang="ru-RU" sz="2400" dirty="0" smtClean="0"/>
              <a:t>Оператор связи</a:t>
            </a:r>
          </a:p>
          <a:p>
            <a:pPr>
              <a:buFont typeface="Calibri" pitchFamily="34" charset="0"/>
              <a:buChar char="+"/>
            </a:pPr>
            <a:r>
              <a:rPr lang="ru-RU" sz="2400" dirty="0" smtClean="0"/>
              <a:t>Система голосования </a:t>
            </a:r>
            <a:r>
              <a:rPr lang="ru-RU" sz="2400" dirty="0" err="1" smtClean="0"/>
              <a:t>Ярейтинг</a:t>
            </a:r>
            <a:r>
              <a:rPr lang="ru-RU" sz="2400" dirty="0" smtClean="0"/>
              <a:t> (</a:t>
            </a:r>
            <a:r>
              <a:rPr lang="ru-RU" sz="2400" dirty="0" smtClean="0">
                <a:hlinkClick r:id="rId3"/>
              </a:rPr>
              <a:t>http://yarating.ru</a:t>
            </a:r>
            <a:r>
              <a:rPr lang="ru-RU" sz="2400" dirty="0" smtClean="0"/>
              <a:t>)</a:t>
            </a:r>
          </a:p>
          <a:p>
            <a:endParaRPr lang="ru-RU" sz="2400" dirty="0"/>
          </a:p>
        </p:txBody>
      </p:sp>
      <p:pic>
        <p:nvPicPr>
          <p:cNvPr id="5" name="Picture 2" descr="http://www.softlab-nsk.com/rus/forward/images/phon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36317"/>
            <a:ext cx="2018548" cy="99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softlab-nsk.com/rus/forward/images/phone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15766"/>
            <a:ext cx="2288204" cy="1716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707654"/>
            <a:ext cx="2016224" cy="210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Skype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7"/>
            <a:ext cx="5050904" cy="568085"/>
          </a:xfrm>
        </p:spPr>
        <p:txBody>
          <a:bodyPr/>
          <a:lstStyle/>
          <a:p>
            <a:pPr>
              <a:buNone/>
            </a:pPr>
            <a:r>
              <a:rPr lang="ru-RU" sz="2400" dirty="0" err="1" smtClean="0"/>
              <a:t>Плагин</a:t>
            </a:r>
            <a:r>
              <a:rPr lang="ru-RU" sz="2400" dirty="0" smtClean="0"/>
              <a:t> </a:t>
            </a:r>
            <a:r>
              <a:rPr lang="en-US" sz="2400" b="1" dirty="0" err="1" smtClean="0"/>
              <a:t>SLScreenCapture</a:t>
            </a:r>
            <a:endParaRPr lang="ru-RU" sz="2400" b="1" dirty="0"/>
          </a:p>
        </p:txBody>
      </p:sp>
      <p:pic>
        <p:nvPicPr>
          <p:cNvPr id="4" name="Рисунок 3" descr="forum_screencap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220782"/>
            <a:ext cx="5832648" cy="242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Виртуальная плата</a:t>
            </a:r>
            <a:endParaRPr lang="ru-RU" dirty="0"/>
          </a:p>
        </p:txBody>
      </p:sp>
      <p:grpSp>
        <p:nvGrpSpPr>
          <p:cNvPr id="3" name="Группа 39"/>
          <p:cNvGrpSpPr/>
          <p:nvPr/>
        </p:nvGrpSpPr>
        <p:grpSpPr>
          <a:xfrm>
            <a:off x="972244" y="1635646"/>
            <a:ext cx="6336060" cy="3024336"/>
            <a:chOff x="972244" y="1635646"/>
            <a:chExt cx="6336060" cy="3024336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585411" y="2219648"/>
              <a:ext cx="756756" cy="483980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Demux</a:t>
              </a: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149467" y="2219648"/>
              <a:ext cx="410988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TS</a:t>
              </a:r>
            </a:p>
          </p:txBody>
        </p:sp>
        <p:cxnSp>
          <p:nvCxnSpPr>
            <p:cNvPr id="6" name="AutoShape 4"/>
            <p:cNvCxnSpPr>
              <a:cxnSpLocks noChangeShapeType="1"/>
            </p:cNvCxnSpPr>
            <p:nvPr/>
          </p:nvCxnSpPr>
          <p:spPr bwMode="auto">
            <a:xfrm>
              <a:off x="2342168" y="2364842"/>
              <a:ext cx="292354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7" name="AutoShape 5"/>
            <p:cNvCxnSpPr>
              <a:cxnSpLocks noChangeShapeType="1"/>
            </p:cNvCxnSpPr>
            <p:nvPr/>
          </p:nvCxnSpPr>
          <p:spPr bwMode="auto">
            <a:xfrm>
              <a:off x="3506409" y="2364842"/>
              <a:ext cx="291061" cy="2151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633228" y="2074454"/>
              <a:ext cx="873181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dirty="0">
                  <a:solidFill>
                    <a:srgbClr val="000000"/>
                  </a:solidFill>
                </a:rPr>
                <a:t>Video/ Audio Decoder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788414" y="3440353"/>
              <a:ext cx="756757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46800" rIns="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Mixer</a:t>
              </a:r>
            </a:p>
          </p:txBody>
        </p:sp>
        <p:cxnSp>
          <p:nvCxnSpPr>
            <p:cNvPr id="10" name="AutoShape 8"/>
            <p:cNvCxnSpPr>
              <a:cxnSpLocks noChangeShapeType="1"/>
            </p:cNvCxnSpPr>
            <p:nvPr/>
          </p:nvCxnSpPr>
          <p:spPr bwMode="auto">
            <a:xfrm>
              <a:off x="1119715" y="2461638"/>
              <a:ext cx="466990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" name="AutoShape 9"/>
            <p:cNvCxnSpPr>
              <a:cxnSpLocks noChangeShapeType="1"/>
            </p:cNvCxnSpPr>
            <p:nvPr/>
          </p:nvCxnSpPr>
          <p:spPr bwMode="auto">
            <a:xfrm>
              <a:off x="2342168" y="2605757"/>
              <a:ext cx="292354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2" name="AutoShape 10"/>
            <p:cNvCxnSpPr>
              <a:cxnSpLocks noChangeShapeType="1"/>
            </p:cNvCxnSpPr>
            <p:nvPr/>
          </p:nvCxnSpPr>
          <p:spPr bwMode="auto">
            <a:xfrm>
              <a:off x="3506409" y="2605757"/>
              <a:ext cx="291061" cy="2151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>
              <a:off x="4545171" y="3730741"/>
              <a:ext cx="291060" cy="1075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" name="AutoShape 12"/>
            <p:cNvCxnSpPr>
              <a:cxnSpLocks noChangeShapeType="1"/>
            </p:cNvCxnSpPr>
            <p:nvPr/>
          </p:nvCxnSpPr>
          <p:spPr bwMode="auto">
            <a:xfrm>
              <a:off x="4545171" y="3971655"/>
              <a:ext cx="291060" cy="1075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836231" y="3440353"/>
              <a:ext cx="873181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Video/ Audio Encoder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6000473" y="3585547"/>
              <a:ext cx="756757" cy="53237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Muxer</a:t>
              </a:r>
            </a:p>
          </p:txBody>
        </p:sp>
        <p:cxnSp>
          <p:nvCxnSpPr>
            <p:cNvPr id="17" name="AutoShape 15"/>
            <p:cNvCxnSpPr>
              <a:cxnSpLocks noChangeShapeType="1"/>
            </p:cNvCxnSpPr>
            <p:nvPr/>
          </p:nvCxnSpPr>
          <p:spPr bwMode="auto">
            <a:xfrm>
              <a:off x="5709413" y="3730741"/>
              <a:ext cx="291060" cy="1075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8" name="AutoShape 16"/>
            <p:cNvCxnSpPr>
              <a:cxnSpLocks noChangeShapeType="1"/>
            </p:cNvCxnSpPr>
            <p:nvPr/>
          </p:nvCxnSpPr>
          <p:spPr bwMode="auto">
            <a:xfrm>
              <a:off x="5709413" y="3971655"/>
              <a:ext cx="291060" cy="1075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786982" y="3576942"/>
              <a:ext cx="410988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TS</a:t>
              </a:r>
            </a:p>
          </p:txBody>
        </p:sp>
        <p:cxnSp>
          <p:nvCxnSpPr>
            <p:cNvPr id="20" name="AutoShape 18"/>
            <p:cNvCxnSpPr>
              <a:cxnSpLocks noChangeShapeType="1"/>
            </p:cNvCxnSpPr>
            <p:nvPr/>
          </p:nvCxnSpPr>
          <p:spPr bwMode="auto">
            <a:xfrm>
              <a:off x="6757230" y="3818933"/>
              <a:ext cx="466990" cy="2151"/>
            </a:xfrm>
            <a:prstGeom prst="straightConnector1">
              <a:avLst/>
            </a:prstGeom>
            <a:noFill/>
            <a:ln w="1260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264598" y="3147814"/>
              <a:ext cx="1408732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F5CD2D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FDOnAir …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3788414" y="2069076"/>
              <a:ext cx="756757" cy="774368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 anchorCtr="1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NR</a:t>
              </a:r>
            </a:p>
          </p:txBody>
        </p:sp>
        <p:cxnSp>
          <p:nvCxnSpPr>
            <p:cNvPr id="23" name="AutoShape 21"/>
            <p:cNvCxnSpPr>
              <a:cxnSpLocks noChangeShapeType="1"/>
              <a:stCxn id="22" idx="2"/>
              <a:endCxn id="9" idx="0"/>
            </p:cNvCxnSpPr>
            <p:nvPr/>
          </p:nvCxnSpPr>
          <p:spPr bwMode="auto">
            <a:xfrm>
              <a:off x="4166146" y="2843444"/>
              <a:ext cx="1294" cy="596909"/>
            </a:xfrm>
            <a:prstGeom prst="straightConnector1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24" name="AutoShape 22"/>
            <p:cNvCxnSpPr>
              <a:cxnSpLocks noChangeShapeType="1"/>
            </p:cNvCxnSpPr>
            <p:nvPr/>
          </p:nvCxnSpPr>
          <p:spPr bwMode="auto">
            <a:xfrm flipV="1">
              <a:off x="2673330" y="3048867"/>
              <a:ext cx="1468238" cy="293614"/>
            </a:xfrm>
            <a:prstGeom prst="straightConnector1">
              <a:avLst/>
            </a:prstGeom>
            <a:noFill/>
            <a:ln w="38160" cap="sq">
              <a:solidFill>
                <a:srgbClr val="FCC9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972244" y="1635646"/>
              <a:ext cx="3813537" cy="1316425"/>
            </a:xfrm>
            <a:prstGeom prst="rect">
              <a:avLst/>
            </a:prstGeom>
            <a:noFill/>
            <a:ln w="25560" cap="sq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/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781350" y="1684044"/>
              <a:ext cx="2209556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 dirty="0">
                  <a:solidFill>
                    <a:srgbClr val="000000"/>
                  </a:solidFill>
                </a:rPr>
                <a:t>Input Graph</a:t>
              </a:r>
              <a:r>
                <a:rPr lang="ru-RU" sz="1400" dirty="0">
                  <a:solidFill>
                    <a:srgbClr val="000000"/>
                  </a:solidFill>
                </a:rPr>
                <a:t> </a:t>
              </a:r>
              <a:r>
                <a:rPr lang="ru-RU" sz="1400" i="1" dirty="0">
                  <a:solidFill>
                    <a:srgbClr val="000000"/>
                  </a:solidFill>
                </a:rPr>
                <a:t>(</a:t>
              </a:r>
              <a:r>
                <a:rPr lang="en-US" sz="1400" i="1" dirty="0">
                  <a:solidFill>
                    <a:srgbClr val="000000"/>
                  </a:solidFill>
                </a:rPr>
                <a:t>virtual input</a:t>
              </a:r>
              <a:r>
                <a:rPr lang="ru-RU" sz="1400" i="1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3612484" y="3342481"/>
              <a:ext cx="3695820" cy="1317501"/>
            </a:xfrm>
            <a:prstGeom prst="rect">
              <a:avLst/>
            </a:prstGeom>
            <a:noFill/>
            <a:ln w="25560" cap="sq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/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4904792" y="4317970"/>
              <a:ext cx="1265388" cy="2608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400">
                  <a:solidFill>
                    <a:srgbClr val="000000"/>
                  </a:solidFill>
                </a:rPr>
                <a:t>Output Graph</a:t>
              </a:r>
            </a:p>
          </p:txBody>
        </p:sp>
        <p:pic>
          <p:nvPicPr>
            <p:cNvPr id="29" name="Picture 27"/>
            <p:cNvPicPr>
              <a:picLocks noChangeArrowheads="1"/>
            </p:cNvPicPr>
            <p:nvPr/>
          </p:nvPicPr>
          <p:blipFill>
            <a:blip r:embed="rId2" cstate="print"/>
            <a:srcRect l="17091" t="2611" r="15785" b="34123"/>
            <a:stretch>
              <a:fillRect/>
            </a:stretch>
          </p:blipFill>
          <p:spPr bwMode="auto">
            <a:xfrm>
              <a:off x="1969610" y="2562736"/>
              <a:ext cx="252000" cy="2535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0" name="Picture 28"/>
            <p:cNvPicPr>
              <a:picLocks noChangeArrowheads="1"/>
            </p:cNvPicPr>
            <p:nvPr/>
          </p:nvPicPr>
          <p:blipFill>
            <a:blip r:embed="rId2" cstate="print"/>
            <a:srcRect l="17091" t="2611" r="15785" b="34123"/>
            <a:stretch>
              <a:fillRect/>
            </a:stretch>
          </p:blipFill>
          <p:spPr bwMode="auto">
            <a:xfrm>
              <a:off x="4198486" y="4074904"/>
              <a:ext cx="252000" cy="252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7654"/>
            <a:ext cx="2025430" cy="1296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" name="Облако 31"/>
          <p:cNvSpPr/>
          <p:nvPr/>
        </p:nvSpPr>
        <p:spPr>
          <a:xfrm>
            <a:off x="7164288" y="1419622"/>
            <a:ext cx="1584176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NetKey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Кодеки для цифрового ТВ</a:t>
            </a:r>
            <a:endParaRPr lang="ru-RU" dirty="0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Разрешение: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UHD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 4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K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/ HD / SD</a:t>
            </a: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Видео: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HEVC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/ AVC / MPEG2</a:t>
            </a: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Звук: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AAC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/ MPEG1,2</a:t>
            </a: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Программный кодер от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</a:rPr>
              <a:t>MainConcept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Аппаратный кодек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Intel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</a:rPr>
              <a:t>QuickSync</a:t>
            </a: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341313" indent="-341313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</a:rPr>
              <a:t>Аппаратный кодек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</a:rPr>
              <a:t>NVidia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 NENC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</a:rPr>
            </a:br>
            <a:endParaRPr 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AutoShape 30"/>
          <p:cNvSpPr>
            <a:spLocks noChangeArrowheads="1"/>
          </p:cNvSpPr>
          <p:nvPr/>
        </p:nvSpPr>
        <p:spPr bwMode="auto">
          <a:xfrm>
            <a:off x="2843808" y="1635646"/>
            <a:ext cx="1296144" cy="432048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1907704" y="2139702"/>
            <a:ext cx="1008112" cy="432048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30"/>
          <p:cNvSpPr>
            <a:spLocks noChangeArrowheads="1"/>
          </p:cNvSpPr>
          <p:nvPr/>
        </p:nvSpPr>
        <p:spPr bwMode="auto">
          <a:xfrm>
            <a:off x="755576" y="3651870"/>
            <a:ext cx="5400600" cy="1008112"/>
          </a:xfrm>
          <a:prstGeom prst="roundRect">
            <a:avLst>
              <a:gd name="adj" fmla="val 16667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SL_16_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SL_16_9</Template>
  <TotalTime>1453</TotalTime>
  <Words>1032</Words>
  <Application>Microsoft Office PowerPoint</Application>
  <PresentationFormat>Экран (16:9)</PresentationFormat>
  <Paragraphs>334</Paragraphs>
  <Slides>74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SL_16_9</vt:lpstr>
      <vt:lpstr>Современные решения  для ТВ-производства  от СофтЛаб-НСК</vt:lpstr>
      <vt:lpstr>Слайд 2</vt:lpstr>
      <vt:lpstr>«Канал-в-коробке»</vt:lpstr>
      <vt:lpstr>FDOnAir</vt:lpstr>
      <vt:lpstr>FDOnAir</vt:lpstr>
      <vt:lpstr>Платы FD322, FD722, FD788</vt:lpstr>
      <vt:lpstr>Платы FD722, FD788</vt:lpstr>
      <vt:lpstr>Виртуальная плата</vt:lpstr>
      <vt:lpstr>Кодеки для цифрового ТВ</vt:lpstr>
      <vt:lpstr>Нормализация громкости звука</vt:lpstr>
      <vt:lpstr>Нормализация громкости звука</vt:lpstr>
      <vt:lpstr>1. Нормализация выхода</vt:lpstr>
      <vt:lpstr>2. Автоматическая нормализация роликов</vt:lpstr>
      <vt:lpstr>3. Интерактивная нормализация роликов</vt:lpstr>
      <vt:lpstr>Многослойные титры</vt:lpstr>
      <vt:lpstr>Титровальные шаблоны</vt:lpstr>
      <vt:lpstr>Титровальные скрипты</vt:lpstr>
      <vt:lpstr>«Модные» титры</vt:lpstr>
      <vt:lpstr>Интеграция с устройствами</vt:lpstr>
      <vt:lpstr>AutoDetect</vt:lpstr>
      <vt:lpstr>AutoDetect</vt:lpstr>
      <vt:lpstr>PostPlay</vt:lpstr>
      <vt:lpstr>PostPlay (новое)</vt:lpstr>
      <vt:lpstr>Резервирование вещания</vt:lpstr>
      <vt:lpstr>Резервирование выхода</vt:lpstr>
      <vt:lpstr>Резервирование IP-выхода</vt:lpstr>
      <vt:lpstr>Зеркалирование</vt:lpstr>
      <vt:lpstr>Удаленный мониторинг</vt:lpstr>
      <vt:lpstr>Резервирование входных IP-сигналов</vt:lpstr>
      <vt:lpstr>Резервирование входов разных типов</vt:lpstr>
      <vt:lpstr>Резервирование входов разных типов</vt:lpstr>
      <vt:lpstr>Резервирование в FDTimeShift</vt:lpstr>
      <vt:lpstr>Резервирование «в облаке»</vt:lpstr>
      <vt:lpstr>Резервирование «в облаке»</vt:lpstr>
      <vt:lpstr>Вещание «из облака»</vt:lpstr>
      <vt:lpstr>Резервирование сетевых ключей</vt:lpstr>
      <vt:lpstr>Реклама в цифровом ТВ</vt:lpstr>
      <vt:lpstr>Аппаратный сплайсер</vt:lpstr>
      <vt:lpstr>Программный сплайсер</vt:lpstr>
      <vt:lpstr>Многоканальная запись</vt:lpstr>
      <vt:lpstr>Многоканальная запись</vt:lpstr>
      <vt:lpstr>Форвард Голкипер</vt:lpstr>
      <vt:lpstr>Форвард Рефери</vt:lpstr>
      <vt:lpstr>Форвард Голкипер (новое)</vt:lpstr>
      <vt:lpstr>Интеграция с табло</vt:lpstr>
      <vt:lpstr>Спортивные титры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Спортивные титры (примеры)</vt:lpstr>
      <vt:lpstr>Виртуальные студии «Фокус»</vt:lpstr>
      <vt:lpstr>Ключевые особенности</vt:lpstr>
      <vt:lpstr>Ключевые особенности</vt:lpstr>
      <vt:lpstr>Узнаваемость   Уникальность</vt:lpstr>
      <vt:lpstr>Реалистичность   Фантазийность</vt:lpstr>
      <vt:lpstr>Виртуальные студии «Фокус»</vt:lpstr>
      <vt:lpstr>Библиотеки виртуальных сцен</vt:lpstr>
      <vt:lpstr>Видеомикшер «All1Mix»</vt:lpstr>
      <vt:lpstr>Видеомикшер «All1Mix»</vt:lpstr>
      <vt:lpstr>Видеомикшер «All1Mix»</vt:lpstr>
      <vt:lpstr>Ключевые особенности</vt:lpstr>
      <vt:lpstr>Ключевые особенности</vt:lpstr>
      <vt:lpstr>Редактор композиций</vt:lpstr>
      <vt:lpstr>Видеомикшер «All1Mix»</vt:lpstr>
      <vt:lpstr>Вопросы ?</vt:lpstr>
      <vt:lpstr>Слайд 71</vt:lpstr>
      <vt:lpstr>SLStreamCapture – полицейская запись</vt:lpstr>
      <vt:lpstr>Опросы</vt:lpstr>
      <vt:lpstr>Skype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 G. Tarancev</dc:creator>
  <cp:lastModifiedBy>Igor G. Tarancev</cp:lastModifiedBy>
  <cp:revision>181</cp:revision>
  <dcterms:created xsi:type="dcterms:W3CDTF">2017-10-05T11:23:11Z</dcterms:created>
  <dcterms:modified xsi:type="dcterms:W3CDTF">2018-05-22T13:18:27Z</dcterms:modified>
</cp:coreProperties>
</file>