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97" r:id="rId2"/>
    <p:sldId id="298" r:id="rId3"/>
    <p:sldId id="384" r:id="rId4"/>
    <p:sldId id="385" r:id="rId5"/>
    <p:sldId id="386" r:id="rId6"/>
    <p:sldId id="387" r:id="rId7"/>
    <p:sldId id="388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408" r:id="rId28"/>
    <p:sldId id="409" r:id="rId29"/>
    <p:sldId id="410" r:id="rId30"/>
    <p:sldId id="411" r:id="rId31"/>
    <p:sldId id="412" r:id="rId32"/>
    <p:sldId id="413" r:id="rId33"/>
    <p:sldId id="419" r:id="rId34"/>
    <p:sldId id="414" r:id="rId35"/>
    <p:sldId id="415" r:id="rId36"/>
    <p:sldId id="416" r:id="rId37"/>
    <p:sldId id="417" r:id="rId38"/>
    <p:sldId id="418" r:id="rId39"/>
    <p:sldId id="300" r:id="rId40"/>
    <p:sldId id="302" r:id="rId41"/>
    <p:sldId id="303" r:id="rId42"/>
    <p:sldId id="304" r:id="rId43"/>
    <p:sldId id="305" r:id="rId44"/>
    <p:sldId id="308" r:id="rId45"/>
    <p:sldId id="310" r:id="rId46"/>
    <p:sldId id="311" r:id="rId47"/>
    <p:sldId id="257" r:id="rId48"/>
    <p:sldId id="296" r:id="rId49"/>
    <p:sldId id="258" r:id="rId50"/>
    <p:sldId id="259" r:id="rId51"/>
    <p:sldId id="260" r:id="rId52"/>
    <p:sldId id="313" r:id="rId53"/>
    <p:sldId id="315" r:id="rId54"/>
    <p:sldId id="261" r:id="rId55"/>
    <p:sldId id="330" r:id="rId56"/>
    <p:sldId id="423" r:id="rId57"/>
    <p:sldId id="324" r:id="rId58"/>
    <p:sldId id="325" r:id="rId59"/>
    <p:sldId id="420" r:id="rId60"/>
    <p:sldId id="421" r:id="rId61"/>
    <p:sldId id="422" r:id="rId62"/>
    <p:sldId id="356" r:id="rId63"/>
    <p:sldId id="268" r:id="rId64"/>
    <p:sldId id="269" r:id="rId65"/>
    <p:sldId id="271" r:id="rId66"/>
    <p:sldId id="292" r:id="rId67"/>
    <p:sldId id="293" r:id="rId68"/>
    <p:sldId id="272" r:id="rId69"/>
    <p:sldId id="273" r:id="rId70"/>
    <p:sldId id="294" r:id="rId71"/>
    <p:sldId id="274" r:id="rId72"/>
    <p:sldId id="290" r:id="rId73"/>
    <p:sldId id="291" r:id="rId74"/>
    <p:sldId id="276" r:id="rId75"/>
    <p:sldId id="288" r:id="rId76"/>
    <p:sldId id="335" r:id="rId77"/>
    <p:sldId id="337" r:id="rId78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-96" y="-1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CAAD42-3C18-4DC7-AD21-44E5DD30E293}" type="doc">
      <dgm:prSet loTypeId="urn:microsoft.com/office/officeart/2005/8/layout/process5" loCatId="process" qsTypeId="urn:microsoft.com/office/officeart/2005/8/quickstyle/3d7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A2016B1-40FC-43DC-A54D-6CC9E9905B58}">
      <dgm:prSet phldrT="[Text]"/>
      <dgm:spPr/>
      <dgm:t>
        <a:bodyPr/>
        <a:lstStyle/>
        <a:p>
          <a:r>
            <a:rPr lang="ru-RU" dirty="0"/>
            <a:t>Живая съёмка</a:t>
          </a:r>
        </a:p>
      </dgm:t>
    </dgm:pt>
    <dgm:pt modelId="{74B97DF3-7D76-4376-983A-15E2AF80B13C}" type="parTrans" cxnId="{E50E2E55-336C-4A20-BFF5-7424725D82B4}">
      <dgm:prSet/>
      <dgm:spPr/>
      <dgm:t>
        <a:bodyPr/>
        <a:lstStyle/>
        <a:p>
          <a:endParaRPr lang="ru-RU"/>
        </a:p>
      </dgm:t>
    </dgm:pt>
    <dgm:pt modelId="{21CD32BE-D719-41FD-8F04-BFB0E1535D7E}" type="sibTrans" cxnId="{E50E2E55-336C-4A20-BFF5-7424725D82B4}">
      <dgm:prSet/>
      <dgm:spPr/>
      <dgm:t>
        <a:bodyPr/>
        <a:lstStyle/>
        <a:p>
          <a:endParaRPr lang="ru-RU"/>
        </a:p>
      </dgm:t>
    </dgm:pt>
    <dgm:pt modelId="{B9C5694A-658A-4059-8D71-4106F59B84FA}">
      <dgm:prSet phldrT="[Text]"/>
      <dgm:spPr/>
      <dgm:t>
        <a:bodyPr/>
        <a:lstStyle/>
        <a:p>
          <a:r>
            <a:rPr lang="ru-RU" dirty="0"/>
            <a:t>Генерация изображений</a:t>
          </a:r>
        </a:p>
      </dgm:t>
    </dgm:pt>
    <dgm:pt modelId="{A56C97F7-EAA3-4C76-A203-73F1C24BEDFF}" type="parTrans" cxnId="{C40833FE-9D67-4946-A480-73BD630E91CC}">
      <dgm:prSet/>
      <dgm:spPr/>
      <dgm:t>
        <a:bodyPr/>
        <a:lstStyle/>
        <a:p>
          <a:endParaRPr lang="ru-RU"/>
        </a:p>
      </dgm:t>
    </dgm:pt>
    <dgm:pt modelId="{AB78ABE8-979E-47EA-A99B-865EA5DCE74F}" type="sibTrans" cxnId="{C40833FE-9D67-4946-A480-73BD630E91CC}">
      <dgm:prSet/>
      <dgm:spPr/>
      <dgm:t>
        <a:bodyPr/>
        <a:lstStyle/>
        <a:p>
          <a:endParaRPr lang="ru-RU"/>
        </a:p>
      </dgm:t>
    </dgm:pt>
    <dgm:pt modelId="{BE90CE77-7578-4901-A288-12DA1554926B}">
      <dgm:prSet phldrT="[Text]"/>
      <dgm:spPr/>
      <dgm:t>
        <a:bodyPr/>
        <a:lstStyle/>
        <a:p>
          <a:r>
            <a:rPr lang="ru-RU" dirty="0"/>
            <a:t>Воспроизведение</a:t>
          </a:r>
        </a:p>
      </dgm:t>
    </dgm:pt>
    <dgm:pt modelId="{E9F469F9-5FD2-4C13-B3FD-6FA8E0244D0C}" type="parTrans" cxnId="{B718E2D7-FF1E-411C-B45D-A5F5178E499A}">
      <dgm:prSet/>
      <dgm:spPr/>
      <dgm:t>
        <a:bodyPr/>
        <a:lstStyle/>
        <a:p>
          <a:endParaRPr lang="ru-RU"/>
        </a:p>
      </dgm:t>
    </dgm:pt>
    <dgm:pt modelId="{F1D73C21-7D4A-4933-B797-3DC184A31110}" type="sibTrans" cxnId="{B718E2D7-FF1E-411C-B45D-A5F5178E499A}">
      <dgm:prSet/>
      <dgm:spPr/>
      <dgm:t>
        <a:bodyPr/>
        <a:lstStyle/>
        <a:p>
          <a:endParaRPr lang="ru-RU"/>
        </a:p>
      </dgm:t>
    </dgm:pt>
    <dgm:pt modelId="{C7F250EF-1458-4DDB-9324-1AE194187D9E}">
      <dgm:prSet phldrT="[Text]"/>
      <dgm:spPr/>
      <dgm:t>
        <a:bodyPr/>
        <a:lstStyle/>
        <a:p>
          <a:r>
            <a:rPr lang="ru-RU" b="1" dirty="0"/>
            <a:t>МИКШИРОВАНИЕ</a:t>
          </a:r>
        </a:p>
      </dgm:t>
    </dgm:pt>
    <dgm:pt modelId="{A9553A83-3B3D-44E3-BDF1-D7F30A87A1D7}" type="parTrans" cxnId="{7D374BE2-BAE4-44C5-B932-59B17FEF4E13}">
      <dgm:prSet/>
      <dgm:spPr/>
      <dgm:t>
        <a:bodyPr/>
        <a:lstStyle/>
        <a:p>
          <a:endParaRPr lang="ru-RU"/>
        </a:p>
      </dgm:t>
    </dgm:pt>
    <dgm:pt modelId="{039C4D87-53F6-406D-8AC6-04309BBC47B0}" type="sibTrans" cxnId="{7D374BE2-BAE4-44C5-B932-59B17FEF4E13}">
      <dgm:prSet/>
      <dgm:spPr/>
      <dgm:t>
        <a:bodyPr/>
        <a:lstStyle/>
        <a:p>
          <a:endParaRPr lang="ru-RU"/>
        </a:p>
      </dgm:t>
    </dgm:pt>
    <dgm:pt modelId="{72E2FA99-68BD-460E-A717-FEA4A93FF820}">
      <dgm:prSet phldrT="[Text]"/>
      <dgm:spPr/>
      <dgm:t>
        <a:bodyPr/>
        <a:lstStyle/>
        <a:p>
          <a:r>
            <a:rPr lang="ru-RU" dirty="0"/>
            <a:t>Доставка</a:t>
          </a:r>
        </a:p>
      </dgm:t>
    </dgm:pt>
    <dgm:pt modelId="{7FA1514C-2AD9-46AE-BFE1-02CB292B8CF5}" type="parTrans" cxnId="{AE11DA93-D660-4075-B8F8-3F2D496DE851}">
      <dgm:prSet/>
      <dgm:spPr/>
      <dgm:t>
        <a:bodyPr/>
        <a:lstStyle/>
        <a:p>
          <a:endParaRPr lang="ru-RU"/>
        </a:p>
      </dgm:t>
    </dgm:pt>
    <dgm:pt modelId="{A019BDFC-8F8B-4D91-ABCD-6D3A6CBFD192}" type="sibTrans" cxnId="{AE11DA93-D660-4075-B8F8-3F2D496DE851}">
      <dgm:prSet/>
      <dgm:spPr/>
      <dgm:t>
        <a:bodyPr/>
        <a:lstStyle/>
        <a:p>
          <a:endParaRPr lang="ru-RU"/>
        </a:p>
      </dgm:t>
    </dgm:pt>
    <dgm:pt modelId="{5C97F4E1-287D-4A2B-8234-B36D8F07B825}">
      <dgm:prSet phldrT="[Text]"/>
      <dgm:spPr/>
      <dgm:t>
        <a:bodyPr/>
        <a:lstStyle/>
        <a:p>
          <a:r>
            <a:rPr lang="ru-RU" dirty="0"/>
            <a:t>Протоколирование</a:t>
          </a:r>
        </a:p>
      </dgm:t>
    </dgm:pt>
    <dgm:pt modelId="{02EAF81A-4030-4443-B686-A65AF07C6775}" type="parTrans" cxnId="{2216CB3C-3ACA-4C9F-A483-A176E6CEC7C6}">
      <dgm:prSet/>
      <dgm:spPr/>
      <dgm:t>
        <a:bodyPr/>
        <a:lstStyle/>
        <a:p>
          <a:endParaRPr lang="ru-RU"/>
        </a:p>
      </dgm:t>
    </dgm:pt>
    <dgm:pt modelId="{D1D58597-A376-48DE-B819-65BA3820A007}" type="sibTrans" cxnId="{2216CB3C-3ACA-4C9F-A483-A176E6CEC7C6}">
      <dgm:prSet/>
      <dgm:spPr/>
      <dgm:t>
        <a:bodyPr/>
        <a:lstStyle/>
        <a:p>
          <a:endParaRPr lang="ru-RU"/>
        </a:p>
      </dgm:t>
    </dgm:pt>
    <dgm:pt modelId="{D3130D7E-E0E6-47E3-9C2B-C1BBEFA27047}">
      <dgm:prSet phldrT="[Text]"/>
      <dgm:spPr/>
      <dgm:t>
        <a:bodyPr/>
        <a:lstStyle/>
        <a:p>
          <a:r>
            <a:rPr lang="ru-RU" dirty="0"/>
            <a:t>Ввод </a:t>
          </a:r>
          <a:r>
            <a:rPr lang="ru-RU" dirty="0" err="1"/>
            <a:t>видеопотоков</a:t>
          </a:r>
          <a:endParaRPr lang="ru-RU" dirty="0"/>
        </a:p>
      </dgm:t>
    </dgm:pt>
    <dgm:pt modelId="{479BE0AC-B506-4AC0-BDBE-FCDDF3E07866}" type="parTrans" cxnId="{45AF5926-2EE0-4A05-862C-403E90971B39}">
      <dgm:prSet/>
      <dgm:spPr/>
      <dgm:t>
        <a:bodyPr/>
        <a:lstStyle/>
        <a:p>
          <a:endParaRPr lang="ru-RU"/>
        </a:p>
      </dgm:t>
    </dgm:pt>
    <dgm:pt modelId="{DAD4924B-0661-4114-AC76-3B15E9094B1B}" type="sibTrans" cxnId="{45AF5926-2EE0-4A05-862C-403E90971B39}">
      <dgm:prSet/>
      <dgm:spPr/>
      <dgm:t>
        <a:bodyPr/>
        <a:lstStyle/>
        <a:p>
          <a:endParaRPr lang="ru-RU"/>
        </a:p>
      </dgm:t>
    </dgm:pt>
    <dgm:pt modelId="{8ED72464-9DA7-4182-89AD-418D45389FE9}">
      <dgm:prSet phldrT="[Text]"/>
      <dgm:spPr/>
      <dgm:t>
        <a:bodyPr/>
        <a:lstStyle/>
        <a:p>
          <a:r>
            <a:rPr lang="ru-RU" dirty="0"/>
            <a:t>Сценарии</a:t>
          </a:r>
        </a:p>
      </dgm:t>
    </dgm:pt>
    <dgm:pt modelId="{0B6F47CD-A8BF-4C10-9065-3834ED1111FD}" type="parTrans" cxnId="{7586CFDC-A8E0-4522-876D-106DF4BCE617}">
      <dgm:prSet/>
      <dgm:spPr/>
      <dgm:t>
        <a:bodyPr/>
        <a:lstStyle/>
        <a:p>
          <a:endParaRPr lang="ru-RU"/>
        </a:p>
      </dgm:t>
    </dgm:pt>
    <dgm:pt modelId="{3625760B-B849-4118-A7A9-D797523268B8}" type="sibTrans" cxnId="{7586CFDC-A8E0-4522-876D-106DF4BCE617}">
      <dgm:prSet/>
      <dgm:spPr/>
      <dgm:t>
        <a:bodyPr/>
        <a:lstStyle/>
        <a:p>
          <a:endParaRPr lang="ru-RU"/>
        </a:p>
      </dgm:t>
    </dgm:pt>
    <dgm:pt modelId="{39632BDF-683F-4297-90C5-870B064C6885}">
      <dgm:prSet phldrT="[Text]"/>
      <dgm:spPr/>
      <dgm:t>
        <a:bodyPr/>
        <a:lstStyle/>
        <a:p>
          <a:r>
            <a:rPr lang="ru-RU" dirty="0"/>
            <a:t>Интерактивное управление</a:t>
          </a:r>
        </a:p>
      </dgm:t>
    </dgm:pt>
    <dgm:pt modelId="{7D4DB4DB-E8E1-4E11-9A1A-8BB1B2E348B8}" type="parTrans" cxnId="{293854BA-CECC-43EA-B874-50AEE51637EE}">
      <dgm:prSet/>
      <dgm:spPr/>
      <dgm:t>
        <a:bodyPr/>
        <a:lstStyle/>
        <a:p>
          <a:endParaRPr lang="ru-RU"/>
        </a:p>
      </dgm:t>
    </dgm:pt>
    <dgm:pt modelId="{70127A4A-D89A-4A0C-B844-25CC398E6212}" type="sibTrans" cxnId="{293854BA-CECC-43EA-B874-50AEE51637EE}">
      <dgm:prSet/>
      <dgm:spPr/>
      <dgm:t>
        <a:bodyPr/>
        <a:lstStyle/>
        <a:p>
          <a:endParaRPr lang="ru-RU"/>
        </a:p>
      </dgm:t>
    </dgm:pt>
    <dgm:pt modelId="{BB1836F2-5FB3-416F-80D1-0A5A985532E2}" type="pres">
      <dgm:prSet presAssocID="{13CAAD42-3C18-4DC7-AD21-44E5DD30E2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334A55-B728-42C4-A1BE-A4119294B315}" type="pres">
      <dgm:prSet presAssocID="{CA2016B1-40FC-43DC-A54D-6CC9E9905B58}" presName="node" presStyleLbl="node1" presStyleIdx="0" presStyleCnt="9" custLinFactNeighborX="-5783" custLinFactNeighborY="3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B48C6A-3CE5-402B-B73D-E2F354189484}" type="pres">
      <dgm:prSet presAssocID="{21CD32BE-D719-41FD-8F04-BFB0E1535D7E}" presName="sibTrans" presStyleLbl="sibTrans2D1" presStyleIdx="0" presStyleCnt="8" custAng="2177188" custLinFactY="85337" custLinFactNeighborX="152" custLinFactNeighborY="100000"/>
      <dgm:spPr/>
      <dgm:t>
        <a:bodyPr/>
        <a:lstStyle/>
        <a:p>
          <a:endParaRPr lang="ru-RU"/>
        </a:p>
      </dgm:t>
    </dgm:pt>
    <dgm:pt modelId="{687F0C04-72D2-4F3B-AFD8-972821DFE04F}" type="pres">
      <dgm:prSet presAssocID="{21CD32BE-D719-41FD-8F04-BFB0E1535D7E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826CCDE1-190C-4071-A45D-23CDA2DFF1F2}" type="pres">
      <dgm:prSet presAssocID="{B9C5694A-658A-4059-8D71-4106F59B84FA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89E29-C4E6-4445-85D1-E5866EFC55C5}" type="pres">
      <dgm:prSet presAssocID="{AB78ABE8-979E-47EA-A99B-865EA5DCE74F}" presName="sibTrans" presStyleLbl="sibTrans2D1" presStyleIdx="1" presStyleCnt="8" custAng="5400000" custLinFactX="-139907" custLinFactY="96253" custLinFactNeighborX="-200000" custLinFactNeighborY="100000"/>
      <dgm:spPr/>
      <dgm:t>
        <a:bodyPr/>
        <a:lstStyle/>
        <a:p>
          <a:endParaRPr lang="ru-RU"/>
        </a:p>
      </dgm:t>
    </dgm:pt>
    <dgm:pt modelId="{2B209FEB-71C6-48C1-B244-D6CB43543C88}" type="pres">
      <dgm:prSet presAssocID="{AB78ABE8-979E-47EA-A99B-865EA5DCE74F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F04DCF74-9A3D-42CB-A233-25A0DC7A0586}" type="pres">
      <dgm:prSet presAssocID="{D3130D7E-E0E6-47E3-9C2B-C1BBEFA2704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6D1E5F-EA58-42E7-A216-FB1AC8566213}" type="pres">
      <dgm:prSet presAssocID="{DAD4924B-0661-4114-AC76-3B15E9094B1B}" presName="sibTrans" presStyleLbl="sibTrans2D1" presStyleIdx="2" presStyleCnt="8" custAng="3385136" custScaleX="168473" custScaleY="111507" custLinFactX="-125519" custLinFactNeighborX="-200000" custLinFactNeighborY="909"/>
      <dgm:spPr/>
      <dgm:t>
        <a:bodyPr/>
        <a:lstStyle/>
        <a:p>
          <a:endParaRPr lang="ru-RU"/>
        </a:p>
      </dgm:t>
    </dgm:pt>
    <dgm:pt modelId="{E0C38DDD-7FF0-431D-965E-D9D9FC837DD7}" type="pres">
      <dgm:prSet presAssocID="{DAD4924B-0661-4114-AC76-3B15E9094B1B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051C1D26-2B72-4984-A42C-7A3D8E0407A1}" type="pres">
      <dgm:prSet presAssocID="{BE90CE77-7578-4901-A288-12DA1554926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DF3078-A47F-48A3-830E-05913CCD1550}" type="pres">
      <dgm:prSet presAssocID="{F1D73C21-7D4A-4933-B797-3DC184A31110}" presName="sibTrans" presStyleLbl="sibTrans2D1" presStyleIdx="3" presStyleCnt="8"/>
      <dgm:spPr/>
      <dgm:t>
        <a:bodyPr/>
        <a:lstStyle/>
        <a:p>
          <a:endParaRPr lang="ru-RU"/>
        </a:p>
      </dgm:t>
    </dgm:pt>
    <dgm:pt modelId="{AA5DE20C-AD36-49BD-88C9-5B53C2192508}" type="pres">
      <dgm:prSet presAssocID="{F1D73C21-7D4A-4933-B797-3DC184A31110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DDB5DAA6-7189-4F8B-A9E2-18170479BD7A}" type="pres">
      <dgm:prSet presAssocID="{C7F250EF-1458-4DDB-9324-1AE194187D9E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BAE93-055F-499D-B321-3526D0F2B982}" type="pres">
      <dgm:prSet presAssocID="{039C4D87-53F6-406D-8AC6-04309BBC47B0}" presName="sibTrans" presStyleLbl="sibTrans2D1" presStyleIdx="4" presStyleCnt="8"/>
      <dgm:spPr/>
      <dgm:t>
        <a:bodyPr/>
        <a:lstStyle/>
        <a:p>
          <a:endParaRPr lang="ru-RU"/>
        </a:p>
      </dgm:t>
    </dgm:pt>
    <dgm:pt modelId="{5CAFF3FA-191D-45DD-A3B0-7C35B42893B7}" type="pres">
      <dgm:prSet presAssocID="{039C4D87-53F6-406D-8AC6-04309BBC47B0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207FB952-71A7-4783-AF70-BC15A20A1651}" type="pres">
      <dgm:prSet presAssocID="{72E2FA99-68BD-460E-A717-FEA4A93FF820}" presName="node" presStyleLbl="node1" presStyleIdx="5" presStyleCnt="9" custLinFactX="42081" custLinFactY="58997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81969-FFD4-4B89-AA76-3071FEFE7B8D}" type="pres">
      <dgm:prSet presAssocID="{A019BDFC-8F8B-4D91-ABCD-6D3A6CBFD192}" presName="sibTrans" presStyleLbl="sibTrans2D1" presStyleIdx="5" presStyleCnt="8"/>
      <dgm:spPr/>
      <dgm:t>
        <a:bodyPr/>
        <a:lstStyle/>
        <a:p>
          <a:endParaRPr lang="ru-RU"/>
        </a:p>
      </dgm:t>
    </dgm:pt>
    <dgm:pt modelId="{EF1F1276-D08A-494E-97C1-98D239404CFF}" type="pres">
      <dgm:prSet presAssocID="{A019BDFC-8F8B-4D91-ABCD-6D3A6CBFD192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DF731828-0701-43A5-8CE0-198D75503649}" type="pres">
      <dgm:prSet presAssocID="{5C97F4E1-287D-4A2B-8234-B36D8F07B825}" presName="node" presStyleLbl="node1" presStyleIdx="6" presStyleCnt="9" custLinFactX="100000" custLinFactNeighborX="183583" custLinFactNeighborY="-14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9435A-CCF7-4D0D-8CD6-A014DC131D0E}" type="pres">
      <dgm:prSet presAssocID="{D1D58597-A376-48DE-B819-65BA3820A007}" presName="sibTrans" presStyleLbl="sibTrans2D1" presStyleIdx="6" presStyleCnt="8" custAng="9804562" custScaleX="26644" custLinFactY="-81925" custLinFactNeighborX="-71432" custLinFactNeighborY="-100000"/>
      <dgm:spPr/>
      <dgm:t>
        <a:bodyPr/>
        <a:lstStyle/>
        <a:p>
          <a:endParaRPr lang="ru-RU"/>
        </a:p>
      </dgm:t>
    </dgm:pt>
    <dgm:pt modelId="{D044DD63-74C9-451F-B824-E366D3BF5B26}" type="pres">
      <dgm:prSet presAssocID="{D1D58597-A376-48DE-B819-65BA3820A007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B3A13858-0E3D-4A25-93B5-FBF24ECDC442}" type="pres">
      <dgm:prSet presAssocID="{8ED72464-9DA7-4182-89AD-418D45389FE9}" presName="node" presStyleLbl="node1" presStyleIdx="7" presStyleCnt="9" custLinFactX="-45783" custLinFactY="-58272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317E64-D742-46E8-AC19-301612F5C138}" type="pres">
      <dgm:prSet presAssocID="{3625760B-B849-4118-A7A9-D797523268B8}" presName="sibTrans" presStyleLbl="sibTrans2D1" presStyleIdx="7" presStyleCnt="8" custAng="13658374" custScaleX="249843" custLinFactX="200000" custLinFactNeighborX="271745" custLinFactNeighborY="4244"/>
      <dgm:spPr/>
      <dgm:t>
        <a:bodyPr/>
        <a:lstStyle/>
        <a:p>
          <a:endParaRPr lang="ru-RU"/>
        </a:p>
      </dgm:t>
    </dgm:pt>
    <dgm:pt modelId="{FE43AC38-951D-46E0-8505-97417BBDACC7}" type="pres">
      <dgm:prSet presAssocID="{3625760B-B849-4118-A7A9-D797523268B8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9AD3A807-8F85-4F21-AC95-F43BE3F85768}" type="pres">
      <dgm:prSet presAssocID="{39632BDF-683F-4297-90C5-870B064C6885}" presName="node" presStyleLbl="node1" presStyleIdx="8" presStyleCnt="9" custLinFactX="-100000" custLinFactNeighborX="-189890" custLinFactNeighborY="-7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B039C0-B4A8-4BC3-9786-8B2B930FD576}" type="presOf" srcId="{CA2016B1-40FC-43DC-A54D-6CC9E9905B58}" destId="{D0334A55-B728-42C4-A1BE-A4119294B315}" srcOrd="0" destOrd="0" presId="urn:microsoft.com/office/officeart/2005/8/layout/process5"/>
    <dgm:cxn modelId="{B4D7E6DA-338A-4813-AF2F-329C8063BCE8}" type="presOf" srcId="{DAD4924B-0661-4114-AC76-3B15E9094B1B}" destId="{E0C38DDD-7FF0-431D-965E-D9D9FC837DD7}" srcOrd="1" destOrd="0" presId="urn:microsoft.com/office/officeart/2005/8/layout/process5"/>
    <dgm:cxn modelId="{B539E13A-AA5D-4C8D-858E-8F370C541A2C}" type="presOf" srcId="{72E2FA99-68BD-460E-A717-FEA4A93FF820}" destId="{207FB952-71A7-4783-AF70-BC15A20A1651}" srcOrd="0" destOrd="0" presId="urn:microsoft.com/office/officeart/2005/8/layout/process5"/>
    <dgm:cxn modelId="{C40833FE-9D67-4946-A480-73BD630E91CC}" srcId="{13CAAD42-3C18-4DC7-AD21-44E5DD30E293}" destId="{B9C5694A-658A-4059-8D71-4106F59B84FA}" srcOrd="1" destOrd="0" parTransId="{A56C97F7-EAA3-4C76-A203-73F1C24BEDFF}" sibTransId="{AB78ABE8-979E-47EA-A99B-865EA5DCE74F}"/>
    <dgm:cxn modelId="{2216CB3C-3ACA-4C9F-A483-A176E6CEC7C6}" srcId="{13CAAD42-3C18-4DC7-AD21-44E5DD30E293}" destId="{5C97F4E1-287D-4A2B-8234-B36D8F07B825}" srcOrd="6" destOrd="0" parTransId="{02EAF81A-4030-4443-B686-A65AF07C6775}" sibTransId="{D1D58597-A376-48DE-B819-65BA3820A007}"/>
    <dgm:cxn modelId="{C746EB6E-BF1A-45FB-AAAB-591C56E24B33}" type="presOf" srcId="{3625760B-B849-4118-A7A9-D797523268B8}" destId="{FE43AC38-951D-46E0-8505-97417BBDACC7}" srcOrd="1" destOrd="0" presId="urn:microsoft.com/office/officeart/2005/8/layout/process5"/>
    <dgm:cxn modelId="{45AF5926-2EE0-4A05-862C-403E90971B39}" srcId="{13CAAD42-3C18-4DC7-AD21-44E5DD30E293}" destId="{D3130D7E-E0E6-47E3-9C2B-C1BBEFA27047}" srcOrd="2" destOrd="0" parTransId="{479BE0AC-B506-4AC0-BDBE-FCDDF3E07866}" sibTransId="{DAD4924B-0661-4114-AC76-3B15E9094B1B}"/>
    <dgm:cxn modelId="{C3667C38-6139-43CA-883F-671A473EC71B}" type="presOf" srcId="{AB78ABE8-979E-47EA-A99B-865EA5DCE74F}" destId="{2B209FEB-71C6-48C1-B244-D6CB43543C88}" srcOrd="1" destOrd="0" presId="urn:microsoft.com/office/officeart/2005/8/layout/process5"/>
    <dgm:cxn modelId="{686E8E9B-975C-46E1-AB01-D48D0DE8CDDA}" type="presOf" srcId="{D1D58597-A376-48DE-B819-65BA3820A007}" destId="{D044DD63-74C9-451F-B824-E366D3BF5B26}" srcOrd="1" destOrd="0" presId="urn:microsoft.com/office/officeart/2005/8/layout/process5"/>
    <dgm:cxn modelId="{D826508B-C654-45B5-B4C1-1C3CFC52172A}" type="presOf" srcId="{A019BDFC-8F8B-4D91-ABCD-6D3A6CBFD192}" destId="{EF1F1276-D08A-494E-97C1-98D239404CFF}" srcOrd="1" destOrd="0" presId="urn:microsoft.com/office/officeart/2005/8/layout/process5"/>
    <dgm:cxn modelId="{BAAFF290-AAFA-49A7-BEBA-022C3A1422F2}" type="presOf" srcId="{AB78ABE8-979E-47EA-A99B-865EA5DCE74F}" destId="{83689E29-C4E6-4445-85D1-E5866EFC55C5}" srcOrd="0" destOrd="0" presId="urn:microsoft.com/office/officeart/2005/8/layout/process5"/>
    <dgm:cxn modelId="{7D374BE2-BAE4-44C5-B932-59B17FEF4E13}" srcId="{13CAAD42-3C18-4DC7-AD21-44E5DD30E293}" destId="{C7F250EF-1458-4DDB-9324-1AE194187D9E}" srcOrd="4" destOrd="0" parTransId="{A9553A83-3B3D-44E3-BDF1-D7F30A87A1D7}" sibTransId="{039C4D87-53F6-406D-8AC6-04309BBC47B0}"/>
    <dgm:cxn modelId="{C33FEE34-DD2B-4FB1-9861-FF5871D91790}" type="presOf" srcId="{D3130D7E-E0E6-47E3-9C2B-C1BBEFA27047}" destId="{F04DCF74-9A3D-42CB-A233-25A0DC7A0586}" srcOrd="0" destOrd="0" presId="urn:microsoft.com/office/officeart/2005/8/layout/process5"/>
    <dgm:cxn modelId="{6B357322-7270-480B-99A3-551E574B9C5E}" type="presOf" srcId="{A019BDFC-8F8B-4D91-ABCD-6D3A6CBFD192}" destId="{F9781969-FFD4-4B89-AA76-3071FEFE7B8D}" srcOrd="0" destOrd="0" presId="urn:microsoft.com/office/officeart/2005/8/layout/process5"/>
    <dgm:cxn modelId="{7C43D07D-F6B8-4ECB-8B6D-C4B9C5A8009C}" type="presOf" srcId="{B9C5694A-658A-4059-8D71-4106F59B84FA}" destId="{826CCDE1-190C-4071-A45D-23CDA2DFF1F2}" srcOrd="0" destOrd="0" presId="urn:microsoft.com/office/officeart/2005/8/layout/process5"/>
    <dgm:cxn modelId="{336DED33-885B-4355-B8D6-46326EE89B83}" type="presOf" srcId="{039C4D87-53F6-406D-8AC6-04309BBC47B0}" destId="{5CAFF3FA-191D-45DD-A3B0-7C35B42893B7}" srcOrd="1" destOrd="0" presId="urn:microsoft.com/office/officeart/2005/8/layout/process5"/>
    <dgm:cxn modelId="{F8DD8A84-DA69-49D2-9EFB-C26443F334A7}" type="presOf" srcId="{3625760B-B849-4118-A7A9-D797523268B8}" destId="{1D317E64-D742-46E8-AC19-301612F5C138}" srcOrd="0" destOrd="0" presId="urn:microsoft.com/office/officeart/2005/8/layout/process5"/>
    <dgm:cxn modelId="{CF5BA8A4-AB85-47C4-BF64-119502EC1353}" type="presOf" srcId="{39632BDF-683F-4297-90C5-870B064C6885}" destId="{9AD3A807-8F85-4F21-AC95-F43BE3F85768}" srcOrd="0" destOrd="0" presId="urn:microsoft.com/office/officeart/2005/8/layout/process5"/>
    <dgm:cxn modelId="{B718E2D7-FF1E-411C-B45D-A5F5178E499A}" srcId="{13CAAD42-3C18-4DC7-AD21-44E5DD30E293}" destId="{BE90CE77-7578-4901-A288-12DA1554926B}" srcOrd="3" destOrd="0" parTransId="{E9F469F9-5FD2-4C13-B3FD-6FA8E0244D0C}" sibTransId="{F1D73C21-7D4A-4933-B797-3DC184A31110}"/>
    <dgm:cxn modelId="{293854BA-CECC-43EA-B874-50AEE51637EE}" srcId="{13CAAD42-3C18-4DC7-AD21-44E5DD30E293}" destId="{39632BDF-683F-4297-90C5-870B064C6885}" srcOrd="8" destOrd="0" parTransId="{7D4DB4DB-E8E1-4E11-9A1A-8BB1B2E348B8}" sibTransId="{70127A4A-D89A-4A0C-B844-25CC398E6212}"/>
    <dgm:cxn modelId="{DEFD80C1-9724-45D3-BE42-410AF642F9F3}" type="presOf" srcId="{D1D58597-A376-48DE-B819-65BA3820A007}" destId="{2CE9435A-CCF7-4D0D-8CD6-A014DC131D0E}" srcOrd="0" destOrd="0" presId="urn:microsoft.com/office/officeart/2005/8/layout/process5"/>
    <dgm:cxn modelId="{F851C64B-FD9E-4E04-A971-2DAAE0589366}" type="presOf" srcId="{F1D73C21-7D4A-4933-B797-3DC184A31110}" destId="{78DF3078-A47F-48A3-830E-05913CCD1550}" srcOrd="0" destOrd="0" presId="urn:microsoft.com/office/officeart/2005/8/layout/process5"/>
    <dgm:cxn modelId="{EE10B911-65A1-4C52-B8C0-D493548E2BD7}" type="presOf" srcId="{21CD32BE-D719-41FD-8F04-BFB0E1535D7E}" destId="{687F0C04-72D2-4F3B-AFD8-972821DFE04F}" srcOrd="1" destOrd="0" presId="urn:microsoft.com/office/officeart/2005/8/layout/process5"/>
    <dgm:cxn modelId="{A4D5470F-1DB5-43E1-AECB-0BDB5769F453}" type="presOf" srcId="{C7F250EF-1458-4DDB-9324-1AE194187D9E}" destId="{DDB5DAA6-7189-4F8B-A9E2-18170479BD7A}" srcOrd="0" destOrd="0" presId="urn:microsoft.com/office/officeart/2005/8/layout/process5"/>
    <dgm:cxn modelId="{7CE702C5-03B1-4BAF-989F-CB91558A7309}" type="presOf" srcId="{13CAAD42-3C18-4DC7-AD21-44E5DD30E293}" destId="{BB1836F2-5FB3-416F-80D1-0A5A985532E2}" srcOrd="0" destOrd="0" presId="urn:microsoft.com/office/officeart/2005/8/layout/process5"/>
    <dgm:cxn modelId="{1B2E0508-B288-438B-8EFD-1B1BCBAA97CF}" type="presOf" srcId="{8ED72464-9DA7-4182-89AD-418D45389FE9}" destId="{B3A13858-0E3D-4A25-93B5-FBF24ECDC442}" srcOrd="0" destOrd="0" presId="urn:microsoft.com/office/officeart/2005/8/layout/process5"/>
    <dgm:cxn modelId="{038C553B-AD2E-40CB-9908-6314AF1013B8}" type="presOf" srcId="{21CD32BE-D719-41FD-8F04-BFB0E1535D7E}" destId="{E7B48C6A-3CE5-402B-B73D-E2F354189484}" srcOrd="0" destOrd="0" presId="urn:microsoft.com/office/officeart/2005/8/layout/process5"/>
    <dgm:cxn modelId="{BC974EB5-30CB-4ADA-92C7-ADF69600FCC1}" type="presOf" srcId="{DAD4924B-0661-4114-AC76-3B15E9094B1B}" destId="{5D6D1E5F-EA58-42E7-A216-FB1AC8566213}" srcOrd="0" destOrd="0" presId="urn:microsoft.com/office/officeart/2005/8/layout/process5"/>
    <dgm:cxn modelId="{CBFCAD83-5B7B-4C6B-8056-13377EC7CAEE}" type="presOf" srcId="{039C4D87-53F6-406D-8AC6-04309BBC47B0}" destId="{B8DBAE93-055F-499D-B321-3526D0F2B982}" srcOrd="0" destOrd="0" presId="urn:microsoft.com/office/officeart/2005/8/layout/process5"/>
    <dgm:cxn modelId="{7586CFDC-A8E0-4522-876D-106DF4BCE617}" srcId="{13CAAD42-3C18-4DC7-AD21-44E5DD30E293}" destId="{8ED72464-9DA7-4182-89AD-418D45389FE9}" srcOrd="7" destOrd="0" parTransId="{0B6F47CD-A8BF-4C10-9065-3834ED1111FD}" sibTransId="{3625760B-B849-4118-A7A9-D797523268B8}"/>
    <dgm:cxn modelId="{E50E2E55-336C-4A20-BFF5-7424725D82B4}" srcId="{13CAAD42-3C18-4DC7-AD21-44E5DD30E293}" destId="{CA2016B1-40FC-43DC-A54D-6CC9E9905B58}" srcOrd="0" destOrd="0" parTransId="{74B97DF3-7D76-4376-983A-15E2AF80B13C}" sibTransId="{21CD32BE-D719-41FD-8F04-BFB0E1535D7E}"/>
    <dgm:cxn modelId="{CCAA1B07-2B23-467E-AFA6-F3F60359FEEB}" type="presOf" srcId="{BE90CE77-7578-4901-A288-12DA1554926B}" destId="{051C1D26-2B72-4984-A42C-7A3D8E0407A1}" srcOrd="0" destOrd="0" presId="urn:microsoft.com/office/officeart/2005/8/layout/process5"/>
    <dgm:cxn modelId="{DEB7492A-47F5-49A3-B049-AFDE0BC4F58B}" type="presOf" srcId="{F1D73C21-7D4A-4933-B797-3DC184A31110}" destId="{AA5DE20C-AD36-49BD-88C9-5B53C2192508}" srcOrd="1" destOrd="0" presId="urn:microsoft.com/office/officeart/2005/8/layout/process5"/>
    <dgm:cxn modelId="{AE11DA93-D660-4075-B8F8-3F2D496DE851}" srcId="{13CAAD42-3C18-4DC7-AD21-44E5DD30E293}" destId="{72E2FA99-68BD-460E-A717-FEA4A93FF820}" srcOrd="5" destOrd="0" parTransId="{7FA1514C-2AD9-46AE-BFE1-02CB292B8CF5}" sibTransId="{A019BDFC-8F8B-4D91-ABCD-6D3A6CBFD192}"/>
    <dgm:cxn modelId="{F96F4D1F-F7BC-4E55-AB00-56684A23E9C5}" type="presOf" srcId="{5C97F4E1-287D-4A2B-8234-B36D8F07B825}" destId="{DF731828-0701-43A5-8CE0-198D75503649}" srcOrd="0" destOrd="0" presId="urn:microsoft.com/office/officeart/2005/8/layout/process5"/>
    <dgm:cxn modelId="{78D8F7DD-1542-44D4-AF28-4B4EEEE2A9F1}" type="presParOf" srcId="{BB1836F2-5FB3-416F-80D1-0A5A985532E2}" destId="{D0334A55-B728-42C4-A1BE-A4119294B315}" srcOrd="0" destOrd="0" presId="urn:microsoft.com/office/officeart/2005/8/layout/process5"/>
    <dgm:cxn modelId="{E028EC73-DE53-4891-B585-F3295B62EA62}" type="presParOf" srcId="{BB1836F2-5FB3-416F-80D1-0A5A985532E2}" destId="{E7B48C6A-3CE5-402B-B73D-E2F354189484}" srcOrd="1" destOrd="0" presId="urn:microsoft.com/office/officeart/2005/8/layout/process5"/>
    <dgm:cxn modelId="{B0044B76-0359-411C-992C-757892ABADED}" type="presParOf" srcId="{E7B48C6A-3CE5-402B-B73D-E2F354189484}" destId="{687F0C04-72D2-4F3B-AFD8-972821DFE04F}" srcOrd="0" destOrd="0" presId="urn:microsoft.com/office/officeart/2005/8/layout/process5"/>
    <dgm:cxn modelId="{861A8434-6ECA-4436-86E4-15FDF8B5CFC8}" type="presParOf" srcId="{BB1836F2-5FB3-416F-80D1-0A5A985532E2}" destId="{826CCDE1-190C-4071-A45D-23CDA2DFF1F2}" srcOrd="2" destOrd="0" presId="urn:microsoft.com/office/officeart/2005/8/layout/process5"/>
    <dgm:cxn modelId="{C16C4C7C-ECA2-4436-B032-A749EA99AF99}" type="presParOf" srcId="{BB1836F2-5FB3-416F-80D1-0A5A985532E2}" destId="{83689E29-C4E6-4445-85D1-E5866EFC55C5}" srcOrd="3" destOrd="0" presId="urn:microsoft.com/office/officeart/2005/8/layout/process5"/>
    <dgm:cxn modelId="{13B44FD4-3CC2-47EB-9E59-E0AD9000062C}" type="presParOf" srcId="{83689E29-C4E6-4445-85D1-E5866EFC55C5}" destId="{2B209FEB-71C6-48C1-B244-D6CB43543C88}" srcOrd="0" destOrd="0" presId="urn:microsoft.com/office/officeart/2005/8/layout/process5"/>
    <dgm:cxn modelId="{30268699-CAA8-4026-B538-85C636F36B30}" type="presParOf" srcId="{BB1836F2-5FB3-416F-80D1-0A5A985532E2}" destId="{F04DCF74-9A3D-42CB-A233-25A0DC7A0586}" srcOrd="4" destOrd="0" presId="urn:microsoft.com/office/officeart/2005/8/layout/process5"/>
    <dgm:cxn modelId="{EB59692A-2DE3-47C1-9915-19DA87B814F6}" type="presParOf" srcId="{BB1836F2-5FB3-416F-80D1-0A5A985532E2}" destId="{5D6D1E5F-EA58-42E7-A216-FB1AC8566213}" srcOrd="5" destOrd="0" presId="urn:microsoft.com/office/officeart/2005/8/layout/process5"/>
    <dgm:cxn modelId="{6F3E521A-444B-48A4-9B6B-40B9B6607520}" type="presParOf" srcId="{5D6D1E5F-EA58-42E7-A216-FB1AC8566213}" destId="{E0C38DDD-7FF0-431D-965E-D9D9FC837DD7}" srcOrd="0" destOrd="0" presId="urn:microsoft.com/office/officeart/2005/8/layout/process5"/>
    <dgm:cxn modelId="{7EF88AE1-AEC0-4E24-8C49-2CDB4B36FF0F}" type="presParOf" srcId="{BB1836F2-5FB3-416F-80D1-0A5A985532E2}" destId="{051C1D26-2B72-4984-A42C-7A3D8E0407A1}" srcOrd="6" destOrd="0" presId="urn:microsoft.com/office/officeart/2005/8/layout/process5"/>
    <dgm:cxn modelId="{922C2E86-1162-42EE-880F-A4BA74F3C4D7}" type="presParOf" srcId="{BB1836F2-5FB3-416F-80D1-0A5A985532E2}" destId="{78DF3078-A47F-48A3-830E-05913CCD1550}" srcOrd="7" destOrd="0" presId="urn:microsoft.com/office/officeart/2005/8/layout/process5"/>
    <dgm:cxn modelId="{34B91D77-210C-4A78-A7CC-2B9660F35CCA}" type="presParOf" srcId="{78DF3078-A47F-48A3-830E-05913CCD1550}" destId="{AA5DE20C-AD36-49BD-88C9-5B53C2192508}" srcOrd="0" destOrd="0" presId="urn:microsoft.com/office/officeart/2005/8/layout/process5"/>
    <dgm:cxn modelId="{F97CD081-3A97-4270-A230-035D886AAD60}" type="presParOf" srcId="{BB1836F2-5FB3-416F-80D1-0A5A985532E2}" destId="{DDB5DAA6-7189-4F8B-A9E2-18170479BD7A}" srcOrd="8" destOrd="0" presId="urn:microsoft.com/office/officeart/2005/8/layout/process5"/>
    <dgm:cxn modelId="{51071F63-65D5-434C-A2E9-011D0CB9FBC3}" type="presParOf" srcId="{BB1836F2-5FB3-416F-80D1-0A5A985532E2}" destId="{B8DBAE93-055F-499D-B321-3526D0F2B982}" srcOrd="9" destOrd="0" presId="urn:microsoft.com/office/officeart/2005/8/layout/process5"/>
    <dgm:cxn modelId="{929EA804-4C25-4663-AD94-418874959F1D}" type="presParOf" srcId="{B8DBAE93-055F-499D-B321-3526D0F2B982}" destId="{5CAFF3FA-191D-45DD-A3B0-7C35B42893B7}" srcOrd="0" destOrd="0" presId="urn:microsoft.com/office/officeart/2005/8/layout/process5"/>
    <dgm:cxn modelId="{0137B66B-1D67-4B44-AD88-2B4A3B7D8E06}" type="presParOf" srcId="{BB1836F2-5FB3-416F-80D1-0A5A985532E2}" destId="{207FB952-71A7-4783-AF70-BC15A20A1651}" srcOrd="10" destOrd="0" presId="urn:microsoft.com/office/officeart/2005/8/layout/process5"/>
    <dgm:cxn modelId="{9115A5D9-BC7A-47DC-9551-45C7570CE88F}" type="presParOf" srcId="{BB1836F2-5FB3-416F-80D1-0A5A985532E2}" destId="{F9781969-FFD4-4B89-AA76-3071FEFE7B8D}" srcOrd="11" destOrd="0" presId="urn:microsoft.com/office/officeart/2005/8/layout/process5"/>
    <dgm:cxn modelId="{0CB13CF8-A939-4126-B07C-B7718CEC3643}" type="presParOf" srcId="{F9781969-FFD4-4B89-AA76-3071FEFE7B8D}" destId="{EF1F1276-D08A-494E-97C1-98D239404CFF}" srcOrd="0" destOrd="0" presId="urn:microsoft.com/office/officeart/2005/8/layout/process5"/>
    <dgm:cxn modelId="{7CBD7BBF-FFCF-43E4-87C7-F95806954922}" type="presParOf" srcId="{BB1836F2-5FB3-416F-80D1-0A5A985532E2}" destId="{DF731828-0701-43A5-8CE0-198D75503649}" srcOrd="12" destOrd="0" presId="urn:microsoft.com/office/officeart/2005/8/layout/process5"/>
    <dgm:cxn modelId="{CBD5B913-4493-4418-AD5A-1F17B7A216EC}" type="presParOf" srcId="{BB1836F2-5FB3-416F-80D1-0A5A985532E2}" destId="{2CE9435A-CCF7-4D0D-8CD6-A014DC131D0E}" srcOrd="13" destOrd="0" presId="urn:microsoft.com/office/officeart/2005/8/layout/process5"/>
    <dgm:cxn modelId="{F296C8C7-2AC9-4FAD-902A-829FA67BD131}" type="presParOf" srcId="{2CE9435A-CCF7-4D0D-8CD6-A014DC131D0E}" destId="{D044DD63-74C9-451F-B824-E366D3BF5B26}" srcOrd="0" destOrd="0" presId="urn:microsoft.com/office/officeart/2005/8/layout/process5"/>
    <dgm:cxn modelId="{A5F278B6-0ECE-4BA1-87E5-1C5CE86BF6A5}" type="presParOf" srcId="{BB1836F2-5FB3-416F-80D1-0A5A985532E2}" destId="{B3A13858-0E3D-4A25-93B5-FBF24ECDC442}" srcOrd="14" destOrd="0" presId="urn:microsoft.com/office/officeart/2005/8/layout/process5"/>
    <dgm:cxn modelId="{E45A8C15-2EE3-4147-9EE3-CB7EC96273CF}" type="presParOf" srcId="{BB1836F2-5FB3-416F-80D1-0A5A985532E2}" destId="{1D317E64-D742-46E8-AC19-301612F5C138}" srcOrd="15" destOrd="0" presId="urn:microsoft.com/office/officeart/2005/8/layout/process5"/>
    <dgm:cxn modelId="{F796CD6E-262C-4C2B-976F-15B03578D395}" type="presParOf" srcId="{1D317E64-D742-46E8-AC19-301612F5C138}" destId="{FE43AC38-951D-46E0-8505-97417BBDACC7}" srcOrd="0" destOrd="0" presId="urn:microsoft.com/office/officeart/2005/8/layout/process5"/>
    <dgm:cxn modelId="{A6B6D4AF-31A1-4558-BF16-D47FEEC67A01}" type="presParOf" srcId="{BB1836F2-5FB3-416F-80D1-0A5A985532E2}" destId="{9AD3A807-8F85-4F21-AC95-F43BE3F85768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B1DE63-243C-4393-A99F-139A6395451F}" type="doc">
      <dgm:prSet loTypeId="urn:microsoft.com/office/officeart/2005/8/layout/vList2" loCatId="list" qsTypeId="urn:microsoft.com/office/officeart/2005/8/quickstyle/3d8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D22C6FB-8AEA-4398-A92B-DE2313B076EA}">
      <dgm:prSet/>
      <dgm:spPr/>
      <dgm:t>
        <a:bodyPr/>
        <a:lstStyle/>
        <a:p>
          <a:pPr rtl="0"/>
          <a:r>
            <a:rPr lang="ru-RU" dirty="0"/>
            <a:t>А ведь всё это может делать всего один человек…</a:t>
          </a:r>
        </a:p>
      </dgm:t>
    </dgm:pt>
    <dgm:pt modelId="{15960D6D-B38A-41C9-8951-A0348A3A46B9}" type="parTrans" cxnId="{E205818C-09A5-40C6-AF1B-D5AA12DF61FD}">
      <dgm:prSet/>
      <dgm:spPr/>
      <dgm:t>
        <a:bodyPr/>
        <a:lstStyle/>
        <a:p>
          <a:endParaRPr lang="ru-RU"/>
        </a:p>
      </dgm:t>
    </dgm:pt>
    <dgm:pt modelId="{A4450331-A2AB-4FFB-AC6A-2760EB9F518D}" type="sibTrans" cxnId="{E205818C-09A5-40C6-AF1B-D5AA12DF61FD}">
      <dgm:prSet/>
      <dgm:spPr/>
      <dgm:t>
        <a:bodyPr/>
        <a:lstStyle/>
        <a:p>
          <a:endParaRPr lang="ru-RU"/>
        </a:p>
      </dgm:t>
    </dgm:pt>
    <dgm:pt modelId="{EA2BD1CB-CA2A-4195-98E8-D8AB66DF3697}" type="pres">
      <dgm:prSet presAssocID="{A4B1DE63-243C-4393-A99F-139A639545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A9E452-8F17-4ED6-84BB-A8EBC5CC70C2}" type="pres">
      <dgm:prSet presAssocID="{0D22C6FB-8AEA-4398-A92B-DE2313B076E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02A00D-9AC4-42FC-B54A-B2A49C40FC59}" type="presOf" srcId="{A4B1DE63-243C-4393-A99F-139A6395451F}" destId="{EA2BD1CB-CA2A-4195-98E8-D8AB66DF3697}" srcOrd="0" destOrd="0" presId="urn:microsoft.com/office/officeart/2005/8/layout/vList2"/>
    <dgm:cxn modelId="{6E6CAEDB-43A9-45E5-90F0-001AFA2E02C6}" type="presOf" srcId="{0D22C6FB-8AEA-4398-A92B-DE2313B076EA}" destId="{3BA9E452-8F17-4ED6-84BB-A8EBC5CC70C2}" srcOrd="0" destOrd="0" presId="urn:microsoft.com/office/officeart/2005/8/layout/vList2"/>
    <dgm:cxn modelId="{E205818C-09A5-40C6-AF1B-D5AA12DF61FD}" srcId="{A4B1DE63-243C-4393-A99F-139A6395451F}" destId="{0D22C6FB-8AEA-4398-A92B-DE2313B076EA}" srcOrd="0" destOrd="0" parTransId="{15960D6D-B38A-41C9-8951-A0348A3A46B9}" sibTransId="{A4450331-A2AB-4FFB-AC6A-2760EB9F518D}"/>
    <dgm:cxn modelId="{64B91373-D8AF-44E9-99D3-596DC9899E2D}" type="presParOf" srcId="{EA2BD1CB-CA2A-4195-98E8-D8AB66DF3697}" destId="{3BA9E452-8F17-4ED6-84BB-A8EBC5CC70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E3CD7F-BF30-4B6D-898B-0379BCC146D7}" type="doc">
      <dgm:prSet loTypeId="urn:microsoft.com/office/officeart/2005/8/layout/vList5" loCatId="list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A5C485DB-51DA-4620-94D6-7D72B1292151}">
      <dgm:prSet/>
      <dgm:spPr/>
      <dgm:t>
        <a:bodyPr/>
        <a:lstStyle/>
        <a:p>
          <a:pPr rtl="0"/>
          <a:r>
            <a:rPr lang="ru-RU" dirty="0"/>
            <a:t>Режиссёр </a:t>
          </a:r>
          <a:endParaRPr lang="en-US" dirty="0"/>
        </a:p>
      </dgm:t>
    </dgm:pt>
    <dgm:pt modelId="{CC702B8F-A191-419E-9EE6-EA6D88D13A6B}" type="parTrans" cxnId="{DE2B1444-6BD2-4FA2-BF56-90BF3D6E383F}">
      <dgm:prSet/>
      <dgm:spPr/>
      <dgm:t>
        <a:bodyPr/>
        <a:lstStyle/>
        <a:p>
          <a:endParaRPr lang="ru-RU"/>
        </a:p>
      </dgm:t>
    </dgm:pt>
    <dgm:pt modelId="{7C63474A-CF53-4EC4-98B3-F077714C8AE0}" type="sibTrans" cxnId="{DE2B1444-6BD2-4FA2-BF56-90BF3D6E383F}">
      <dgm:prSet/>
      <dgm:spPr/>
      <dgm:t>
        <a:bodyPr/>
        <a:lstStyle/>
        <a:p>
          <a:endParaRPr lang="ru-RU"/>
        </a:p>
      </dgm:t>
    </dgm:pt>
    <dgm:pt modelId="{7CBFFA7D-F388-4D67-95D4-9B21A9FF4601}">
      <dgm:prSet custT="1"/>
      <dgm:spPr/>
      <dgm:t>
        <a:bodyPr/>
        <a:lstStyle/>
        <a:p>
          <a:pPr rtl="0"/>
          <a:r>
            <a:rPr lang="ru-RU" sz="1200" dirty="0"/>
            <a:t>сценарий + </a:t>
          </a:r>
          <a:r>
            <a:rPr lang="ru-RU" sz="1200" dirty="0" err="1"/>
            <a:t>интерактив</a:t>
          </a:r>
          <a:r>
            <a:rPr lang="ru-RU" sz="1200" dirty="0"/>
            <a:t>, от «всё сам» до полного штата.</a:t>
          </a:r>
        </a:p>
      </dgm:t>
    </dgm:pt>
    <dgm:pt modelId="{40F58B4B-2D39-4993-8179-EF6D9ADC275B}" type="parTrans" cxnId="{047ED5CC-FDDD-4A22-BDCA-E8C93F2A7748}">
      <dgm:prSet/>
      <dgm:spPr/>
      <dgm:t>
        <a:bodyPr/>
        <a:lstStyle/>
        <a:p>
          <a:endParaRPr lang="ru-RU"/>
        </a:p>
      </dgm:t>
    </dgm:pt>
    <dgm:pt modelId="{96896C64-4E34-483B-953D-C870EB9F43BC}" type="sibTrans" cxnId="{047ED5CC-FDDD-4A22-BDCA-E8C93F2A7748}">
      <dgm:prSet/>
      <dgm:spPr/>
      <dgm:t>
        <a:bodyPr/>
        <a:lstStyle/>
        <a:p>
          <a:endParaRPr lang="ru-RU"/>
        </a:p>
      </dgm:t>
    </dgm:pt>
    <dgm:pt modelId="{6B083F6C-ACE5-41A7-8DCF-9A82EB4933FF}">
      <dgm:prSet/>
      <dgm:spPr/>
      <dgm:t>
        <a:bodyPr/>
        <a:lstStyle/>
        <a:p>
          <a:pPr rtl="0"/>
          <a:r>
            <a:rPr lang="ru-RU" dirty="0"/>
            <a:t>Сценарист </a:t>
          </a:r>
          <a:endParaRPr lang="en-US" dirty="0"/>
        </a:p>
      </dgm:t>
    </dgm:pt>
    <dgm:pt modelId="{5EFE0010-13FB-4279-B752-A7741641B137}" type="parTrans" cxnId="{33623901-D3C2-4A37-A4B6-006284A885A4}">
      <dgm:prSet/>
      <dgm:spPr/>
      <dgm:t>
        <a:bodyPr/>
        <a:lstStyle/>
        <a:p>
          <a:endParaRPr lang="ru-RU"/>
        </a:p>
      </dgm:t>
    </dgm:pt>
    <dgm:pt modelId="{CE4E0EF8-7F6F-4D42-B5A0-2EF33131FE93}" type="sibTrans" cxnId="{33623901-D3C2-4A37-A4B6-006284A885A4}">
      <dgm:prSet/>
      <dgm:spPr/>
      <dgm:t>
        <a:bodyPr/>
        <a:lstStyle/>
        <a:p>
          <a:endParaRPr lang="ru-RU"/>
        </a:p>
      </dgm:t>
    </dgm:pt>
    <dgm:pt modelId="{D1E35418-8D0C-4129-8848-4813895566E5}">
      <dgm:prSet custT="1"/>
      <dgm:spPr/>
      <dgm:t>
        <a:bodyPr/>
        <a:lstStyle/>
        <a:p>
          <a:pPr rtl="0"/>
          <a:r>
            <a:rPr lang="ru-RU" sz="1200" dirty="0"/>
            <a:t>всё может попробовать самостоятельно</a:t>
          </a:r>
        </a:p>
      </dgm:t>
    </dgm:pt>
    <dgm:pt modelId="{8F10CF7E-5787-4089-9D6F-59CA17FAC3AA}" type="parTrans" cxnId="{D0295454-9345-4756-96CE-79C47D002CEB}">
      <dgm:prSet/>
      <dgm:spPr/>
      <dgm:t>
        <a:bodyPr/>
        <a:lstStyle/>
        <a:p>
          <a:endParaRPr lang="ru-RU"/>
        </a:p>
      </dgm:t>
    </dgm:pt>
    <dgm:pt modelId="{50ABC07A-CBF2-4438-8F53-9B8C9FDFB6BD}" type="sibTrans" cxnId="{D0295454-9345-4756-96CE-79C47D002CEB}">
      <dgm:prSet/>
      <dgm:spPr/>
      <dgm:t>
        <a:bodyPr/>
        <a:lstStyle/>
        <a:p>
          <a:endParaRPr lang="ru-RU"/>
        </a:p>
      </dgm:t>
    </dgm:pt>
    <dgm:pt modelId="{4DEA85DB-8CB7-4D73-8340-2B1C3302C6B1}">
      <dgm:prSet/>
      <dgm:spPr/>
      <dgm:t>
        <a:bodyPr/>
        <a:lstStyle/>
        <a:p>
          <a:pPr rtl="0"/>
          <a:r>
            <a:rPr lang="ru-RU" dirty="0"/>
            <a:t>Дизайнер</a:t>
          </a:r>
          <a:endParaRPr lang="en-US" dirty="0"/>
        </a:p>
      </dgm:t>
    </dgm:pt>
    <dgm:pt modelId="{BE5D1614-ED92-40C7-87B1-3AE11E3B6E1B}" type="parTrans" cxnId="{41294915-AD45-4D99-B006-5729137A245F}">
      <dgm:prSet/>
      <dgm:spPr/>
      <dgm:t>
        <a:bodyPr/>
        <a:lstStyle/>
        <a:p>
          <a:endParaRPr lang="ru-RU"/>
        </a:p>
      </dgm:t>
    </dgm:pt>
    <dgm:pt modelId="{9A52B3B1-0BF2-4A23-AC90-AB556C42C31B}" type="sibTrans" cxnId="{41294915-AD45-4D99-B006-5729137A245F}">
      <dgm:prSet/>
      <dgm:spPr/>
      <dgm:t>
        <a:bodyPr/>
        <a:lstStyle/>
        <a:p>
          <a:endParaRPr lang="ru-RU"/>
        </a:p>
      </dgm:t>
    </dgm:pt>
    <dgm:pt modelId="{B71AC386-5F7D-4223-8BBF-FF3812BE0692}">
      <dgm:prSet custT="1"/>
      <dgm:spPr/>
      <dgm:t>
        <a:bodyPr/>
        <a:lstStyle/>
        <a:p>
          <a:pPr rtl="0"/>
          <a:r>
            <a:rPr lang="ru-RU" sz="1200" dirty="0"/>
            <a:t>от библиотек готовых шаблонных сцен с лёгкой адаптацией </a:t>
          </a:r>
          <a:r>
            <a:rPr lang="ru-RU" sz="1200" dirty="0" smtClean="0"/>
            <a:t/>
          </a:r>
          <a:br>
            <a:rPr lang="ru-RU" sz="1200" dirty="0" smtClean="0"/>
          </a:br>
          <a:r>
            <a:rPr lang="ru-RU" sz="1200" dirty="0" smtClean="0"/>
            <a:t>до </a:t>
          </a:r>
          <a:r>
            <a:rPr lang="ru-RU" sz="1200" dirty="0"/>
            <a:t>мощнейшего универсального авторского инструментария</a:t>
          </a:r>
        </a:p>
      </dgm:t>
    </dgm:pt>
    <dgm:pt modelId="{677BA6EB-6007-47C7-B477-7A9C76AE2C3A}" type="parTrans" cxnId="{B2BFB0AD-8678-4EF3-9E72-758FFB844F5D}">
      <dgm:prSet/>
      <dgm:spPr/>
      <dgm:t>
        <a:bodyPr/>
        <a:lstStyle/>
        <a:p>
          <a:endParaRPr lang="ru-RU"/>
        </a:p>
      </dgm:t>
    </dgm:pt>
    <dgm:pt modelId="{CF40FABF-71F2-469A-954B-377572524D32}" type="sibTrans" cxnId="{B2BFB0AD-8678-4EF3-9E72-758FFB844F5D}">
      <dgm:prSet/>
      <dgm:spPr/>
      <dgm:t>
        <a:bodyPr/>
        <a:lstStyle/>
        <a:p>
          <a:endParaRPr lang="ru-RU"/>
        </a:p>
      </dgm:t>
    </dgm:pt>
    <dgm:pt modelId="{76D90217-919A-4F16-B159-8DBA5FD7280A}">
      <dgm:prSet/>
      <dgm:spPr/>
      <dgm:t>
        <a:bodyPr/>
        <a:lstStyle/>
        <a:p>
          <a:pPr rtl="0"/>
          <a:r>
            <a:rPr lang="ru-RU" dirty="0"/>
            <a:t>Инженер </a:t>
          </a:r>
          <a:endParaRPr lang="en-US" dirty="0"/>
        </a:p>
      </dgm:t>
    </dgm:pt>
    <dgm:pt modelId="{7A5AEE33-702A-4367-818A-C97F4A81C06D}" type="parTrans" cxnId="{B33D80AF-95FB-408D-8380-664FD0AAAF30}">
      <dgm:prSet/>
      <dgm:spPr/>
      <dgm:t>
        <a:bodyPr/>
        <a:lstStyle/>
        <a:p>
          <a:endParaRPr lang="ru-RU"/>
        </a:p>
      </dgm:t>
    </dgm:pt>
    <dgm:pt modelId="{6FFD7C37-A0A1-4CE8-B9C4-6D6FEC67A8B6}" type="sibTrans" cxnId="{B33D80AF-95FB-408D-8380-664FD0AAAF30}">
      <dgm:prSet/>
      <dgm:spPr/>
      <dgm:t>
        <a:bodyPr/>
        <a:lstStyle/>
        <a:p>
          <a:endParaRPr lang="ru-RU"/>
        </a:p>
      </dgm:t>
    </dgm:pt>
    <dgm:pt modelId="{B44AA862-C5F2-4505-A72C-C3F6B28C46C1}">
      <dgm:prSet custT="1"/>
      <dgm:spPr/>
      <dgm:t>
        <a:bodyPr/>
        <a:lstStyle/>
        <a:p>
          <a:pPr rtl="0"/>
          <a:r>
            <a:rPr lang="ru-RU" sz="1200" dirty="0"/>
            <a:t>статичная коммутация, упрощенные настройки, </a:t>
          </a:r>
          <a:r>
            <a:rPr lang="ru-RU" sz="1200" dirty="0" smtClean="0"/>
            <a:t/>
          </a:r>
          <a:br>
            <a:rPr lang="ru-RU" sz="1200" dirty="0" smtClean="0"/>
          </a:br>
          <a:r>
            <a:rPr lang="ru-RU" sz="1200" dirty="0" smtClean="0"/>
            <a:t>готовая </a:t>
          </a:r>
          <a:r>
            <a:rPr lang="ru-RU" sz="1200" dirty="0"/>
            <a:t>«</a:t>
          </a:r>
          <a:r>
            <a:rPr lang="ru-RU" sz="1200" dirty="0" err="1"/>
            <a:t>всё-в-одном</a:t>
          </a:r>
          <a:r>
            <a:rPr lang="ru-RU" sz="1200" dirty="0"/>
            <a:t>» система</a:t>
          </a:r>
        </a:p>
      </dgm:t>
    </dgm:pt>
    <dgm:pt modelId="{FC03ACCB-109D-42E2-891E-18A6AC3FC197}" type="parTrans" cxnId="{618BF794-A50A-47C9-BF58-24CE57CB3632}">
      <dgm:prSet/>
      <dgm:spPr/>
      <dgm:t>
        <a:bodyPr/>
        <a:lstStyle/>
        <a:p>
          <a:endParaRPr lang="ru-RU"/>
        </a:p>
      </dgm:t>
    </dgm:pt>
    <dgm:pt modelId="{48565B84-9E2F-48A2-BAA3-C94AB1D7E3F4}" type="sibTrans" cxnId="{618BF794-A50A-47C9-BF58-24CE57CB3632}">
      <dgm:prSet/>
      <dgm:spPr/>
      <dgm:t>
        <a:bodyPr/>
        <a:lstStyle/>
        <a:p>
          <a:endParaRPr lang="ru-RU"/>
        </a:p>
      </dgm:t>
    </dgm:pt>
    <dgm:pt modelId="{600966FA-AAFB-49F3-B640-C76B849C3397}">
      <dgm:prSet/>
      <dgm:spPr/>
      <dgm:t>
        <a:bodyPr/>
        <a:lstStyle/>
        <a:p>
          <a:pPr rtl="0"/>
          <a:r>
            <a:rPr lang="ru-RU" dirty="0"/>
            <a:t>Телеоператор</a:t>
          </a:r>
          <a:endParaRPr lang="en-US" dirty="0"/>
        </a:p>
      </dgm:t>
    </dgm:pt>
    <dgm:pt modelId="{941F6595-ED94-44DC-BF73-9413DC6A08AF}" type="parTrans" cxnId="{B1D797BA-3193-42EB-B56A-6055EE72ABA9}">
      <dgm:prSet/>
      <dgm:spPr/>
      <dgm:t>
        <a:bodyPr/>
        <a:lstStyle/>
        <a:p>
          <a:endParaRPr lang="ru-RU"/>
        </a:p>
      </dgm:t>
    </dgm:pt>
    <dgm:pt modelId="{AB625609-EB20-4590-909B-42A0437829DC}" type="sibTrans" cxnId="{B1D797BA-3193-42EB-B56A-6055EE72ABA9}">
      <dgm:prSet/>
      <dgm:spPr/>
      <dgm:t>
        <a:bodyPr/>
        <a:lstStyle/>
        <a:p>
          <a:endParaRPr lang="ru-RU"/>
        </a:p>
      </dgm:t>
    </dgm:pt>
    <dgm:pt modelId="{8A3D1A7B-D23C-41C5-BAAE-F5308D8DE5E2}">
      <dgm:prSet custT="1"/>
      <dgm:spPr/>
      <dgm:t>
        <a:bodyPr/>
        <a:lstStyle/>
        <a:p>
          <a:pPr rtl="0"/>
          <a:r>
            <a:rPr lang="ru-RU" sz="1200" dirty="0"/>
            <a:t>статичные камеры и свет, простейшая калибровка, </a:t>
          </a:r>
          <a:r>
            <a:rPr lang="ru-RU" sz="1200" dirty="0" err="1"/>
            <a:t>автокей</a:t>
          </a:r>
          <a:r>
            <a:rPr lang="ru-RU" sz="1200" dirty="0"/>
            <a:t>, </a:t>
          </a:r>
          <a:r>
            <a:rPr lang="ru-RU" sz="1200" dirty="0" err="1"/>
            <a:t>пресеты</a:t>
          </a:r>
          <a:r>
            <a:rPr lang="ru-RU" sz="1200" dirty="0"/>
            <a:t> </a:t>
          </a:r>
        </a:p>
      </dgm:t>
    </dgm:pt>
    <dgm:pt modelId="{52B7DCFD-F09E-45A6-9D6E-DD894C7A312C}" type="parTrans" cxnId="{41D2DC1B-9E84-49BF-A603-8D948404B660}">
      <dgm:prSet/>
      <dgm:spPr/>
      <dgm:t>
        <a:bodyPr/>
        <a:lstStyle/>
        <a:p>
          <a:endParaRPr lang="ru-RU"/>
        </a:p>
      </dgm:t>
    </dgm:pt>
    <dgm:pt modelId="{4BAA69A1-B881-4AC0-AFE8-FC8556DE2517}" type="sibTrans" cxnId="{41D2DC1B-9E84-49BF-A603-8D948404B660}">
      <dgm:prSet/>
      <dgm:spPr/>
      <dgm:t>
        <a:bodyPr/>
        <a:lstStyle/>
        <a:p>
          <a:endParaRPr lang="ru-RU"/>
        </a:p>
      </dgm:t>
    </dgm:pt>
    <dgm:pt modelId="{04ECEFC1-4C80-4B70-B62A-965CA362A6B1}">
      <dgm:prSet/>
      <dgm:spPr/>
      <dgm:t>
        <a:bodyPr/>
        <a:lstStyle/>
        <a:p>
          <a:pPr rtl="0"/>
          <a:r>
            <a:rPr lang="ru-RU" dirty="0"/>
            <a:t>Оператор графики</a:t>
          </a:r>
          <a:endParaRPr lang="en-US" dirty="0"/>
        </a:p>
      </dgm:t>
    </dgm:pt>
    <dgm:pt modelId="{5F1FCBA4-39C8-483F-827A-A02298867518}" type="parTrans" cxnId="{C00BA7B3-E1F7-416C-A0D4-F14056D79329}">
      <dgm:prSet/>
      <dgm:spPr/>
      <dgm:t>
        <a:bodyPr/>
        <a:lstStyle/>
        <a:p>
          <a:endParaRPr lang="ru-RU"/>
        </a:p>
      </dgm:t>
    </dgm:pt>
    <dgm:pt modelId="{9D88AC0B-BC7F-443C-8787-4B590CA744EA}" type="sibTrans" cxnId="{C00BA7B3-E1F7-416C-A0D4-F14056D79329}">
      <dgm:prSet/>
      <dgm:spPr/>
      <dgm:t>
        <a:bodyPr/>
        <a:lstStyle/>
        <a:p>
          <a:endParaRPr lang="ru-RU"/>
        </a:p>
      </dgm:t>
    </dgm:pt>
    <dgm:pt modelId="{6EABF714-2431-47E1-80AD-172B6C45A343}">
      <dgm:prSet custT="1"/>
      <dgm:spPr/>
      <dgm:t>
        <a:bodyPr/>
        <a:lstStyle/>
        <a:p>
          <a:pPr rtl="0"/>
          <a:r>
            <a:rPr lang="ru-RU" sz="1200" dirty="0"/>
            <a:t>сенсорный экран с интерфейсом «ничего лишнего»</a:t>
          </a:r>
        </a:p>
      </dgm:t>
    </dgm:pt>
    <dgm:pt modelId="{A13401B7-90C4-4397-8F34-6BC97F432FBB}" type="parTrans" cxnId="{70AC85AE-D5AA-4CD7-9680-EF82B9194730}">
      <dgm:prSet/>
      <dgm:spPr/>
      <dgm:t>
        <a:bodyPr/>
        <a:lstStyle/>
        <a:p>
          <a:endParaRPr lang="ru-RU"/>
        </a:p>
      </dgm:t>
    </dgm:pt>
    <dgm:pt modelId="{1EC2F55E-624A-461A-A5B4-34E698AD01A6}" type="sibTrans" cxnId="{70AC85AE-D5AA-4CD7-9680-EF82B9194730}">
      <dgm:prSet/>
      <dgm:spPr/>
      <dgm:t>
        <a:bodyPr/>
        <a:lstStyle/>
        <a:p>
          <a:endParaRPr lang="ru-RU"/>
        </a:p>
      </dgm:t>
    </dgm:pt>
    <dgm:pt modelId="{77F87672-0AFA-43E1-A8FB-06933221C363}">
      <dgm:prSet/>
      <dgm:spPr/>
      <dgm:t>
        <a:bodyPr/>
        <a:lstStyle/>
        <a:p>
          <a:pPr rtl="0"/>
          <a:r>
            <a:rPr lang="ru-RU" dirty="0"/>
            <a:t>Редактор</a:t>
          </a:r>
          <a:endParaRPr lang="en-US" dirty="0"/>
        </a:p>
      </dgm:t>
    </dgm:pt>
    <dgm:pt modelId="{185BA589-C0FF-4B6F-AB92-3E93B1A8A9B0}" type="parTrans" cxnId="{3CF6D3B1-A02C-408C-B2BF-C211BE6F4BFD}">
      <dgm:prSet/>
      <dgm:spPr/>
      <dgm:t>
        <a:bodyPr/>
        <a:lstStyle/>
        <a:p>
          <a:endParaRPr lang="ru-RU"/>
        </a:p>
      </dgm:t>
    </dgm:pt>
    <dgm:pt modelId="{618DC521-A76D-4E08-9D96-B6EA664A2FD4}" type="sibTrans" cxnId="{3CF6D3B1-A02C-408C-B2BF-C211BE6F4BFD}">
      <dgm:prSet/>
      <dgm:spPr/>
      <dgm:t>
        <a:bodyPr/>
        <a:lstStyle/>
        <a:p>
          <a:endParaRPr lang="ru-RU"/>
        </a:p>
      </dgm:t>
    </dgm:pt>
    <dgm:pt modelId="{03A65C1C-FC23-4BF1-81B5-79DEFAE710EA}">
      <dgm:prSet custT="1"/>
      <dgm:spPr/>
      <dgm:t>
        <a:bodyPr/>
        <a:lstStyle/>
        <a:p>
          <a:pPr rtl="0"/>
          <a:r>
            <a:rPr lang="ru-RU" sz="1200" dirty="0"/>
            <a:t>минимум ежедневной подготовки к выпуску</a:t>
          </a:r>
        </a:p>
      </dgm:t>
    </dgm:pt>
    <dgm:pt modelId="{4EB5DB17-D7A5-4F6B-A7B1-C24FA3A16AD4}" type="parTrans" cxnId="{521FAD4E-776E-4AC5-80BD-2F8DFB375E5A}">
      <dgm:prSet/>
      <dgm:spPr/>
      <dgm:t>
        <a:bodyPr/>
        <a:lstStyle/>
        <a:p>
          <a:endParaRPr lang="ru-RU"/>
        </a:p>
      </dgm:t>
    </dgm:pt>
    <dgm:pt modelId="{70C9E473-BA40-423D-8C46-B14D4B0BE6F6}" type="sibTrans" cxnId="{521FAD4E-776E-4AC5-80BD-2F8DFB375E5A}">
      <dgm:prSet/>
      <dgm:spPr/>
      <dgm:t>
        <a:bodyPr/>
        <a:lstStyle/>
        <a:p>
          <a:endParaRPr lang="ru-RU"/>
        </a:p>
      </dgm:t>
    </dgm:pt>
    <dgm:pt modelId="{4389DD68-0E4C-455B-976A-47AF43055B9E}">
      <dgm:prSet/>
      <dgm:spPr/>
      <dgm:t>
        <a:bodyPr/>
        <a:lstStyle/>
        <a:p>
          <a:pPr rtl="0"/>
          <a:r>
            <a:rPr lang="ru-RU" dirty="0"/>
            <a:t>Диктор</a:t>
          </a:r>
          <a:endParaRPr lang="en-US" dirty="0"/>
        </a:p>
      </dgm:t>
    </dgm:pt>
    <dgm:pt modelId="{B14B9E57-4618-49BC-B145-4D3F1ADDAA58}" type="parTrans" cxnId="{22C9A5EA-4FE3-4952-A514-C6C70FE81B80}">
      <dgm:prSet/>
      <dgm:spPr/>
      <dgm:t>
        <a:bodyPr/>
        <a:lstStyle/>
        <a:p>
          <a:endParaRPr lang="ru-RU"/>
        </a:p>
      </dgm:t>
    </dgm:pt>
    <dgm:pt modelId="{C91A5F9D-8778-429B-90BB-28C7020F18A8}" type="sibTrans" cxnId="{22C9A5EA-4FE3-4952-A514-C6C70FE81B80}">
      <dgm:prSet/>
      <dgm:spPr/>
      <dgm:t>
        <a:bodyPr/>
        <a:lstStyle/>
        <a:p>
          <a:endParaRPr lang="ru-RU"/>
        </a:p>
      </dgm:t>
    </dgm:pt>
    <dgm:pt modelId="{15D25787-7250-4311-A96D-9CFAF9F61F6E}">
      <dgm:prSet custT="1"/>
      <dgm:spPr/>
      <dgm:t>
        <a:bodyPr/>
        <a:lstStyle/>
        <a:p>
          <a:pPr rtl="0"/>
          <a:r>
            <a:rPr lang="ru-RU" sz="1200" dirty="0"/>
            <a:t>зеркальный монитор, </a:t>
          </a:r>
          <a:r>
            <a:rPr lang="ru-RU" sz="1200" dirty="0" err="1"/>
            <a:t>интерактив</a:t>
          </a:r>
          <a:endParaRPr lang="ru-RU" sz="1200" dirty="0"/>
        </a:p>
      </dgm:t>
    </dgm:pt>
    <dgm:pt modelId="{A0F96855-FD2B-417A-BF99-8FD0A775ACB0}" type="parTrans" cxnId="{9C756C57-574E-4A70-822A-60EE5DE2B699}">
      <dgm:prSet/>
      <dgm:spPr/>
      <dgm:t>
        <a:bodyPr/>
        <a:lstStyle/>
        <a:p>
          <a:endParaRPr lang="ru-RU"/>
        </a:p>
      </dgm:t>
    </dgm:pt>
    <dgm:pt modelId="{FBB07AEA-3519-49C1-98BA-1E32833CF1BC}" type="sibTrans" cxnId="{9C756C57-574E-4A70-822A-60EE5DE2B699}">
      <dgm:prSet/>
      <dgm:spPr/>
      <dgm:t>
        <a:bodyPr/>
        <a:lstStyle/>
        <a:p>
          <a:endParaRPr lang="ru-RU"/>
        </a:p>
      </dgm:t>
    </dgm:pt>
    <dgm:pt modelId="{37A4F513-8226-419A-92A6-0E149A9E166E}" type="pres">
      <dgm:prSet presAssocID="{7BE3CD7F-BF30-4B6D-898B-0379BCC146D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60EC9D-D7A3-4EF3-8EE7-16E62626003C}" type="pres">
      <dgm:prSet presAssocID="{A5C485DB-51DA-4620-94D6-7D72B1292151}" presName="linNode" presStyleCnt="0"/>
      <dgm:spPr/>
    </dgm:pt>
    <dgm:pt modelId="{00D65457-02C1-48E3-B422-4F2667A88763}" type="pres">
      <dgm:prSet presAssocID="{A5C485DB-51DA-4620-94D6-7D72B1292151}" presName="parentText" presStyleLbl="node1" presStyleIdx="0" presStyleCnt="8" custScaleX="702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8AD14-AAB8-4912-9AFD-DBBF56C7D0C6}" type="pres">
      <dgm:prSet presAssocID="{A5C485DB-51DA-4620-94D6-7D72B1292151}" presName="descendantText" presStyleLbl="align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23D1F-894E-488B-A573-8B74F3BC56A8}" type="pres">
      <dgm:prSet presAssocID="{7C63474A-CF53-4EC4-98B3-F077714C8AE0}" presName="sp" presStyleCnt="0"/>
      <dgm:spPr/>
    </dgm:pt>
    <dgm:pt modelId="{3549953F-592C-4AEC-B7BC-9DD8F941B2EF}" type="pres">
      <dgm:prSet presAssocID="{6B083F6C-ACE5-41A7-8DCF-9A82EB4933FF}" presName="linNode" presStyleCnt="0"/>
      <dgm:spPr/>
    </dgm:pt>
    <dgm:pt modelId="{C08944D9-6C11-4366-90AA-759E1BB02ACC}" type="pres">
      <dgm:prSet presAssocID="{6B083F6C-ACE5-41A7-8DCF-9A82EB4933FF}" presName="parentText" presStyleLbl="node1" presStyleIdx="1" presStyleCnt="8" custScaleX="702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F2A8C9-20E7-4413-B233-F03448C29FC4}" type="pres">
      <dgm:prSet presAssocID="{6B083F6C-ACE5-41A7-8DCF-9A82EB4933FF}" presName="descendantText" presStyleLbl="align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39CC0-E6DE-47FC-8DF8-D8175F4ABEC0}" type="pres">
      <dgm:prSet presAssocID="{CE4E0EF8-7F6F-4D42-B5A0-2EF33131FE93}" presName="sp" presStyleCnt="0"/>
      <dgm:spPr/>
    </dgm:pt>
    <dgm:pt modelId="{7E11549A-8C08-4B44-817E-1E81BB5F392F}" type="pres">
      <dgm:prSet presAssocID="{4DEA85DB-8CB7-4D73-8340-2B1C3302C6B1}" presName="linNode" presStyleCnt="0"/>
      <dgm:spPr/>
    </dgm:pt>
    <dgm:pt modelId="{65FB6C3A-21A5-43F3-8E33-DDB5C8587F49}" type="pres">
      <dgm:prSet presAssocID="{4DEA85DB-8CB7-4D73-8340-2B1C3302C6B1}" presName="parentText" presStyleLbl="node1" presStyleIdx="2" presStyleCnt="8" custScaleX="702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0BC48-72BB-4964-89A2-91537B443877}" type="pres">
      <dgm:prSet presAssocID="{4DEA85DB-8CB7-4D73-8340-2B1C3302C6B1}" presName="descendantText" presStyleLbl="align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CA39F-D4CE-41CB-8F8B-2B6A709D0936}" type="pres">
      <dgm:prSet presAssocID="{9A52B3B1-0BF2-4A23-AC90-AB556C42C31B}" presName="sp" presStyleCnt="0"/>
      <dgm:spPr/>
    </dgm:pt>
    <dgm:pt modelId="{0E629AE6-0672-4DD1-965B-520BD440DE9A}" type="pres">
      <dgm:prSet presAssocID="{76D90217-919A-4F16-B159-8DBA5FD7280A}" presName="linNode" presStyleCnt="0"/>
      <dgm:spPr/>
    </dgm:pt>
    <dgm:pt modelId="{0E0597AC-60D7-40C1-9A5F-C2622F6132EE}" type="pres">
      <dgm:prSet presAssocID="{76D90217-919A-4F16-B159-8DBA5FD7280A}" presName="parentText" presStyleLbl="node1" presStyleIdx="3" presStyleCnt="8" custScaleX="702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AC812-8F4B-419C-84A0-CE8DA756C0C3}" type="pres">
      <dgm:prSet presAssocID="{76D90217-919A-4F16-B159-8DBA5FD7280A}" presName="descendantText" presStyleLbl="align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C949A8-1A7F-4C6B-8228-5FE8A555E8E0}" type="pres">
      <dgm:prSet presAssocID="{6FFD7C37-A0A1-4CE8-B9C4-6D6FEC67A8B6}" presName="sp" presStyleCnt="0"/>
      <dgm:spPr/>
    </dgm:pt>
    <dgm:pt modelId="{31762365-1731-4656-BD4F-A444486CB789}" type="pres">
      <dgm:prSet presAssocID="{600966FA-AAFB-49F3-B640-C76B849C3397}" presName="linNode" presStyleCnt="0"/>
      <dgm:spPr/>
    </dgm:pt>
    <dgm:pt modelId="{C5F0994D-A1B1-4492-B3C0-685D21AAB7DE}" type="pres">
      <dgm:prSet presAssocID="{600966FA-AAFB-49F3-B640-C76B849C3397}" presName="parentText" presStyleLbl="node1" presStyleIdx="4" presStyleCnt="8" custScaleX="702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11108-1C4C-4531-B1DB-7B0DE654D4B4}" type="pres">
      <dgm:prSet presAssocID="{600966FA-AAFB-49F3-B640-C76B849C3397}" presName="descendantText" presStyleLbl="align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A3859A-A08E-45DF-ABC1-8092E81C2336}" type="pres">
      <dgm:prSet presAssocID="{AB625609-EB20-4590-909B-42A0437829DC}" presName="sp" presStyleCnt="0"/>
      <dgm:spPr/>
    </dgm:pt>
    <dgm:pt modelId="{C29DB640-8C21-4FAF-BE27-CE28F112F464}" type="pres">
      <dgm:prSet presAssocID="{04ECEFC1-4C80-4B70-B62A-965CA362A6B1}" presName="linNode" presStyleCnt="0"/>
      <dgm:spPr/>
    </dgm:pt>
    <dgm:pt modelId="{97FBF3F9-0769-4423-ADDE-57B578AD854F}" type="pres">
      <dgm:prSet presAssocID="{04ECEFC1-4C80-4B70-B62A-965CA362A6B1}" presName="parentText" presStyleLbl="node1" presStyleIdx="5" presStyleCnt="8" custScaleX="702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77455E-1B24-4E76-A4D2-D363C1D17D1A}" type="pres">
      <dgm:prSet presAssocID="{04ECEFC1-4C80-4B70-B62A-965CA362A6B1}" presName="descendantText" presStyleLbl="align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D6BC4-B7C7-43B5-84A5-3475566AE9C7}" type="pres">
      <dgm:prSet presAssocID="{9D88AC0B-BC7F-443C-8787-4B590CA744EA}" presName="sp" presStyleCnt="0"/>
      <dgm:spPr/>
    </dgm:pt>
    <dgm:pt modelId="{4CA1D2A8-356E-4048-9AF0-B1ABEBD9320F}" type="pres">
      <dgm:prSet presAssocID="{77F87672-0AFA-43E1-A8FB-06933221C363}" presName="linNode" presStyleCnt="0"/>
      <dgm:spPr/>
    </dgm:pt>
    <dgm:pt modelId="{9B80A444-BF82-4949-9B8B-A339E7918346}" type="pres">
      <dgm:prSet presAssocID="{77F87672-0AFA-43E1-A8FB-06933221C363}" presName="parentText" presStyleLbl="node1" presStyleIdx="6" presStyleCnt="8" custScaleX="702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3C44E-C6A0-4A84-9109-50E522F04F1F}" type="pres">
      <dgm:prSet presAssocID="{77F87672-0AFA-43E1-A8FB-06933221C363}" presName="descendantText" presStyleLbl="align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BB3B64-613F-43CB-AA34-415832031E5A}" type="pres">
      <dgm:prSet presAssocID="{618DC521-A76D-4E08-9D96-B6EA664A2FD4}" presName="sp" presStyleCnt="0"/>
      <dgm:spPr/>
    </dgm:pt>
    <dgm:pt modelId="{5DB4877A-D6B9-4395-8502-1836665FC220}" type="pres">
      <dgm:prSet presAssocID="{4389DD68-0E4C-455B-976A-47AF43055B9E}" presName="linNode" presStyleCnt="0"/>
      <dgm:spPr/>
    </dgm:pt>
    <dgm:pt modelId="{1CDF2B1E-A11B-4327-8C9F-B8BF85F48AE0}" type="pres">
      <dgm:prSet presAssocID="{4389DD68-0E4C-455B-976A-47AF43055B9E}" presName="parentText" presStyleLbl="node1" presStyleIdx="7" presStyleCnt="8" custScaleX="702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20B0D0-BB4E-4978-8108-477C58358A04}" type="pres">
      <dgm:prSet presAssocID="{4389DD68-0E4C-455B-976A-47AF43055B9E}" presName="descendantText" presStyleLbl="align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95D5A9-F3F7-43F4-A538-D69429C85507}" type="presOf" srcId="{6B083F6C-ACE5-41A7-8DCF-9A82EB4933FF}" destId="{C08944D9-6C11-4366-90AA-759E1BB02ACC}" srcOrd="0" destOrd="0" presId="urn:microsoft.com/office/officeart/2005/8/layout/vList5"/>
    <dgm:cxn modelId="{B33D80AF-95FB-408D-8380-664FD0AAAF30}" srcId="{7BE3CD7F-BF30-4B6D-898B-0379BCC146D7}" destId="{76D90217-919A-4F16-B159-8DBA5FD7280A}" srcOrd="3" destOrd="0" parTransId="{7A5AEE33-702A-4367-818A-C97F4A81C06D}" sibTransId="{6FFD7C37-A0A1-4CE8-B9C4-6D6FEC67A8B6}"/>
    <dgm:cxn modelId="{9C756C57-574E-4A70-822A-60EE5DE2B699}" srcId="{4389DD68-0E4C-455B-976A-47AF43055B9E}" destId="{15D25787-7250-4311-A96D-9CFAF9F61F6E}" srcOrd="0" destOrd="0" parTransId="{A0F96855-FD2B-417A-BF99-8FD0A775ACB0}" sibTransId="{FBB07AEA-3519-49C1-98BA-1E32833CF1BC}"/>
    <dgm:cxn modelId="{22C9A5EA-4FE3-4952-A514-C6C70FE81B80}" srcId="{7BE3CD7F-BF30-4B6D-898B-0379BCC146D7}" destId="{4389DD68-0E4C-455B-976A-47AF43055B9E}" srcOrd="7" destOrd="0" parTransId="{B14B9E57-4618-49BC-B145-4D3F1ADDAA58}" sibTransId="{C91A5F9D-8778-429B-90BB-28C7020F18A8}"/>
    <dgm:cxn modelId="{618BF794-A50A-47C9-BF58-24CE57CB3632}" srcId="{76D90217-919A-4F16-B159-8DBA5FD7280A}" destId="{B44AA862-C5F2-4505-A72C-C3F6B28C46C1}" srcOrd="0" destOrd="0" parTransId="{FC03ACCB-109D-42E2-891E-18A6AC3FC197}" sibTransId="{48565B84-9E2F-48A2-BAA3-C94AB1D7E3F4}"/>
    <dgm:cxn modelId="{70AC85AE-D5AA-4CD7-9680-EF82B9194730}" srcId="{04ECEFC1-4C80-4B70-B62A-965CA362A6B1}" destId="{6EABF714-2431-47E1-80AD-172B6C45A343}" srcOrd="0" destOrd="0" parTransId="{A13401B7-90C4-4397-8F34-6BC97F432FBB}" sibTransId="{1EC2F55E-624A-461A-A5B4-34E698AD01A6}"/>
    <dgm:cxn modelId="{2C037BE0-3794-448D-8592-CD89DAAC0CC9}" type="presOf" srcId="{03A65C1C-FC23-4BF1-81B5-79DEFAE710EA}" destId="{2243C44E-C6A0-4A84-9109-50E522F04F1F}" srcOrd="0" destOrd="0" presId="urn:microsoft.com/office/officeart/2005/8/layout/vList5"/>
    <dgm:cxn modelId="{66F9B418-5365-4528-B16A-6F4EBDB36A56}" type="presOf" srcId="{A5C485DB-51DA-4620-94D6-7D72B1292151}" destId="{00D65457-02C1-48E3-B422-4F2667A88763}" srcOrd="0" destOrd="0" presId="urn:microsoft.com/office/officeart/2005/8/layout/vList5"/>
    <dgm:cxn modelId="{41D2DC1B-9E84-49BF-A603-8D948404B660}" srcId="{600966FA-AAFB-49F3-B640-C76B849C3397}" destId="{8A3D1A7B-D23C-41C5-BAAE-F5308D8DE5E2}" srcOrd="0" destOrd="0" parTransId="{52B7DCFD-F09E-45A6-9D6E-DD894C7A312C}" sibTransId="{4BAA69A1-B881-4AC0-AFE8-FC8556DE2517}"/>
    <dgm:cxn modelId="{C662CAA3-46CC-4AB7-A5FE-0ED88F36FDF0}" type="presOf" srcId="{600966FA-AAFB-49F3-B640-C76B849C3397}" destId="{C5F0994D-A1B1-4492-B3C0-685D21AAB7DE}" srcOrd="0" destOrd="0" presId="urn:microsoft.com/office/officeart/2005/8/layout/vList5"/>
    <dgm:cxn modelId="{EFCB0370-77B3-437B-A3FF-69455A104619}" type="presOf" srcId="{B71AC386-5F7D-4223-8BBF-FF3812BE0692}" destId="{A840BC48-72BB-4964-89A2-91537B443877}" srcOrd="0" destOrd="0" presId="urn:microsoft.com/office/officeart/2005/8/layout/vList5"/>
    <dgm:cxn modelId="{88114163-3265-4ED5-9C88-FF415EF7A3D7}" type="presOf" srcId="{4DEA85DB-8CB7-4D73-8340-2B1C3302C6B1}" destId="{65FB6C3A-21A5-43F3-8E33-DDB5C8587F49}" srcOrd="0" destOrd="0" presId="urn:microsoft.com/office/officeart/2005/8/layout/vList5"/>
    <dgm:cxn modelId="{3CF6D3B1-A02C-408C-B2BF-C211BE6F4BFD}" srcId="{7BE3CD7F-BF30-4B6D-898B-0379BCC146D7}" destId="{77F87672-0AFA-43E1-A8FB-06933221C363}" srcOrd="6" destOrd="0" parTransId="{185BA589-C0FF-4B6F-AB92-3E93B1A8A9B0}" sibTransId="{618DC521-A76D-4E08-9D96-B6EA664A2FD4}"/>
    <dgm:cxn modelId="{905CF939-A2FA-4F21-9299-A7D5781CBE62}" type="presOf" srcId="{D1E35418-8D0C-4129-8848-4813895566E5}" destId="{AFF2A8C9-20E7-4413-B233-F03448C29FC4}" srcOrd="0" destOrd="0" presId="urn:microsoft.com/office/officeart/2005/8/layout/vList5"/>
    <dgm:cxn modelId="{5EB9AB33-B0C9-47AD-AC0E-805D6D20EBD1}" type="presOf" srcId="{8A3D1A7B-D23C-41C5-BAAE-F5308D8DE5E2}" destId="{69311108-1C4C-4531-B1DB-7B0DE654D4B4}" srcOrd="0" destOrd="0" presId="urn:microsoft.com/office/officeart/2005/8/layout/vList5"/>
    <dgm:cxn modelId="{33623901-D3C2-4A37-A4B6-006284A885A4}" srcId="{7BE3CD7F-BF30-4B6D-898B-0379BCC146D7}" destId="{6B083F6C-ACE5-41A7-8DCF-9A82EB4933FF}" srcOrd="1" destOrd="0" parTransId="{5EFE0010-13FB-4279-B752-A7741641B137}" sibTransId="{CE4E0EF8-7F6F-4D42-B5A0-2EF33131FE93}"/>
    <dgm:cxn modelId="{DF87FA4F-6B92-4945-8383-FEECD40F867D}" type="presOf" srcId="{77F87672-0AFA-43E1-A8FB-06933221C363}" destId="{9B80A444-BF82-4949-9B8B-A339E7918346}" srcOrd="0" destOrd="0" presId="urn:microsoft.com/office/officeart/2005/8/layout/vList5"/>
    <dgm:cxn modelId="{9E977481-BB88-41A7-83FC-383C35C3C880}" type="presOf" srcId="{4389DD68-0E4C-455B-976A-47AF43055B9E}" destId="{1CDF2B1E-A11B-4327-8C9F-B8BF85F48AE0}" srcOrd="0" destOrd="0" presId="urn:microsoft.com/office/officeart/2005/8/layout/vList5"/>
    <dgm:cxn modelId="{52CB0115-DDD2-4C8D-A486-AD0BF7800B3D}" type="presOf" srcId="{B44AA862-C5F2-4505-A72C-C3F6B28C46C1}" destId="{CBFAC812-8F4B-419C-84A0-CE8DA756C0C3}" srcOrd="0" destOrd="0" presId="urn:microsoft.com/office/officeart/2005/8/layout/vList5"/>
    <dgm:cxn modelId="{41294915-AD45-4D99-B006-5729137A245F}" srcId="{7BE3CD7F-BF30-4B6D-898B-0379BCC146D7}" destId="{4DEA85DB-8CB7-4D73-8340-2B1C3302C6B1}" srcOrd="2" destOrd="0" parTransId="{BE5D1614-ED92-40C7-87B1-3AE11E3B6E1B}" sibTransId="{9A52B3B1-0BF2-4A23-AC90-AB556C42C31B}"/>
    <dgm:cxn modelId="{C00BA7B3-E1F7-416C-A0D4-F14056D79329}" srcId="{7BE3CD7F-BF30-4B6D-898B-0379BCC146D7}" destId="{04ECEFC1-4C80-4B70-B62A-965CA362A6B1}" srcOrd="5" destOrd="0" parTransId="{5F1FCBA4-39C8-483F-827A-A02298867518}" sibTransId="{9D88AC0B-BC7F-443C-8787-4B590CA744EA}"/>
    <dgm:cxn modelId="{521FAD4E-776E-4AC5-80BD-2F8DFB375E5A}" srcId="{77F87672-0AFA-43E1-A8FB-06933221C363}" destId="{03A65C1C-FC23-4BF1-81B5-79DEFAE710EA}" srcOrd="0" destOrd="0" parTransId="{4EB5DB17-D7A5-4F6B-A7B1-C24FA3A16AD4}" sibTransId="{70C9E473-BA40-423D-8C46-B14D4B0BE6F6}"/>
    <dgm:cxn modelId="{D0295454-9345-4756-96CE-79C47D002CEB}" srcId="{6B083F6C-ACE5-41A7-8DCF-9A82EB4933FF}" destId="{D1E35418-8D0C-4129-8848-4813895566E5}" srcOrd="0" destOrd="0" parTransId="{8F10CF7E-5787-4089-9D6F-59CA17FAC3AA}" sibTransId="{50ABC07A-CBF2-4438-8F53-9B8C9FDFB6BD}"/>
    <dgm:cxn modelId="{B2BFB0AD-8678-4EF3-9E72-758FFB844F5D}" srcId="{4DEA85DB-8CB7-4D73-8340-2B1C3302C6B1}" destId="{B71AC386-5F7D-4223-8BBF-FF3812BE0692}" srcOrd="0" destOrd="0" parTransId="{677BA6EB-6007-47C7-B477-7A9C76AE2C3A}" sibTransId="{CF40FABF-71F2-469A-954B-377572524D32}"/>
    <dgm:cxn modelId="{B1D797BA-3193-42EB-B56A-6055EE72ABA9}" srcId="{7BE3CD7F-BF30-4B6D-898B-0379BCC146D7}" destId="{600966FA-AAFB-49F3-B640-C76B849C3397}" srcOrd="4" destOrd="0" parTransId="{941F6595-ED94-44DC-BF73-9413DC6A08AF}" sibTransId="{AB625609-EB20-4590-909B-42A0437829DC}"/>
    <dgm:cxn modelId="{AE043ABF-23DB-4DA4-A2CC-63DE0DE6BFD4}" type="presOf" srcId="{7BE3CD7F-BF30-4B6D-898B-0379BCC146D7}" destId="{37A4F513-8226-419A-92A6-0E149A9E166E}" srcOrd="0" destOrd="0" presId="urn:microsoft.com/office/officeart/2005/8/layout/vList5"/>
    <dgm:cxn modelId="{DE2B1444-6BD2-4FA2-BF56-90BF3D6E383F}" srcId="{7BE3CD7F-BF30-4B6D-898B-0379BCC146D7}" destId="{A5C485DB-51DA-4620-94D6-7D72B1292151}" srcOrd="0" destOrd="0" parTransId="{CC702B8F-A191-419E-9EE6-EA6D88D13A6B}" sibTransId="{7C63474A-CF53-4EC4-98B3-F077714C8AE0}"/>
    <dgm:cxn modelId="{1C075430-FC59-440E-842D-24213BDADF9E}" type="presOf" srcId="{6EABF714-2431-47E1-80AD-172B6C45A343}" destId="{6477455E-1B24-4E76-A4D2-D363C1D17D1A}" srcOrd="0" destOrd="0" presId="urn:microsoft.com/office/officeart/2005/8/layout/vList5"/>
    <dgm:cxn modelId="{160BFC44-4C7F-4EB6-B12A-A85F20AB55E8}" type="presOf" srcId="{15D25787-7250-4311-A96D-9CFAF9F61F6E}" destId="{7820B0D0-BB4E-4978-8108-477C58358A04}" srcOrd="0" destOrd="0" presId="urn:microsoft.com/office/officeart/2005/8/layout/vList5"/>
    <dgm:cxn modelId="{047ED5CC-FDDD-4A22-BDCA-E8C93F2A7748}" srcId="{A5C485DB-51DA-4620-94D6-7D72B1292151}" destId="{7CBFFA7D-F388-4D67-95D4-9B21A9FF4601}" srcOrd="0" destOrd="0" parTransId="{40F58B4B-2D39-4993-8179-EF6D9ADC275B}" sibTransId="{96896C64-4E34-483B-953D-C870EB9F43BC}"/>
    <dgm:cxn modelId="{B4899724-E4E2-449B-8136-ED9E37BF665A}" type="presOf" srcId="{04ECEFC1-4C80-4B70-B62A-965CA362A6B1}" destId="{97FBF3F9-0769-4423-ADDE-57B578AD854F}" srcOrd="0" destOrd="0" presId="urn:microsoft.com/office/officeart/2005/8/layout/vList5"/>
    <dgm:cxn modelId="{E20F8212-D430-4B6C-9B86-FE3E1B09F56B}" type="presOf" srcId="{7CBFFA7D-F388-4D67-95D4-9B21A9FF4601}" destId="{A9F8AD14-AAB8-4912-9AFD-DBBF56C7D0C6}" srcOrd="0" destOrd="0" presId="urn:microsoft.com/office/officeart/2005/8/layout/vList5"/>
    <dgm:cxn modelId="{8BB00A9B-091F-4958-89C1-49C8EFD8F0F1}" type="presOf" srcId="{76D90217-919A-4F16-B159-8DBA5FD7280A}" destId="{0E0597AC-60D7-40C1-9A5F-C2622F6132EE}" srcOrd="0" destOrd="0" presId="urn:microsoft.com/office/officeart/2005/8/layout/vList5"/>
    <dgm:cxn modelId="{5F05114A-91BB-4E29-A383-10355D640D25}" type="presParOf" srcId="{37A4F513-8226-419A-92A6-0E149A9E166E}" destId="{2860EC9D-D7A3-4EF3-8EE7-16E62626003C}" srcOrd="0" destOrd="0" presId="urn:microsoft.com/office/officeart/2005/8/layout/vList5"/>
    <dgm:cxn modelId="{A43CD0A1-24AC-4351-B106-C1EC52D3317F}" type="presParOf" srcId="{2860EC9D-D7A3-4EF3-8EE7-16E62626003C}" destId="{00D65457-02C1-48E3-B422-4F2667A88763}" srcOrd="0" destOrd="0" presId="urn:microsoft.com/office/officeart/2005/8/layout/vList5"/>
    <dgm:cxn modelId="{CCFCD00B-C134-470C-997D-DD01C18F2A7D}" type="presParOf" srcId="{2860EC9D-D7A3-4EF3-8EE7-16E62626003C}" destId="{A9F8AD14-AAB8-4912-9AFD-DBBF56C7D0C6}" srcOrd="1" destOrd="0" presId="urn:microsoft.com/office/officeart/2005/8/layout/vList5"/>
    <dgm:cxn modelId="{CC5F906F-3B33-4EB8-BB6C-60BECEC334B6}" type="presParOf" srcId="{37A4F513-8226-419A-92A6-0E149A9E166E}" destId="{07223D1F-894E-488B-A573-8B74F3BC56A8}" srcOrd="1" destOrd="0" presId="urn:microsoft.com/office/officeart/2005/8/layout/vList5"/>
    <dgm:cxn modelId="{BDA09016-D522-4956-B020-3BCE868776EF}" type="presParOf" srcId="{37A4F513-8226-419A-92A6-0E149A9E166E}" destId="{3549953F-592C-4AEC-B7BC-9DD8F941B2EF}" srcOrd="2" destOrd="0" presId="urn:microsoft.com/office/officeart/2005/8/layout/vList5"/>
    <dgm:cxn modelId="{78663561-AED8-4F0D-A0BD-84BC655CCD3B}" type="presParOf" srcId="{3549953F-592C-4AEC-B7BC-9DD8F941B2EF}" destId="{C08944D9-6C11-4366-90AA-759E1BB02ACC}" srcOrd="0" destOrd="0" presId="urn:microsoft.com/office/officeart/2005/8/layout/vList5"/>
    <dgm:cxn modelId="{B1392465-C66E-4BFF-9670-C48A63B8FE25}" type="presParOf" srcId="{3549953F-592C-4AEC-B7BC-9DD8F941B2EF}" destId="{AFF2A8C9-20E7-4413-B233-F03448C29FC4}" srcOrd="1" destOrd="0" presId="urn:microsoft.com/office/officeart/2005/8/layout/vList5"/>
    <dgm:cxn modelId="{828CD583-62F2-4039-B164-EB2481C477E9}" type="presParOf" srcId="{37A4F513-8226-419A-92A6-0E149A9E166E}" destId="{C0739CC0-E6DE-47FC-8DF8-D8175F4ABEC0}" srcOrd="3" destOrd="0" presId="urn:microsoft.com/office/officeart/2005/8/layout/vList5"/>
    <dgm:cxn modelId="{F6C50D41-F4D3-4315-88DA-13699B661C90}" type="presParOf" srcId="{37A4F513-8226-419A-92A6-0E149A9E166E}" destId="{7E11549A-8C08-4B44-817E-1E81BB5F392F}" srcOrd="4" destOrd="0" presId="urn:microsoft.com/office/officeart/2005/8/layout/vList5"/>
    <dgm:cxn modelId="{DDBB079A-761A-44E1-B528-D045860F5ADC}" type="presParOf" srcId="{7E11549A-8C08-4B44-817E-1E81BB5F392F}" destId="{65FB6C3A-21A5-43F3-8E33-DDB5C8587F49}" srcOrd="0" destOrd="0" presId="urn:microsoft.com/office/officeart/2005/8/layout/vList5"/>
    <dgm:cxn modelId="{9FF10277-C2F9-4574-B003-C1DA3EC17381}" type="presParOf" srcId="{7E11549A-8C08-4B44-817E-1E81BB5F392F}" destId="{A840BC48-72BB-4964-89A2-91537B443877}" srcOrd="1" destOrd="0" presId="urn:microsoft.com/office/officeart/2005/8/layout/vList5"/>
    <dgm:cxn modelId="{F6099ED4-A3D0-4914-B6DF-4A17C75064E0}" type="presParOf" srcId="{37A4F513-8226-419A-92A6-0E149A9E166E}" destId="{682CA39F-D4CE-41CB-8F8B-2B6A709D0936}" srcOrd="5" destOrd="0" presId="urn:microsoft.com/office/officeart/2005/8/layout/vList5"/>
    <dgm:cxn modelId="{402AE068-00B5-4435-A8E7-DA359143BE55}" type="presParOf" srcId="{37A4F513-8226-419A-92A6-0E149A9E166E}" destId="{0E629AE6-0672-4DD1-965B-520BD440DE9A}" srcOrd="6" destOrd="0" presId="urn:microsoft.com/office/officeart/2005/8/layout/vList5"/>
    <dgm:cxn modelId="{08AB8DAE-7317-44F8-8048-7718235C0523}" type="presParOf" srcId="{0E629AE6-0672-4DD1-965B-520BD440DE9A}" destId="{0E0597AC-60D7-40C1-9A5F-C2622F6132EE}" srcOrd="0" destOrd="0" presId="urn:microsoft.com/office/officeart/2005/8/layout/vList5"/>
    <dgm:cxn modelId="{2CDFE19C-072E-4F85-89C2-B72D42BC515D}" type="presParOf" srcId="{0E629AE6-0672-4DD1-965B-520BD440DE9A}" destId="{CBFAC812-8F4B-419C-84A0-CE8DA756C0C3}" srcOrd="1" destOrd="0" presId="urn:microsoft.com/office/officeart/2005/8/layout/vList5"/>
    <dgm:cxn modelId="{97B02F17-4965-4860-A3AC-89C311E0F440}" type="presParOf" srcId="{37A4F513-8226-419A-92A6-0E149A9E166E}" destId="{F2C949A8-1A7F-4C6B-8228-5FE8A555E8E0}" srcOrd="7" destOrd="0" presId="urn:microsoft.com/office/officeart/2005/8/layout/vList5"/>
    <dgm:cxn modelId="{DF15C245-B8FD-4E60-95A4-43E9886A4D39}" type="presParOf" srcId="{37A4F513-8226-419A-92A6-0E149A9E166E}" destId="{31762365-1731-4656-BD4F-A444486CB789}" srcOrd="8" destOrd="0" presId="urn:microsoft.com/office/officeart/2005/8/layout/vList5"/>
    <dgm:cxn modelId="{A7B542B4-9AE7-4308-B38A-0600F12F462A}" type="presParOf" srcId="{31762365-1731-4656-BD4F-A444486CB789}" destId="{C5F0994D-A1B1-4492-B3C0-685D21AAB7DE}" srcOrd="0" destOrd="0" presId="urn:microsoft.com/office/officeart/2005/8/layout/vList5"/>
    <dgm:cxn modelId="{ABF25211-F603-44F7-B536-5B03C281AB53}" type="presParOf" srcId="{31762365-1731-4656-BD4F-A444486CB789}" destId="{69311108-1C4C-4531-B1DB-7B0DE654D4B4}" srcOrd="1" destOrd="0" presId="urn:microsoft.com/office/officeart/2005/8/layout/vList5"/>
    <dgm:cxn modelId="{0F4A5C78-4C80-4B9C-AA9C-CBB28492A29B}" type="presParOf" srcId="{37A4F513-8226-419A-92A6-0E149A9E166E}" destId="{ABA3859A-A08E-45DF-ABC1-8092E81C2336}" srcOrd="9" destOrd="0" presId="urn:microsoft.com/office/officeart/2005/8/layout/vList5"/>
    <dgm:cxn modelId="{12633BAD-B7D7-4685-A753-FF0793C869E4}" type="presParOf" srcId="{37A4F513-8226-419A-92A6-0E149A9E166E}" destId="{C29DB640-8C21-4FAF-BE27-CE28F112F464}" srcOrd="10" destOrd="0" presId="urn:microsoft.com/office/officeart/2005/8/layout/vList5"/>
    <dgm:cxn modelId="{F3A33DC5-4946-4B77-B342-1F3D01DFADB2}" type="presParOf" srcId="{C29DB640-8C21-4FAF-BE27-CE28F112F464}" destId="{97FBF3F9-0769-4423-ADDE-57B578AD854F}" srcOrd="0" destOrd="0" presId="urn:microsoft.com/office/officeart/2005/8/layout/vList5"/>
    <dgm:cxn modelId="{5AF207FC-7673-47D2-9782-1F1B2A39B797}" type="presParOf" srcId="{C29DB640-8C21-4FAF-BE27-CE28F112F464}" destId="{6477455E-1B24-4E76-A4D2-D363C1D17D1A}" srcOrd="1" destOrd="0" presId="urn:microsoft.com/office/officeart/2005/8/layout/vList5"/>
    <dgm:cxn modelId="{04D38E2E-051A-48EA-A49A-4BBF6F9F751D}" type="presParOf" srcId="{37A4F513-8226-419A-92A6-0E149A9E166E}" destId="{760D6BC4-B7C7-43B5-84A5-3475566AE9C7}" srcOrd="11" destOrd="0" presId="urn:microsoft.com/office/officeart/2005/8/layout/vList5"/>
    <dgm:cxn modelId="{FC5B3037-68AD-402F-8368-31839799C26B}" type="presParOf" srcId="{37A4F513-8226-419A-92A6-0E149A9E166E}" destId="{4CA1D2A8-356E-4048-9AF0-B1ABEBD9320F}" srcOrd="12" destOrd="0" presId="urn:microsoft.com/office/officeart/2005/8/layout/vList5"/>
    <dgm:cxn modelId="{C5B2F634-9A7D-4187-B6BE-6B1537FFB9E4}" type="presParOf" srcId="{4CA1D2A8-356E-4048-9AF0-B1ABEBD9320F}" destId="{9B80A444-BF82-4949-9B8B-A339E7918346}" srcOrd="0" destOrd="0" presId="urn:microsoft.com/office/officeart/2005/8/layout/vList5"/>
    <dgm:cxn modelId="{7F396CD6-8B58-4AF6-9C33-87582619011E}" type="presParOf" srcId="{4CA1D2A8-356E-4048-9AF0-B1ABEBD9320F}" destId="{2243C44E-C6A0-4A84-9109-50E522F04F1F}" srcOrd="1" destOrd="0" presId="urn:microsoft.com/office/officeart/2005/8/layout/vList5"/>
    <dgm:cxn modelId="{149D31BF-3294-4537-A8A7-99B1298BD54B}" type="presParOf" srcId="{37A4F513-8226-419A-92A6-0E149A9E166E}" destId="{B9BB3B64-613F-43CB-AA34-415832031E5A}" srcOrd="13" destOrd="0" presId="urn:microsoft.com/office/officeart/2005/8/layout/vList5"/>
    <dgm:cxn modelId="{EB647D4C-58AA-4DBB-8D2E-FBB69501CF4B}" type="presParOf" srcId="{37A4F513-8226-419A-92A6-0E149A9E166E}" destId="{5DB4877A-D6B9-4395-8502-1836665FC220}" srcOrd="14" destOrd="0" presId="urn:microsoft.com/office/officeart/2005/8/layout/vList5"/>
    <dgm:cxn modelId="{0068811F-92BB-4FF4-B4EE-A893161FFC79}" type="presParOf" srcId="{5DB4877A-D6B9-4395-8502-1836665FC220}" destId="{1CDF2B1E-A11B-4327-8C9F-B8BF85F48AE0}" srcOrd="0" destOrd="0" presId="urn:microsoft.com/office/officeart/2005/8/layout/vList5"/>
    <dgm:cxn modelId="{4837E76E-E413-40CF-A40B-01932B87FB9D}" type="presParOf" srcId="{5DB4877A-D6B9-4395-8502-1836665FC220}" destId="{7820B0D0-BB4E-4978-8108-477C58358A0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334A55-B728-42C4-A1BE-A4119294B315}">
      <dsp:nvSpPr>
        <dsp:cNvPr id="0" name=""/>
        <dsp:cNvSpPr/>
      </dsp:nvSpPr>
      <dsp:spPr>
        <a:xfrm>
          <a:off x="694877" y="30994"/>
          <a:ext cx="1244985" cy="7469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Живая съёмка</a:t>
          </a:r>
        </a:p>
      </dsp:txBody>
      <dsp:txXfrm>
        <a:off x="694877" y="30994"/>
        <a:ext cx="1244985" cy="746991"/>
      </dsp:txXfrm>
    </dsp:sp>
    <dsp:sp modelId="{E7B48C6A-3CE5-402B-B73D-E2F354189484}">
      <dsp:nvSpPr>
        <dsp:cNvPr id="0" name=""/>
        <dsp:cNvSpPr/>
      </dsp:nvSpPr>
      <dsp:spPr>
        <a:xfrm rot="2121701">
          <a:off x="2065700" y="807841"/>
          <a:ext cx="302135" cy="3087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2121701">
        <a:off x="2065700" y="807841"/>
        <a:ext cx="302135" cy="308756"/>
      </dsp:txXfrm>
    </dsp:sp>
    <dsp:sp modelId="{826CCDE1-190C-4071-A45D-23CDA2DFF1F2}">
      <dsp:nvSpPr>
        <dsp:cNvPr id="0" name=""/>
        <dsp:cNvSpPr/>
      </dsp:nvSpPr>
      <dsp:spPr>
        <a:xfrm>
          <a:off x="2509855" y="1697"/>
          <a:ext cx="1244985" cy="746991"/>
        </a:xfrm>
        <a:prstGeom prst="roundRect">
          <a:avLst>
            <a:gd name="adj" fmla="val 10000"/>
          </a:avLst>
        </a:prstGeom>
        <a:solidFill>
          <a:schemeClr val="accent2">
            <a:hueOff val="585190"/>
            <a:satOff val="-730"/>
            <a:lumOff val="17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Генерация изображений</a:t>
          </a:r>
        </a:p>
      </dsp:txBody>
      <dsp:txXfrm>
        <a:off x="2509855" y="1697"/>
        <a:ext cx="1244985" cy="746991"/>
      </dsp:txXfrm>
    </dsp:sp>
    <dsp:sp modelId="{83689E29-C4E6-4445-85D1-E5866EFC55C5}">
      <dsp:nvSpPr>
        <dsp:cNvPr id="0" name=""/>
        <dsp:cNvSpPr/>
      </dsp:nvSpPr>
      <dsp:spPr>
        <a:xfrm rot="5400000">
          <a:off x="2967259" y="826759"/>
          <a:ext cx="263937" cy="3087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668788"/>
            <a:satOff val="-834"/>
            <a:lumOff val="19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2967259" y="826759"/>
        <a:ext cx="263937" cy="308756"/>
      </dsp:txXfrm>
    </dsp:sp>
    <dsp:sp modelId="{F04DCF74-9A3D-42CB-A233-25A0DC7A0586}">
      <dsp:nvSpPr>
        <dsp:cNvPr id="0" name=""/>
        <dsp:cNvSpPr/>
      </dsp:nvSpPr>
      <dsp:spPr>
        <a:xfrm>
          <a:off x="4252835" y="1697"/>
          <a:ext cx="1244985" cy="746991"/>
        </a:xfrm>
        <a:prstGeom prst="roundRect">
          <a:avLst>
            <a:gd name="adj" fmla="val 1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Ввод </a:t>
          </a:r>
          <a:r>
            <a:rPr lang="ru-RU" sz="1000" kern="1200" dirty="0" err="1"/>
            <a:t>видеопотоков</a:t>
          </a:r>
          <a:endParaRPr lang="ru-RU" sz="1000" kern="1200" dirty="0"/>
        </a:p>
      </dsp:txBody>
      <dsp:txXfrm>
        <a:off x="4252835" y="1697"/>
        <a:ext cx="1244985" cy="746991"/>
      </dsp:txXfrm>
    </dsp:sp>
    <dsp:sp modelId="{5D6D1E5F-EA58-42E7-A216-FB1AC8566213}">
      <dsp:nvSpPr>
        <dsp:cNvPr id="0" name=""/>
        <dsp:cNvSpPr/>
      </dsp:nvSpPr>
      <dsp:spPr>
        <a:xfrm rot="8785136">
          <a:off x="3793831" y="820880"/>
          <a:ext cx="444662" cy="3442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337577"/>
            <a:satOff val="-1668"/>
            <a:lumOff val="39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8785136">
        <a:off x="3793831" y="820880"/>
        <a:ext cx="444662" cy="344285"/>
      </dsp:txXfrm>
    </dsp:sp>
    <dsp:sp modelId="{051C1D26-2B72-4984-A42C-7A3D8E0407A1}">
      <dsp:nvSpPr>
        <dsp:cNvPr id="0" name=""/>
        <dsp:cNvSpPr/>
      </dsp:nvSpPr>
      <dsp:spPr>
        <a:xfrm>
          <a:off x="4252835" y="1246683"/>
          <a:ext cx="1244985" cy="746991"/>
        </a:xfrm>
        <a:prstGeom prst="roundRect">
          <a:avLst>
            <a:gd name="adj" fmla="val 10000"/>
          </a:avLst>
        </a:prstGeom>
        <a:solidFill>
          <a:schemeClr val="accent2">
            <a:hueOff val="1755570"/>
            <a:satOff val="-2190"/>
            <a:lumOff val="51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Воспроизведение</a:t>
          </a:r>
        </a:p>
      </dsp:txBody>
      <dsp:txXfrm>
        <a:off x="4252835" y="1246683"/>
        <a:ext cx="1244985" cy="746991"/>
      </dsp:txXfrm>
    </dsp:sp>
    <dsp:sp modelId="{78DF3078-A47F-48A3-830E-05913CCD1550}">
      <dsp:nvSpPr>
        <dsp:cNvPr id="0" name=""/>
        <dsp:cNvSpPr/>
      </dsp:nvSpPr>
      <dsp:spPr>
        <a:xfrm rot="10800000">
          <a:off x="3879339" y="1465801"/>
          <a:ext cx="263937" cy="3087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006365"/>
            <a:satOff val="-2502"/>
            <a:lumOff val="58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0800000">
        <a:off x="3879339" y="1465801"/>
        <a:ext cx="263937" cy="308756"/>
      </dsp:txXfrm>
    </dsp:sp>
    <dsp:sp modelId="{DDB5DAA6-7189-4F8B-A9E2-18170479BD7A}">
      <dsp:nvSpPr>
        <dsp:cNvPr id="0" name=""/>
        <dsp:cNvSpPr/>
      </dsp:nvSpPr>
      <dsp:spPr>
        <a:xfrm>
          <a:off x="2509855" y="1246683"/>
          <a:ext cx="1244985" cy="746991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/>
            <a:t>МИКШИРОВАНИЕ</a:t>
          </a:r>
        </a:p>
      </dsp:txBody>
      <dsp:txXfrm>
        <a:off x="2509855" y="1246683"/>
        <a:ext cx="1244985" cy="746991"/>
      </dsp:txXfrm>
    </dsp:sp>
    <dsp:sp modelId="{B8DBAE93-055F-499D-B321-3526D0F2B982}">
      <dsp:nvSpPr>
        <dsp:cNvPr id="0" name=""/>
        <dsp:cNvSpPr/>
      </dsp:nvSpPr>
      <dsp:spPr>
        <a:xfrm rot="5325021">
          <a:off x="3028343" y="2053037"/>
          <a:ext cx="233627" cy="3087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675154"/>
            <a:satOff val="-3337"/>
            <a:lumOff val="78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325021">
        <a:off x="3028343" y="2053037"/>
        <a:ext cx="233627" cy="308756"/>
      </dsp:txXfrm>
    </dsp:sp>
    <dsp:sp modelId="{207FB952-71A7-4783-AF70-BC15A20A1651}">
      <dsp:nvSpPr>
        <dsp:cNvPr id="0" name=""/>
        <dsp:cNvSpPr/>
      </dsp:nvSpPr>
      <dsp:spPr>
        <a:xfrm>
          <a:off x="2535763" y="2434377"/>
          <a:ext cx="1244985" cy="746991"/>
        </a:xfrm>
        <a:prstGeom prst="roundRect">
          <a:avLst>
            <a:gd name="adj" fmla="val 10000"/>
          </a:avLst>
        </a:prstGeom>
        <a:solidFill>
          <a:schemeClr val="accent2">
            <a:hueOff val="2925949"/>
            <a:satOff val="-3649"/>
            <a:lumOff val="85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Доставка</a:t>
          </a:r>
        </a:p>
      </dsp:txBody>
      <dsp:txXfrm>
        <a:off x="2535763" y="2434377"/>
        <a:ext cx="1244985" cy="746991"/>
      </dsp:txXfrm>
    </dsp:sp>
    <dsp:sp modelId="{F9781969-FFD4-4B89-AA76-3071FEFE7B8D}">
      <dsp:nvSpPr>
        <dsp:cNvPr id="0" name=""/>
        <dsp:cNvSpPr/>
      </dsp:nvSpPr>
      <dsp:spPr>
        <a:xfrm rot="21499225">
          <a:off x="3894362" y="2627894"/>
          <a:ext cx="273965" cy="3087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343942"/>
            <a:satOff val="-4171"/>
            <a:lumOff val="98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21499225">
        <a:off x="3894362" y="2627894"/>
        <a:ext cx="273965" cy="308756"/>
      </dsp:txXfrm>
    </dsp:sp>
    <dsp:sp modelId="{DF731828-0701-43A5-8CE0-198D75503649}">
      <dsp:nvSpPr>
        <dsp:cNvPr id="0" name=""/>
        <dsp:cNvSpPr/>
      </dsp:nvSpPr>
      <dsp:spPr>
        <a:xfrm>
          <a:off x="4297443" y="2382720"/>
          <a:ext cx="1244985" cy="746991"/>
        </a:xfrm>
        <a:prstGeom prst="roundRect">
          <a:avLst>
            <a:gd name="adj" fmla="val 1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Протоколирование</a:t>
          </a:r>
        </a:p>
      </dsp:txBody>
      <dsp:txXfrm>
        <a:off x="4297443" y="2382720"/>
        <a:ext cx="1244985" cy="746991"/>
      </dsp:txXfrm>
    </dsp:sp>
    <dsp:sp modelId="{2CE9435A-CCF7-4D0D-8CD6-A014DC131D0E}">
      <dsp:nvSpPr>
        <dsp:cNvPr id="0" name=""/>
        <dsp:cNvSpPr/>
      </dsp:nvSpPr>
      <dsp:spPr>
        <a:xfrm rot="21600000">
          <a:off x="2048998" y="1514004"/>
          <a:ext cx="347383" cy="3087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012731"/>
            <a:satOff val="-5005"/>
            <a:lumOff val="11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21600000">
        <a:off x="2048998" y="1514004"/>
        <a:ext cx="347383" cy="308756"/>
      </dsp:txXfrm>
    </dsp:sp>
    <dsp:sp modelId="{B3A13858-0E3D-4A25-93B5-FBF24ECDC442}">
      <dsp:nvSpPr>
        <dsp:cNvPr id="0" name=""/>
        <dsp:cNvSpPr/>
      </dsp:nvSpPr>
      <dsp:spPr>
        <a:xfrm>
          <a:off x="694877" y="1309391"/>
          <a:ext cx="1244985" cy="746991"/>
        </a:xfrm>
        <a:prstGeom prst="roundRect">
          <a:avLst>
            <a:gd name="adj" fmla="val 10000"/>
          </a:avLst>
        </a:prstGeom>
        <a:solidFill>
          <a:schemeClr val="accent2">
            <a:hueOff val="4096329"/>
            <a:satOff val="-5109"/>
            <a:lumOff val="120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Сценарии</a:t>
          </a:r>
        </a:p>
      </dsp:txBody>
      <dsp:txXfrm>
        <a:off x="694877" y="1309391"/>
        <a:ext cx="1244985" cy="746991"/>
      </dsp:txXfrm>
    </dsp:sp>
    <dsp:sp modelId="{1D317E64-D742-46E8-AC19-301612F5C138}">
      <dsp:nvSpPr>
        <dsp:cNvPr id="0" name=""/>
        <dsp:cNvSpPr/>
      </dsp:nvSpPr>
      <dsp:spPr>
        <a:xfrm rot="19214515">
          <a:off x="1987592" y="2098434"/>
          <a:ext cx="501042" cy="3087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9214515">
        <a:off x="1987592" y="2098434"/>
        <a:ext cx="501042" cy="308756"/>
      </dsp:txXfrm>
    </dsp:sp>
    <dsp:sp modelId="{9AD3A807-8F85-4F21-AC95-F43BE3F85768}">
      <dsp:nvSpPr>
        <dsp:cNvPr id="0" name=""/>
        <dsp:cNvSpPr/>
      </dsp:nvSpPr>
      <dsp:spPr>
        <a:xfrm>
          <a:off x="643745" y="2434375"/>
          <a:ext cx="1244985" cy="746991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Интерактивное управление</a:t>
          </a:r>
        </a:p>
      </dsp:txBody>
      <dsp:txXfrm>
        <a:off x="643745" y="2434375"/>
        <a:ext cx="1244985" cy="74699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A9E452-8F17-4ED6-84BB-A8EBC5CC70C2}">
      <dsp:nvSpPr>
        <dsp:cNvPr id="0" name=""/>
        <dsp:cNvSpPr/>
      </dsp:nvSpPr>
      <dsp:spPr>
        <a:xfrm>
          <a:off x="0" y="186826"/>
          <a:ext cx="4248472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А ведь всё это может делать всего один человек…</a:t>
          </a:r>
        </a:p>
      </dsp:txBody>
      <dsp:txXfrm>
        <a:off x="0" y="186826"/>
        <a:ext cx="4248472" cy="99450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F8AD14-AAB8-4912-9AFD-DBBF56C7D0C6}">
      <dsp:nvSpPr>
        <dsp:cNvPr id="0" name=""/>
        <dsp:cNvSpPr/>
      </dsp:nvSpPr>
      <dsp:spPr>
        <a:xfrm rot="5400000">
          <a:off x="4919445" y="-2409378"/>
          <a:ext cx="279332" cy="51681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сценарий + </a:t>
          </a:r>
          <a:r>
            <a:rPr lang="ru-RU" sz="1200" kern="1200" dirty="0" err="1"/>
            <a:t>интерактив</a:t>
          </a:r>
          <a:r>
            <a:rPr lang="ru-RU" sz="1200" kern="1200" dirty="0"/>
            <a:t>, от «всё сам» до полного штата.</a:t>
          </a:r>
        </a:p>
      </dsp:txBody>
      <dsp:txXfrm rot="5400000">
        <a:off x="4919445" y="-2409378"/>
        <a:ext cx="279332" cy="5168153"/>
      </dsp:txXfrm>
    </dsp:sp>
    <dsp:sp modelId="{00D65457-02C1-48E3-B422-4F2667A88763}">
      <dsp:nvSpPr>
        <dsp:cNvPr id="0" name=""/>
        <dsp:cNvSpPr/>
      </dsp:nvSpPr>
      <dsp:spPr>
        <a:xfrm>
          <a:off x="432022" y="115"/>
          <a:ext cx="2043013" cy="34916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Режиссёр </a:t>
          </a:r>
          <a:endParaRPr lang="en-US" sz="1700" kern="1200" dirty="0"/>
        </a:p>
      </dsp:txBody>
      <dsp:txXfrm>
        <a:off x="432022" y="115"/>
        <a:ext cx="2043013" cy="349165"/>
      </dsp:txXfrm>
    </dsp:sp>
    <dsp:sp modelId="{AFF2A8C9-20E7-4413-B233-F03448C29FC4}">
      <dsp:nvSpPr>
        <dsp:cNvPr id="0" name=""/>
        <dsp:cNvSpPr/>
      </dsp:nvSpPr>
      <dsp:spPr>
        <a:xfrm rot="5400000">
          <a:off x="4919445" y="-2042754"/>
          <a:ext cx="279332" cy="51681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всё может попробовать самостоятельно</a:t>
          </a:r>
        </a:p>
      </dsp:txBody>
      <dsp:txXfrm rot="5400000">
        <a:off x="4919445" y="-2042754"/>
        <a:ext cx="279332" cy="5168153"/>
      </dsp:txXfrm>
    </dsp:sp>
    <dsp:sp modelId="{C08944D9-6C11-4366-90AA-759E1BB02ACC}">
      <dsp:nvSpPr>
        <dsp:cNvPr id="0" name=""/>
        <dsp:cNvSpPr/>
      </dsp:nvSpPr>
      <dsp:spPr>
        <a:xfrm>
          <a:off x="432022" y="366739"/>
          <a:ext cx="2043013" cy="34916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5714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5714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5714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Сценарист </a:t>
          </a:r>
          <a:endParaRPr lang="en-US" sz="1700" kern="1200" dirty="0"/>
        </a:p>
      </dsp:txBody>
      <dsp:txXfrm>
        <a:off x="432022" y="366739"/>
        <a:ext cx="2043013" cy="349165"/>
      </dsp:txXfrm>
    </dsp:sp>
    <dsp:sp modelId="{A840BC48-72BB-4964-89A2-91537B443877}">
      <dsp:nvSpPr>
        <dsp:cNvPr id="0" name=""/>
        <dsp:cNvSpPr/>
      </dsp:nvSpPr>
      <dsp:spPr>
        <a:xfrm rot="5400000">
          <a:off x="4919445" y="-1676130"/>
          <a:ext cx="279332" cy="51681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от библиотек готовых шаблонных сцен с лёгкой адаптацией </a:t>
          </a:r>
          <a:r>
            <a:rPr lang="ru-RU" sz="1200" kern="1200" dirty="0" smtClean="0"/>
            <a:t/>
          </a:r>
          <a:br>
            <a:rPr lang="ru-RU" sz="1200" kern="1200" dirty="0" smtClean="0"/>
          </a:br>
          <a:r>
            <a:rPr lang="ru-RU" sz="1200" kern="1200" dirty="0" smtClean="0"/>
            <a:t>до </a:t>
          </a:r>
          <a:r>
            <a:rPr lang="ru-RU" sz="1200" kern="1200" dirty="0"/>
            <a:t>мощнейшего универсального авторского инструментария</a:t>
          </a:r>
        </a:p>
      </dsp:txBody>
      <dsp:txXfrm rot="5400000">
        <a:off x="4919445" y="-1676130"/>
        <a:ext cx="279332" cy="5168153"/>
      </dsp:txXfrm>
    </dsp:sp>
    <dsp:sp modelId="{65FB6C3A-21A5-43F3-8E33-DDB5C8587F49}">
      <dsp:nvSpPr>
        <dsp:cNvPr id="0" name=""/>
        <dsp:cNvSpPr/>
      </dsp:nvSpPr>
      <dsp:spPr>
        <a:xfrm>
          <a:off x="432022" y="733363"/>
          <a:ext cx="2043013" cy="34916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1429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1429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1429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Дизайнер</a:t>
          </a:r>
          <a:endParaRPr lang="en-US" sz="1700" kern="1200" dirty="0"/>
        </a:p>
      </dsp:txBody>
      <dsp:txXfrm>
        <a:off x="432022" y="733363"/>
        <a:ext cx="2043013" cy="349165"/>
      </dsp:txXfrm>
    </dsp:sp>
    <dsp:sp modelId="{CBFAC812-8F4B-419C-84A0-CE8DA756C0C3}">
      <dsp:nvSpPr>
        <dsp:cNvPr id="0" name=""/>
        <dsp:cNvSpPr/>
      </dsp:nvSpPr>
      <dsp:spPr>
        <a:xfrm rot="5400000">
          <a:off x="4919445" y="-1309506"/>
          <a:ext cx="279332" cy="51681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статичная коммутация, упрощенные настройки, </a:t>
          </a:r>
          <a:r>
            <a:rPr lang="ru-RU" sz="1200" kern="1200" dirty="0" smtClean="0"/>
            <a:t/>
          </a:r>
          <a:br>
            <a:rPr lang="ru-RU" sz="1200" kern="1200" dirty="0" smtClean="0"/>
          </a:br>
          <a:r>
            <a:rPr lang="ru-RU" sz="1200" kern="1200" dirty="0" smtClean="0"/>
            <a:t>готовая </a:t>
          </a:r>
          <a:r>
            <a:rPr lang="ru-RU" sz="1200" kern="1200" dirty="0"/>
            <a:t>«</a:t>
          </a:r>
          <a:r>
            <a:rPr lang="ru-RU" sz="1200" kern="1200" dirty="0" err="1"/>
            <a:t>всё-в-одном</a:t>
          </a:r>
          <a:r>
            <a:rPr lang="ru-RU" sz="1200" kern="1200" dirty="0"/>
            <a:t>» система</a:t>
          </a:r>
        </a:p>
      </dsp:txBody>
      <dsp:txXfrm rot="5400000">
        <a:off x="4919445" y="-1309506"/>
        <a:ext cx="279332" cy="5168153"/>
      </dsp:txXfrm>
    </dsp:sp>
    <dsp:sp modelId="{0E0597AC-60D7-40C1-9A5F-C2622F6132EE}">
      <dsp:nvSpPr>
        <dsp:cNvPr id="0" name=""/>
        <dsp:cNvSpPr/>
      </dsp:nvSpPr>
      <dsp:spPr>
        <a:xfrm>
          <a:off x="432022" y="1099987"/>
          <a:ext cx="2043013" cy="34916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7143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7143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714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Инженер </a:t>
          </a:r>
          <a:endParaRPr lang="en-US" sz="1700" kern="1200" dirty="0"/>
        </a:p>
      </dsp:txBody>
      <dsp:txXfrm>
        <a:off x="432022" y="1099987"/>
        <a:ext cx="2043013" cy="349165"/>
      </dsp:txXfrm>
    </dsp:sp>
    <dsp:sp modelId="{69311108-1C4C-4531-B1DB-7B0DE654D4B4}">
      <dsp:nvSpPr>
        <dsp:cNvPr id="0" name=""/>
        <dsp:cNvSpPr/>
      </dsp:nvSpPr>
      <dsp:spPr>
        <a:xfrm rot="5400000">
          <a:off x="4919445" y="-942882"/>
          <a:ext cx="279332" cy="51681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статичные камеры и свет, простейшая калибровка, </a:t>
          </a:r>
          <a:r>
            <a:rPr lang="ru-RU" sz="1200" kern="1200" dirty="0" err="1"/>
            <a:t>автокей</a:t>
          </a:r>
          <a:r>
            <a:rPr lang="ru-RU" sz="1200" kern="1200" dirty="0"/>
            <a:t>, </a:t>
          </a:r>
          <a:r>
            <a:rPr lang="ru-RU" sz="1200" kern="1200" dirty="0" err="1"/>
            <a:t>пресеты</a:t>
          </a:r>
          <a:r>
            <a:rPr lang="ru-RU" sz="1200" kern="1200" dirty="0"/>
            <a:t> </a:t>
          </a:r>
        </a:p>
      </dsp:txBody>
      <dsp:txXfrm rot="5400000">
        <a:off x="4919445" y="-942882"/>
        <a:ext cx="279332" cy="5168153"/>
      </dsp:txXfrm>
    </dsp:sp>
    <dsp:sp modelId="{C5F0994D-A1B1-4492-B3C0-685D21AAB7DE}">
      <dsp:nvSpPr>
        <dsp:cNvPr id="0" name=""/>
        <dsp:cNvSpPr/>
      </dsp:nvSpPr>
      <dsp:spPr>
        <a:xfrm>
          <a:off x="432022" y="1466611"/>
          <a:ext cx="2043013" cy="34916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2857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2857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285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Телеоператор</a:t>
          </a:r>
          <a:endParaRPr lang="en-US" sz="1700" kern="1200" dirty="0"/>
        </a:p>
      </dsp:txBody>
      <dsp:txXfrm>
        <a:off x="432022" y="1466611"/>
        <a:ext cx="2043013" cy="349165"/>
      </dsp:txXfrm>
    </dsp:sp>
    <dsp:sp modelId="{6477455E-1B24-4E76-A4D2-D363C1D17D1A}">
      <dsp:nvSpPr>
        <dsp:cNvPr id="0" name=""/>
        <dsp:cNvSpPr/>
      </dsp:nvSpPr>
      <dsp:spPr>
        <a:xfrm rot="5400000">
          <a:off x="4919416" y="-576258"/>
          <a:ext cx="279332" cy="51681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сенсорный экран с интерфейсом «ничего лишнего»</a:t>
          </a:r>
        </a:p>
      </dsp:txBody>
      <dsp:txXfrm rot="5400000">
        <a:off x="4919416" y="-576258"/>
        <a:ext cx="279332" cy="5168153"/>
      </dsp:txXfrm>
    </dsp:sp>
    <dsp:sp modelId="{97FBF3F9-0769-4423-ADDE-57B578AD854F}">
      <dsp:nvSpPr>
        <dsp:cNvPr id="0" name=""/>
        <dsp:cNvSpPr/>
      </dsp:nvSpPr>
      <dsp:spPr>
        <a:xfrm>
          <a:off x="432022" y="1833235"/>
          <a:ext cx="2042984" cy="34916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8571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8571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8571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Оператор графики</a:t>
          </a:r>
          <a:endParaRPr lang="en-US" sz="1700" kern="1200" dirty="0"/>
        </a:p>
      </dsp:txBody>
      <dsp:txXfrm>
        <a:off x="432022" y="1833235"/>
        <a:ext cx="2042984" cy="349165"/>
      </dsp:txXfrm>
    </dsp:sp>
    <dsp:sp modelId="{2243C44E-C6A0-4A84-9109-50E522F04F1F}">
      <dsp:nvSpPr>
        <dsp:cNvPr id="0" name=""/>
        <dsp:cNvSpPr/>
      </dsp:nvSpPr>
      <dsp:spPr>
        <a:xfrm rot="5400000">
          <a:off x="4919474" y="-209634"/>
          <a:ext cx="279332" cy="51681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минимум ежедневной подготовки к выпуску</a:t>
          </a:r>
        </a:p>
      </dsp:txBody>
      <dsp:txXfrm rot="5400000">
        <a:off x="4919474" y="-209634"/>
        <a:ext cx="279332" cy="5168153"/>
      </dsp:txXfrm>
    </dsp:sp>
    <dsp:sp modelId="{9B80A444-BF82-4949-9B8B-A339E7918346}">
      <dsp:nvSpPr>
        <dsp:cNvPr id="0" name=""/>
        <dsp:cNvSpPr/>
      </dsp:nvSpPr>
      <dsp:spPr>
        <a:xfrm>
          <a:off x="432022" y="2199859"/>
          <a:ext cx="2043042" cy="34916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4286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4286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4286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Редактор</a:t>
          </a:r>
          <a:endParaRPr lang="en-US" sz="1700" kern="1200" dirty="0"/>
        </a:p>
      </dsp:txBody>
      <dsp:txXfrm>
        <a:off x="432022" y="2199859"/>
        <a:ext cx="2043042" cy="349165"/>
      </dsp:txXfrm>
    </dsp:sp>
    <dsp:sp modelId="{7820B0D0-BB4E-4978-8108-477C58358A04}">
      <dsp:nvSpPr>
        <dsp:cNvPr id="0" name=""/>
        <dsp:cNvSpPr/>
      </dsp:nvSpPr>
      <dsp:spPr>
        <a:xfrm rot="5400000">
          <a:off x="4919474" y="156989"/>
          <a:ext cx="279332" cy="51681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зеркальный монитор, </a:t>
          </a:r>
          <a:r>
            <a:rPr lang="ru-RU" sz="1200" kern="1200" dirty="0" err="1"/>
            <a:t>интерактив</a:t>
          </a:r>
          <a:endParaRPr lang="ru-RU" sz="1200" kern="1200" dirty="0"/>
        </a:p>
      </dsp:txBody>
      <dsp:txXfrm rot="5400000">
        <a:off x="4919474" y="156989"/>
        <a:ext cx="279332" cy="5168153"/>
      </dsp:txXfrm>
    </dsp:sp>
    <dsp:sp modelId="{1CDF2B1E-A11B-4327-8C9F-B8BF85F48AE0}">
      <dsp:nvSpPr>
        <dsp:cNvPr id="0" name=""/>
        <dsp:cNvSpPr/>
      </dsp:nvSpPr>
      <dsp:spPr>
        <a:xfrm>
          <a:off x="432022" y="2566483"/>
          <a:ext cx="2043042" cy="34916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Диктор</a:t>
          </a:r>
          <a:endParaRPr lang="en-US" sz="1700" kern="1200" dirty="0"/>
        </a:p>
      </dsp:txBody>
      <dsp:txXfrm>
        <a:off x="432022" y="2566483"/>
        <a:ext cx="2043042" cy="349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8B81-E291-42E7-9673-6DBCC07737D1}" type="datetimeFigureOut">
              <a:rPr lang="ru-RU" smtClean="0"/>
              <a:pPr/>
              <a:t>11.05.2018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BD012-31BE-4F94-9FA9-CE1302CDA3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07A31-548C-480D-B0D7-0B4E56F452A6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76105-9831-455F-B53E-362498961BC5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1B60C-F950-4D73-A613-E1FC671EF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FBE8F-25D8-4C2F-94D4-C87253691BCE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3D2E-E071-4506-BC35-0C1386CDD5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F26AF-FDCC-4B74-801E-5C75C25108B5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68168-5115-4DC2-AC39-F4B0D58CD2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23"/>
            <a:ext cx="8229600" cy="71438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8229600" cy="30230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03616-02D9-4BA2-A9FA-12BEAF5EA705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5E71A-0063-4414-83D4-20453EB059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282CC-E151-4F9D-A13C-9C68E19C4F15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D28EA-A8E0-44A1-B580-437508A533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16A83-6D91-47A6-91E2-7778DFF0D21F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C38AA-ABD6-402A-B2D7-4B3B70753C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70EDD-5C2C-4EC0-ACD5-60C63FCFD0F4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811D5-C025-4B16-B781-FB86D9FE94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00F0B-9869-4C4E-B140-0B7D4A39AC77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19AFF-C4E7-4708-A84F-925F3AE85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60A70-B5F0-444D-A4D2-BF3F6BF2B7A5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B7677-8AAA-45DD-BBE7-8F485875C6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5AED5-5841-4040-9AAC-C3C01F48948F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2FBBD-A89E-45C2-9ACF-C322AF9BCB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2495C-2F3F-43B2-AEBC-2D2B73A09E18}" type="datetimeFigureOut">
              <a:rPr lang="ru-RU"/>
              <a:pPr>
                <a:defRPr/>
              </a:pPr>
              <a:t>11.05.2018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30265-3F8A-4745-9F1B-DDAEB4D427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2141EB-92E6-46F1-8A1D-A8DC568C63EB}" type="datetimeFigureOut">
              <a:rPr lang="ru-RU"/>
              <a:pPr>
                <a:defRPr/>
              </a:pPr>
              <a:t>11.05.2018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B6DAE4-4F86-4DB8-A3F6-BC540FC79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26" Type="http://schemas.openxmlformats.org/officeDocument/2006/relationships/image" Target="../media/image44.jpeg"/><Relationship Id="rId3" Type="http://schemas.openxmlformats.org/officeDocument/2006/relationships/image" Target="../media/image21.jpeg"/><Relationship Id="rId21" Type="http://schemas.openxmlformats.org/officeDocument/2006/relationships/image" Target="../media/image39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5" Type="http://schemas.openxmlformats.org/officeDocument/2006/relationships/image" Target="../media/image43.jpeg"/><Relationship Id="rId2" Type="http://schemas.openxmlformats.org/officeDocument/2006/relationships/image" Target="../media/image20.jpeg"/><Relationship Id="rId16" Type="http://schemas.openxmlformats.org/officeDocument/2006/relationships/image" Target="../media/image34.jpeg"/><Relationship Id="rId20" Type="http://schemas.openxmlformats.org/officeDocument/2006/relationships/image" Target="../media/image38.jpeg"/><Relationship Id="rId29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24" Type="http://schemas.openxmlformats.org/officeDocument/2006/relationships/image" Target="../media/image42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23" Type="http://schemas.openxmlformats.org/officeDocument/2006/relationships/image" Target="../media/image41.jpeg"/><Relationship Id="rId28" Type="http://schemas.openxmlformats.org/officeDocument/2006/relationships/image" Target="../media/image46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jpeg"/><Relationship Id="rId27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ftlab.tv/rus/forward/solutions_audionormalization.html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ftlab.tv/rus/forward/docs/ru_title_scripts_ts1.pdf" TargetMode="External"/><Relationship Id="rId2" Type="http://schemas.openxmlformats.org/officeDocument/2006/relationships/hyperlink" Target="http://www.softlab.tv/rus/forward/docs/ru_title_scripts_tsf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oftlab.tv/rus/forward/titlescripts.html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ftlab.tv/rus/forward/solutions_redundancy.html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ftlab.tv/rus/forward/plugin4.html" TargetMode="External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yarating.ru/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image" Target="../media/image119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131589"/>
            <a:ext cx="7772400" cy="2016225"/>
          </a:xfrm>
        </p:spPr>
        <p:txBody>
          <a:bodyPr/>
          <a:lstStyle/>
          <a:p>
            <a:r>
              <a:rPr lang="ru-RU" dirty="0" smtClean="0"/>
              <a:t>Современные решения </a:t>
            </a:r>
            <a:br>
              <a:rPr lang="ru-RU" dirty="0" smtClean="0"/>
            </a:br>
            <a:r>
              <a:rPr lang="ru-RU" dirty="0" smtClean="0"/>
              <a:t>для ТВ-производства </a:t>
            </a:r>
            <a:br>
              <a:rPr lang="ru-RU" dirty="0" smtClean="0"/>
            </a:br>
            <a:r>
              <a:rPr lang="ru-RU" dirty="0" smtClean="0"/>
              <a:t>от </a:t>
            </a:r>
            <a:r>
              <a:rPr lang="ru-RU" dirty="0" err="1" smtClean="0"/>
              <a:t>СофтЛаб-НСК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3363838"/>
            <a:ext cx="6400800" cy="1152128"/>
          </a:xfrm>
        </p:spPr>
        <p:txBody>
          <a:bodyPr/>
          <a:lstStyle/>
          <a:p>
            <a:r>
              <a:rPr lang="ru-RU" dirty="0" smtClean="0"/>
              <a:t>Михаил Шадрин</a:t>
            </a:r>
          </a:p>
          <a:p>
            <a:r>
              <a:rPr lang="en-US" dirty="0" smtClean="0"/>
              <a:t>forward@softlab.tv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ym typeface="Wingdings" pitchFamily="2" charset="2"/>
              </a:rPr>
              <a:t>Реалистичность</a:t>
            </a:r>
            <a:r>
              <a:rPr lang="ru-RU" sz="4000" dirty="0" smtClean="0"/>
              <a:t> </a:t>
            </a:r>
            <a:r>
              <a:rPr lang="en-US" sz="4000" dirty="0" smtClean="0">
                <a:sym typeface="Wingdings" pitchFamily="2" charset="2"/>
              </a:rPr>
              <a:t> </a:t>
            </a:r>
            <a:r>
              <a:rPr lang="ru-RU" sz="4000" dirty="0" smtClean="0">
                <a:sym typeface="Wingdings" pitchFamily="2" charset="2"/>
              </a:rPr>
              <a:t> </a:t>
            </a:r>
            <a:r>
              <a:rPr lang="ru-RU" sz="4000" dirty="0" err="1" smtClean="0"/>
              <a:t>Фантазийность</a:t>
            </a:r>
            <a:endParaRPr lang="ru-RU" sz="4000" dirty="0"/>
          </a:p>
        </p:txBody>
      </p:sp>
      <p:pic>
        <p:nvPicPr>
          <p:cNvPr id="4" name="Picture 3" descr="D:\Bbm\РАБОТА\Marketing_materials\Selected_images\Image128.jpg"/>
          <p:cNvPicPr>
            <a:picLocks noChangeAspect="1" noChangeArrowheads="1"/>
          </p:cNvPicPr>
          <p:nvPr/>
        </p:nvPicPr>
        <p:blipFill>
          <a:blip r:embed="rId2" cstate="print"/>
          <a:srcRect l="1157" t="787" r="1157" b="787"/>
          <a:stretch>
            <a:fillRect/>
          </a:stretch>
        </p:blipFill>
        <p:spPr bwMode="auto">
          <a:xfrm>
            <a:off x="1475656" y="3363838"/>
            <a:ext cx="1872208" cy="1383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5" descr="D:\Bbm\РАБОТА\Marketing_materials\Selected_images\Image143.jpg"/>
          <p:cNvPicPr>
            <a:picLocks noChangeAspect="1" noChangeArrowheads="1"/>
          </p:cNvPicPr>
          <p:nvPr/>
        </p:nvPicPr>
        <p:blipFill>
          <a:blip r:embed="rId3" cstate="print"/>
          <a:srcRect l="1157" t="787" r="2890" b="787"/>
          <a:stretch>
            <a:fillRect/>
          </a:stretch>
        </p:blipFill>
        <p:spPr bwMode="auto">
          <a:xfrm>
            <a:off x="3347864" y="1563638"/>
            <a:ext cx="2088232" cy="15721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 descr="D:\Bbm\РАБОТА\Marketing_materials\Selected_images\teleregion_0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563638"/>
            <a:ext cx="2088232" cy="15646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 descr="D:\Bbm\РАБОТА\Marketing_materials\Selected_images\KTV-p1i01.tif"/>
          <p:cNvPicPr>
            <a:picLocks noChangeAspect="1" noChangeArrowheads="1"/>
          </p:cNvPicPr>
          <p:nvPr/>
        </p:nvPicPr>
        <p:blipFill>
          <a:blip r:embed="rId5" cstate="print"/>
          <a:srcRect l="525" t="787" r="4724" b="787"/>
          <a:stretch>
            <a:fillRect/>
          </a:stretch>
        </p:blipFill>
        <p:spPr bwMode="auto">
          <a:xfrm>
            <a:off x="6228184" y="1563638"/>
            <a:ext cx="2060329" cy="15841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 descr="D:\SoftLab\ФОКУС\!ScreenShots\vlcsnap-2015-06-15-18h02m33s8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3363837"/>
            <a:ext cx="2448272" cy="13771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Кардинальное снижение затрат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Стандартные студии используют дорогие </a:t>
            </a:r>
            <a:r>
              <a:rPr lang="ru-RU" dirty="0" err="1" smtClean="0"/>
              <a:t>трекинговые</a:t>
            </a:r>
            <a:r>
              <a:rPr lang="ru-RU" dirty="0" smtClean="0"/>
              <a:t> системы</a:t>
            </a:r>
          </a:p>
          <a:p>
            <a:r>
              <a:rPr lang="ru-RU" dirty="0" smtClean="0"/>
              <a:t>«Фокус» использует неограниченное число виртуальных камер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Кардинальное снижение затрат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Совмещение движения камеры </a:t>
            </a:r>
            <a:br>
              <a:rPr lang="ru-RU" dirty="0" smtClean="0"/>
            </a:br>
            <a:r>
              <a:rPr lang="ru-RU" dirty="0" smtClean="0"/>
              <a:t>с анимацией в «</a:t>
            </a:r>
            <a:r>
              <a:rPr lang="ru-RU" dirty="0" err="1" smtClean="0"/>
              <a:t>пре-рендеренной</a:t>
            </a:r>
            <a:r>
              <a:rPr lang="ru-RU" dirty="0" smtClean="0"/>
              <a:t>» сцене позволяет решить извечную проблему систем реального времени – </a:t>
            </a:r>
            <a:br>
              <a:rPr lang="ru-RU" dirty="0" smtClean="0"/>
            </a:br>
            <a:r>
              <a:rPr lang="ru-RU" dirty="0" smtClean="0"/>
              <a:t>недостаточное качество </a:t>
            </a:r>
            <a:r>
              <a:rPr lang="ru-RU" dirty="0" err="1" smtClean="0"/>
              <a:t>рендеринга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orean Sexy Weather Caster - Park, Eun-Ji 2009.07.2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9143997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1818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Виртуальные студии «Фокус»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b="1" dirty="0" smtClean="0"/>
              <a:t>Фокус </a:t>
            </a:r>
            <a:r>
              <a:rPr lang="ru-RU" b="1" dirty="0" err="1" smtClean="0"/>
              <a:t>Лайт</a:t>
            </a:r>
            <a:r>
              <a:rPr lang="ru-RU" dirty="0" smtClean="0"/>
              <a:t>» – плеер </a:t>
            </a:r>
            <a:br>
              <a:rPr lang="ru-RU" dirty="0" smtClean="0"/>
            </a:br>
            <a:r>
              <a:rPr lang="ru-RU" sz="2800" dirty="0" smtClean="0"/>
              <a:t>(для работы с уже готовыми проектами</a:t>
            </a:r>
            <a:r>
              <a:rPr lang="en-US" sz="2800" dirty="0" smtClean="0"/>
              <a:t>)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b="1" dirty="0" smtClean="0"/>
              <a:t>Фокус Про</a:t>
            </a:r>
            <a:r>
              <a:rPr lang="ru-RU" dirty="0" smtClean="0"/>
              <a:t>» - плеер + редактор</a:t>
            </a:r>
            <a:br>
              <a:rPr lang="ru-RU" dirty="0" smtClean="0"/>
            </a:br>
            <a:r>
              <a:rPr lang="ru-RU" sz="2800" dirty="0" smtClean="0"/>
              <a:t>(создание собственных проектов)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b="1" dirty="0" smtClean="0"/>
              <a:t>Фокус Дизайнер</a:t>
            </a:r>
            <a:r>
              <a:rPr lang="ru-RU" dirty="0" smtClean="0"/>
              <a:t>» – приложение для дизайнеров и режиссёров (</a:t>
            </a:r>
            <a:r>
              <a:rPr lang="ru-RU" dirty="0" err="1" smtClean="0"/>
              <a:t>превью</a:t>
            </a:r>
            <a:r>
              <a:rPr lang="ru-RU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Библиотеки виртуальных сцен</a:t>
            </a:r>
            <a:endParaRPr lang="ru-RU" dirty="0"/>
          </a:p>
        </p:txBody>
      </p:sp>
      <p:pic>
        <p:nvPicPr>
          <p:cNvPr id="4" name="Picture 2" descr="C:\Documents and Settings\All Users\Documents\Семинар Сони Нск 2008_06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347615"/>
            <a:ext cx="1008112" cy="80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All Users\Documents\ScreenShoots\From_Gallery\teleregion_0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7614"/>
            <a:ext cx="1080779" cy="80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Documents and Settings\All Users\Documents\ScreenShoots\From_Gallery\teleregion_0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7614"/>
            <a:ext cx="1088969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Documents and Settings\All Users\Documents\ScreenShoots\From_Gallery\E_New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75806"/>
            <a:ext cx="1087899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:\Documents and Settings\All Users\Documents\ScreenShoots\Weather\Weather_2_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939902"/>
            <a:ext cx="1088357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Documents and Settings\All Users\Documents\ScreenShoots\Weather\WCenter_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39902"/>
            <a:ext cx="1088437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Documents and Settings\All Users\Documents\ScreenShoots\Weather\W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0998" y="3939902"/>
            <a:ext cx="1088794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C:\Documents and Settings\All Users\Documents\ScreenShoots\Interview\Dome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47614"/>
            <a:ext cx="1305478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C:\Documents and Settings\All Users\Documents\ScreenShoots\Interview\Studio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7614"/>
            <a:ext cx="1305478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C:\Documents and Settings\All Users\Documents\ScreenShoots\Interview\RedInt_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47614"/>
            <a:ext cx="1087898" cy="8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:\Documents and Settings\All Users\Documents\ScreenShoots\Interview\TB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3089" y="2211710"/>
            <a:ext cx="1295135" cy="80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C:\Documents and Settings\All Users\Documents\ScreenShoots\Interview\Room_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11710"/>
            <a:ext cx="1087425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C:\Documents and Settings\All Users\Documents\ScreenShoots\Interview\Interview_0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75806"/>
            <a:ext cx="1281644" cy="80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C:\Documents and Settings\All Users\Documents\ScreenShoots\Kids\Kid_0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939902"/>
            <a:ext cx="1296144" cy="80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 descr="C:\Documents and Settings\All Users\Documents\ScreenShoots\Kids\Kid_04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7481" y="3075806"/>
            <a:ext cx="1267007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 descr="C:\Documents and Settings\All Users\Documents\ScreenShoots\Other\School_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7614"/>
            <a:ext cx="1080120" cy="81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 descr="C:\Documents and Settings\All Users\Documents\ScreenShoots\TV and IPTV Applications\Sports Programs\Image86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177" y="2211710"/>
            <a:ext cx="1223887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 descr="C:\Documents and Settings\All Users\Documents\ScreenShoots\TV and IPTV Applications\Stock Market Reports\Image133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75806"/>
            <a:ext cx="1112622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C:\Documents and Settings\All Users\Documents\ScreenShoots\TV and IPTV Applications\Stock Market Reports\Image181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75806"/>
            <a:ext cx="1019905" cy="8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C:\Documents and Settings\All Users\Documents\ScreenShoots\TV and IPTV Applications\Stock Market Reports\Image81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75806"/>
            <a:ext cx="1223886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C:\Documents and Settings\All Users\Documents\ScreenShoots\TV and IPTV Applications\News\Image135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9736" y="2211710"/>
            <a:ext cx="1112624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C:\Documents and Settings\All Users\Documents\ScreenShoots\TV and IPTV Applications\News\Image162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75806"/>
            <a:ext cx="1111627" cy="81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6" descr="C:\Documents and Settings\All Users\Documents\ScreenShoots\TV and IPTV Applications\News\Image111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11710"/>
            <a:ext cx="1103263" cy="80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7" descr="C:\Documents and Settings\All Users\Documents\ScreenShoots\TV and IPTV Applications\Game Shows\Image14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211710"/>
            <a:ext cx="1080120" cy="79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9" descr="C:\Documents and Settings\All Users\Documents\ScreenShoots\TV and IPTV Applications\Game Shows\Image77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9902"/>
            <a:ext cx="1223886" cy="81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0" descr="C:\Documents and Settings\All Users\Documents\ScreenShoots\1\Metro.tif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9902"/>
            <a:ext cx="1276189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 descr="C:\Documents and Settings\All Users\Documents\ScreenShoots\1\cts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2156" y="2211710"/>
            <a:ext cx="1219764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 descr="C:\Documents and Settings\All Users\Documents\ScreenShoots\1\Cabinet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39902"/>
            <a:ext cx="1219441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Видеомикшер</a:t>
            </a:r>
            <a:r>
              <a:rPr lang="ru-RU" dirty="0" smtClean="0"/>
              <a:t> «</a:t>
            </a:r>
            <a:r>
              <a:rPr lang="en-US" dirty="0" smtClean="0"/>
              <a:t>All</a:t>
            </a:r>
            <a:r>
              <a:rPr lang="en-US" baseline="30000" dirty="0" smtClean="0"/>
              <a:t>1</a:t>
            </a:r>
            <a:r>
              <a:rPr lang="en-US" dirty="0" smtClean="0"/>
              <a:t>Mix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Picture 4" descr="TipicalStudioProject-pag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91630"/>
            <a:ext cx="57606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444208" y="2283718"/>
            <a:ext cx="2592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Традиционная</a:t>
            </a:r>
            <a:br>
              <a:rPr lang="ru-RU" sz="2800" dirty="0" smtClean="0"/>
            </a:br>
            <a:r>
              <a:rPr lang="ru-RU" sz="2800" dirty="0" smtClean="0"/>
              <a:t>ТВ студия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picalStudioProject-p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91630"/>
            <a:ext cx="57606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Видеомикшер</a:t>
            </a:r>
            <a:r>
              <a:rPr lang="ru-RU" dirty="0" smtClean="0"/>
              <a:t> «</a:t>
            </a:r>
            <a:r>
              <a:rPr lang="en-US" dirty="0" smtClean="0"/>
              <a:t>All</a:t>
            </a:r>
            <a:r>
              <a:rPr lang="en-US" baseline="30000" dirty="0" smtClean="0"/>
              <a:t>1</a:t>
            </a:r>
            <a:r>
              <a:rPr lang="en-US" dirty="0" smtClean="0"/>
              <a:t>Mix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44208" y="2283718"/>
            <a:ext cx="2592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Программная ТВ студия</a:t>
            </a:r>
          </a:p>
          <a:p>
            <a:pPr algn="ctr"/>
            <a:r>
              <a:rPr lang="ru-RU" sz="2800" dirty="0" smtClean="0"/>
              <a:t>«</a:t>
            </a:r>
            <a:r>
              <a:rPr lang="en-US" sz="2800" dirty="0" smtClean="0"/>
              <a:t>All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Mix</a:t>
            </a:r>
            <a:r>
              <a:rPr lang="ru-RU" sz="2800" dirty="0" smtClean="0"/>
              <a:t>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308D387D-2588-4F40-A6B0-F3C936E2E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7" y="1491630"/>
            <a:ext cx="5760641" cy="3240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Видеомикшер</a:t>
            </a:r>
            <a:r>
              <a:rPr lang="ru-RU" dirty="0" smtClean="0"/>
              <a:t> «</a:t>
            </a:r>
            <a:r>
              <a:rPr lang="en-US" dirty="0" smtClean="0"/>
              <a:t>All</a:t>
            </a:r>
            <a:r>
              <a:rPr lang="en-US" baseline="30000" dirty="0" smtClean="0"/>
              <a:t>1</a:t>
            </a:r>
            <a:r>
              <a:rPr lang="en-US" dirty="0" smtClean="0"/>
              <a:t>Mix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44208" y="2283718"/>
            <a:ext cx="2592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Программная ТВ студия</a:t>
            </a:r>
          </a:p>
          <a:p>
            <a:pPr algn="ctr"/>
            <a:r>
              <a:rPr lang="ru-RU" sz="2800" dirty="0" smtClean="0"/>
              <a:t>«</a:t>
            </a:r>
            <a:r>
              <a:rPr lang="en-US" sz="2800" dirty="0" smtClean="0"/>
              <a:t>All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Mix</a:t>
            </a:r>
            <a:r>
              <a:rPr lang="ru-RU" sz="2800" dirty="0" smtClean="0"/>
              <a:t>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До 8 настраиваемых источников</a:t>
            </a:r>
          </a:p>
          <a:p>
            <a:r>
              <a:rPr lang="ru-RU" dirty="0" smtClean="0"/>
              <a:t>Воспроизведение </a:t>
            </a:r>
            <a:r>
              <a:rPr lang="ru-RU" dirty="0" err="1" smtClean="0"/>
              <a:t>медиафайлов</a:t>
            </a:r>
            <a:endParaRPr lang="ru-RU" dirty="0" smtClean="0"/>
          </a:p>
          <a:p>
            <a:r>
              <a:rPr lang="ru-RU" dirty="0" err="1" smtClean="0"/>
              <a:t>Превью</a:t>
            </a:r>
            <a:r>
              <a:rPr lang="ru-RU" dirty="0" smtClean="0"/>
              <a:t> всех источников одновременно</a:t>
            </a:r>
          </a:p>
          <a:p>
            <a:r>
              <a:rPr lang="ru-RU" dirty="0" smtClean="0"/>
              <a:t>Профессиональная обработка видео </a:t>
            </a:r>
            <a:r>
              <a:rPr lang="ru-RU" sz="2800" dirty="0" smtClean="0"/>
              <a:t>(</a:t>
            </a:r>
            <a:r>
              <a:rPr lang="ru-RU" sz="2800" dirty="0" err="1" smtClean="0"/>
              <a:t>цветокоррекция</a:t>
            </a:r>
            <a:r>
              <a:rPr lang="ru-RU" sz="2800" dirty="0" smtClean="0"/>
              <a:t>, </a:t>
            </a:r>
            <a:r>
              <a:rPr lang="ru-RU" sz="2800" dirty="0" err="1" smtClean="0"/>
              <a:t>хромакей</a:t>
            </a:r>
            <a:r>
              <a:rPr lang="ru-RU" sz="2800" dirty="0" smtClean="0"/>
              <a:t>, </a:t>
            </a:r>
            <a:r>
              <a:rPr lang="ru-RU" sz="2800" dirty="0" err="1" smtClean="0"/>
              <a:t>деинтерлэйсинг</a:t>
            </a:r>
            <a:r>
              <a:rPr lang="ru-RU" sz="2800" dirty="0" smtClean="0"/>
              <a:t>…)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особенности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:\For_Egor\From_Tatiana\MAP NEW2017 02 22 АНГЛ Таранцеву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9542"/>
            <a:ext cx="4608512" cy="414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5076056" y="987574"/>
            <a:ext cx="374441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400" dirty="0" smtClean="0">
                <a:latin typeface="+mn-lt"/>
                <a:cs typeface="+mn-cs"/>
              </a:rPr>
              <a:t>История успеха: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400" dirty="0" smtClean="0">
                <a:latin typeface="+mn-lt"/>
                <a:cs typeface="+mn-cs"/>
              </a:rPr>
              <a:t>  </a:t>
            </a:r>
            <a:r>
              <a:rPr lang="en-US" sz="2400" dirty="0" smtClean="0">
                <a:latin typeface="+mn-lt"/>
                <a:cs typeface="+mn-cs"/>
              </a:rPr>
              <a:t>&gt;</a:t>
            </a:r>
            <a:r>
              <a:rPr lang="ru-RU" sz="2400" dirty="0" smtClean="0">
                <a:latin typeface="+mn-lt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лет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рынке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1500 клиентов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400" dirty="0" smtClean="0">
                <a:latin typeface="+mn-lt"/>
                <a:cs typeface="+mn-cs"/>
              </a:rPr>
              <a:t>  </a:t>
            </a:r>
            <a:r>
              <a:rPr lang="en-US" sz="2400" dirty="0" smtClean="0">
                <a:latin typeface="+mn-lt"/>
                <a:cs typeface="+mn-cs"/>
              </a:rPr>
              <a:t>&gt; </a:t>
            </a:r>
            <a:r>
              <a:rPr lang="ru-RU" sz="2400" dirty="0" smtClean="0">
                <a:latin typeface="+mn-lt"/>
                <a:cs typeface="+mn-cs"/>
              </a:rPr>
              <a:t>2</a:t>
            </a:r>
            <a:r>
              <a:rPr lang="en-US" sz="2400" dirty="0" smtClean="0">
                <a:latin typeface="+mn-lt"/>
                <a:cs typeface="+mn-cs"/>
              </a:rPr>
              <a:t>0000 </a:t>
            </a:r>
            <a:r>
              <a:rPr lang="ru-RU" sz="2400" dirty="0" smtClean="0">
                <a:latin typeface="+mn-lt"/>
                <a:cs typeface="+mn-cs"/>
              </a:rPr>
              <a:t>лицензий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30 стран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Эффективные решения 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любых типов сигналов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Разноформатные</a:t>
            </a:r>
            <a:r>
              <a:rPr lang="ru-RU" dirty="0" smtClean="0"/>
              <a:t> входы и выходы</a:t>
            </a:r>
          </a:p>
          <a:p>
            <a:r>
              <a:rPr lang="ru-RU" dirty="0" smtClean="0"/>
              <a:t>Полноценные 3</a:t>
            </a:r>
            <a:r>
              <a:rPr lang="en-US" dirty="0" smtClean="0"/>
              <a:t>D</a:t>
            </a:r>
            <a:r>
              <a:rPr lang="ru-RU" dirty="0" smtClean="0"/>
              <a:t> декорации</a:t>
            </a:r>
          </a:p>
          <a:p>
            <a:r>
              <a:rPr lang="ru-RU" dirty="0" smtClean="0"/>
              <a:t>Анимированные титры</a:t>
            </a:r>
            <a:endParaRPr lang="en-US" dirty="0" smtClean="0"/>
          </a:p>
          <a:p>
            <a:r>
              <a:rPr lang="ru-RU" dirty="0" err="1" smtClean="0"/>
              <a:t>Аудиомикшер</a:t>
            </a:r>
            <a:endParaRPr lang="ru-RU" dirty="0" smtClean="0"/>
          </a:p>
          <a:p>
            <a:r>
              <a:rPr lang="en-US" dirty="0" smtClean="0"/>
              <a:t>IP-</a:t>
            </a:r>
            <a:r>
              <a:rPr lang="ru-RU" dirty="0" smtClean="0"/>
              <a:t>вещание и запись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особенности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Редактор композиций</a:t>
            </a:r>
            <a:endParaRPr lang="ru-RU" dirty="0"/>
          </a:p>
        </p:txBody>
      </p:sp>
      <p:pic>
        <p:nvPicPr>
          <p:cNvPr id="4" name="Содержимое 3" descr="Composition Editor 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84168" y="1995686"/>
            <a:ext cx="2888061" cy="1698534"/>
          </a:xfrm>
        </p:spPr>
      </p:pic>
      <p:pic>
        <p:nvPicPr>
          <p:cNvPr id="5" name="Рисунок 4" descr="AllMix_3.png"/>
          <p:cNvPicPr>
            <a:picLocks noChangeAspect="1"/>
          </p:cNvPicPr>
          <p:nvPr/>
        </p:nvPicPr>
        <p:blipFill>
          <a:blip r:embed="rId3" cstate="print"/>
          <a:srcRect t="1748"/>
          <a:stretch>
            <a:fillRect/>
          </a:stretch>
        </p:blipFill>
        <p:spPr>
          <a:xfrm>
            <a:off x="395536" y="1619237"/>
            <a:ext cx="5647891" cy="3124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Видеомикшер</a:t>
            </a:r>
            <a:r>
              <a:rPr lang="ru-RU" dirty="0" smtClean="0"/>
              <a:t> «</a:t>
            </a:r>
            <a:r>
              <a:rPr lang="en-US" dirty="0" smtClean="0"/>
              <a:t>All</a:t>
            </a:r>
            <a:r>
              <a:rPr lang="en-US" baseline="30000" dirty="0" smtClean="0"/>
              <a:t>1</a:t>
            </a:r>
            <a:r>
              <a:rPr lang="en-US" dirty="0" smtClean="0"/>
              <a:t>Mix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Поддержка внешних консолей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99742"/>
            <a:ext cx="280623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switch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55726"/>
            <a:ext cx="267451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</a:t>
            </a:r>
            <a:endParaRPr lang="ru-RU" dirty="0"/>
          </a:p>
        </p:txBody>
      </p:sp>
      <p:pic>
        <p:nvPicPr>
          <p:cNvPr id="4" name="Shape 177"/>
          <p:cNvPicPr preferRelativeResize="0"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7654"/>
            <a:ext cx="3911201" cy="264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hape 178"/>
          <p:cNvSpPr>
            <a:spLocks noChangeArrowheads="1"/>
          </p:cNvSpPr>
          <p:nvPr/>
        </p:nvSpPr>
        <p:spPr bwMode="auto">
          <a:xfrm>
            <a:off x="637084" y="3097113"/>
            <a:ext cx="1451049" cy="133945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endParaRPr lang="ru-RU" sz="1800">
              <a:solidFill>
                <a:srgbClr val="FFFFFF"/>
              </a:solidFill>
              <a:latin typeface="Century Schoolbook" charset="0"/>
              <a:sym typeface="Century Schoolbook" charset="0"/>
            </a:endParaRPr>
          </a:p>
        </p:txBody>
      </p:sp>
      <p:sp>
        <p:nvSpPr>
          <p:cNvPr id="6" name="Shape 179"/>
          <p:cNvSpPr>
            <a:spLocks noChangeArrowheads="1"/>
          </p:cNvSpPr>
          <p:nvPr/>
        </p:nvSpPr>
        <p:spPr bwMode="auto">
          <a:xfrm>
            <a:off x="1294308" y="1966019"/>
            <a:ext cx="1420358" cy="10858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endParaRPr lang="ru-RU" sz="1800">
              <a:solidFill>
                <a:srgbClr val="FFFFFF"/>
              </a:solidFill>
              <a:latin typeface="Century Schoolbook" charset="0"/>
              <a:sym typeface="Century Schoolbook" charset="0"/>
            </a:endParaRPr>
          </a:p>
        </p:txBody>
      </p:sp>
      <p:sp>
        <p:nvSpPr>
          <p:cNvPr id="7" name="Shape 180"/>
          <p:cNvSpPr>
            <a:spLocks noChangeArrowheads="1"/>
          </p:cNvSpPr>
          <p:nvPr/>
        </p:nvSpPr>
        <p:spPr bwMode="auto">
          <a:xfrm>
            <a:off x="2554782" y="1966020"/>
            <a:ext cx="1444911" cy="107751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endParaRPr lang="ru-RU" sz="1800">
              <a:solidFill>
                <a:srgbClr val="FFFFFF"/>
              </a:solidFill>
              <a:latin typeface="Century Schoolbook" charset="0"/>
              <a:sym typeface="Century Schoolbook" charset="0"/>
            </a:endParaRPr>
          </a:p>
        </p:txBody>
      </p:sp>
      <p:pic>
        <p:nvPicPr>
          <p:cNvPr id="8" name="Shape 186"/>
          <p:cNvPicPr preferRelativeResize="0"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79662"/>
            <a:ext cx="37444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hape 198" descr="hockey.png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707654"/>
            <a:ext cx="2183928" cy="178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hape 199" descr="basketball.png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283718"/>
            <a:ext cx="2183928" cy="148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hape 200" descr="socker.png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219822"/>
            <a:ext cx="2183928" cy="121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Shape 217" descr="sport2.png"/>
          <p:cNvPicPr preferRelativeResize="0"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1779662"/>
            <a:ext cx="345638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1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1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1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1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1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b="1" u="sng" dirty="0" smtClean="0"/>
              <a:t>Хоккей</a:t>
            </a:r>
          </a:p>
          <a:p>
            <a:r>
              <a:rPr lang="ru-RU" sz="2400" dirty="0" smtClean="0"/>
              <a:t>Футбол</a:t>
            </a:r>
          </a:p>
          <a:p>
            <a:r>
              <a:rPr lang="ru-RU" sz="2400" dirty="0" smtClean="0"/>
              <a:t>Баскетбол</a:t>
            </a:r>
          </a:p>
          <a:p>
            <a:r>
              <a:rPr lang="ru-RU" sz="2400" dirty="0" err="1" smtClean="0"/>
              <a:t>Воллейбол</a:t>
            </a:r>
            <a:endParaRPr lang="ru-RU" sz="2400" dirty="0" smtClean="0"/>
          </a:p>
          <a:p>
            <a:r>
              <a:rPr lang="ru-RU" sz="2400" dirty="0" smtClean="0"/>
              <a:t>Гандбол</a:t>
            </a:r>
          </a:p>
          <a:p>
            <a:r>
              <a:rPr lang="ru-RU" sz="2400" dirty="0" smtClean="0"/>
              <a:t>Бои без правил</a:t>
            </a:r>
          </a:p>
          <a:p>
            <a:endParaRPr lang="ru-RU" sz="24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2"/>
            <a:ext cx="3528392" cy="342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b="1" u="sng" dirty="0" smtClean="0"/>
              <a:t>Хоккей</a:t>
            </a:r>
          </a:p>
          <a:p>
            <a:r>
              <a:rPr lang="ru-RU" sz="2400" dirty="0" smtClean="0"/>
              <a:t>Футбол</a:t>
            </a:r>
          </a:p>
          <a:p>
            <a:r>
              <a:rPr lang="ru-RU" sz="2400" dirty="0" smtClean="0"/>
              <a:t>Баскетбол</a:t>
            </a:r>
          </a:p>
          <a:p>
            <a:r>
              <a:rPr lang="ru-RU" sz="2400" dirty="0" err="1" smtClean="0"/>
              <a:t>Воллейбол</a:t>
            </a:r>
            <a:endParaRPr lang="ru-RU" sz="2400" dirty="0" smtClean="0"/>
          </a:p>
          <a:p>
            <a:r>
              <a:rPr lang="ru-RU" sz="2400" dirty="0" smtClean="0"/>
              <a:t>Гандбол</a:t>
            </a:r>
          </a:p>
          <a:p>
            <a:r>
              <a:rPr lang="ru-RU" sz="2400" dirty="0" smtClean="0"/>
              <a:t>Бои без правил</a:t>
            </a:r>
          </a:p>
          <a:p>
            <a:endParaRPr 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2"/>
            <a:ext cx="3528392" cy="342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2"/>
            <a:ext cx="379626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dirty="0" smtClean="0"/>
              <a:t>Хоккей</a:t>
            </a:r>
          </a:p>
          <a:p>
            <a:r>
              <a:rPr lang="ru-RU" sz="2400" b="1" u="sng" dirty="0" smtClean="0"/>
              <a:t>Футбол</a:t>
            </a:r>
          </a:p>
          <a:p>
            <a:r>
              <a:rPr lang="ru-RU" sz="2400" dirty="0" smtClean="0"/>
              <a:t>Баскетбол</a:t>
            </a:r>
          </a:p>
          <a:p>
            <a:r>
              <a:rPr lang="ru-RU" sz="2400" dirty="0" err="1" smtClean="0"/>
              <a:t>Воллейбол</a:t>
            </a:r>
            <a:endParaRPr lang="ru-RU" sz="2400" dirty="0" smtClean="0"/>
          </a:p>
          <a:p>
            <a:r>
              <a:rPr lang="ru-RU" sz="2400" dirty="0" smtClean="0"/>
              <a:t>Гандбол</a:t>
            </a:r>
          </a:p>
          <a:p>
            <a:r>
              <a:rPr lang="ru-RU" sz="2400" dirty="0" smtClean="0"/>
              <a:t>Бои без правил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dirty="0" smtClean="0"/>
              <a:t>Хоккей</a:t>
            </a:r>
          </a:p>
          <a:p>
            <a:r>
              <a:rPr lang="ru-RU" sz="2400" dirty="0" smtClean="0"/>
              <a:t>Футбол</a:t>
            </a:r>
          </a:p>
          <a:p>
            <a:r>
              <a:rPr lang="ru-RU" sz="2400" b="1" u="sng" dirty="0" smtClean="0"/>
              <a:t>Баскетбол</a:t>
            </a:r>
          </a:p>
          <a:p>
            <a:r>
              <a:rPr lang="ru-RU" sz="2400" dirty="0" err="1" smtClean="0"/>
              <a:t>Воллейбол</a:t>
            </a:r>
            <a:endParaRPr lang="ru-RU" sz="2400" dirty="0" smtClean="0"/>
          </a:p>
          <a:p>
            <a:r>
              <a:rPr lang="ru-RU" sz="2400" dirty="0" smtClean="0"/>
              <a:t>Гандбол</a:t>
            </a:r>
          </a:p>
          <a:p>
            <a:r>
              <a:rPr lang="ru-RU" sz="2400" dirty="0" smtClean="0"/>
              <a:t>Бои без правил</a:t>
            </a:r>
          </a:p>
          <a:p>
            <a:endParaRPr lang="ru-RU" sz="2400" dirty="0"/>
          </a:p>
        </p:txBody>
      </p:sp>
      <p:pic>
        <p:nvPicPr>
          <p:cNvPr id="5" name="Shape 232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2"/>
            <a:ext cx="3240360" cy="340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1"/>
            <a:ext cx="3528392" cy="342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dirty="0" smtClean="0"/>
              <a:t>Хоккей</a:t>
            </a:r>
          </a:p>
          <a:p>
            <a:r>
              <a:rPr lang="ru-RU" sz="2400" dirty="0" smtClean="0"/>
              <a:t>Футбол</a:t>
            </a:r>
          </a:p>
          <a:p>
            <a:r>
              <a:rPr lang="ru-RU" sz="2400" dirty="0" smtClean="0"/>
              <a:t>Баскетбол</a:t>
            </a:r>
          </a:p>
          <a:p>
            <a:r>
              <a:rPr lang="ru-RU" sz="2400" b="1" u="sng" dirty="0" err="1" smtClean="0"/>
              <a:t>Воллейбол</a:t>
            </a:r>
            <a:endParaRPr lang="ru-RU" sz="2400" b="1" u="sng" dirty="0" smtClean="0"/>
          </a:p>
          <a:p>
            <a:r>
              <a:rPr lang="ru-RU" sz="2400" dirty="0" smtClean="0"/>
              <a:t>Гандбол</a:t>
            </a:r>
          </a:p>
          <a:p>
            <a:r>
              <a:rPr lang="ru-RU" sz="2400" dirty="0" smtClean="0"/>
              <a:t>Бои без правил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dirty="0" smtClean="0"/>
              <a:t>Хоккей</a:t>
            </a:r>
          </a:p>
          <a:p>
            <a:r>
              <a:rPr lang="ru-RU" sz="2400" dirty="0" smtClean="0"/>
              <a:t>Футбол</a:t>
            </a:r>
          </a:p>
          <a:p>
            <a:r>
              <a:rPr lang="ru-RU" sz="2400" dirty="0" smtClean="0"/>
              <a:t>Баскетбол</a:t>
            </a:r>
          </a:p>
          <a:p>
            <a:r>
              <a:rPr lang="ru-RU" sz="2400" b="1" u="sng" dirty="0" err="1" smtClean="0"/>
              <a:t>Воллейбол</a:t>
            </a:r>
            <a:endParaRPr lang="ru-RU" sz="2400" b="1" u="sng" dirty="0" smtClean="0"/>
          </a:p>
          <a:p>
            <a:r>
              <a:rPr lang="ru-RU" sz="2400" dirty="0" smtClean="0"/>
              <a:t>Гандбол</a:t>
            </a:r>
          </a:p>
          <a:p>
            <a:r>
              <a:rPr lang="ru-RU" sz="2400" dirty="0" smtClean="0"/>
              <a:t>Бои без правил</a:t>
            </a:r>
          </a:p>
          <a:p>
            <a:endParaRPr lang="ru-RU" sz="2400" dirty="0"/>
          </a:p>
        </p:txBody>
      </p:sp>
      <p:pic>
        <p:nvPicPr>
          <p:cNvPr id="5" name="Shape 239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1"/>
            <a:ext cx="3384376" cy="341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Виртуальные студии «Фокус»</a:t>
            </a:r>
            <a:endParaRPr lang="ru-RU" dirty="0"/>
          </a:p>
        </p:txBody>
      </p:sp>
      <p:pic>
        <p:nvPicPr>
          <p:cNvPr id="4" name="Picture 4" descr="Focus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35646"/>
            <a:ext cx="3672408" cy="293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ocus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07654"/>
            <a:ext cx="266429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1"/>
            <a:ext cx="3528392" cy="343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dirty="0" smtClean="0"/>
              <a:t>Хоккей</a:t>
            </a:r>
          </a:p>
          <a:p>
            <a:r>
              <a:rPr lang="ru-RU" sz="2400" dirty="0" smtClean="0"/>
              <a:t>Футбол</a:t>
            </a:r>
          </a:p>
          <a:p>
            <a:r>
              <a:rPr lang="ru-RU" sz="2400" dirty="0" smtClean="0"/>
              <a:t>Баскетбол</a:t>
            </a:r>
          </a:p>
          <a:p>
            <a:r>
              <a:rPr lang="ru-RU" sz="2400" dirty="0" err="1" smtClean="0"/>
              <a:t>Воллейбол</a:t>
            </a:r>
            <a:endParaRPr lang="ru-RU" sz="2400" dirty="0" smtClean="0"/>
          </a:p>
          <a:p>
            <a:r>
              <a:rPr lang="ru-RU" sz="2400" b="1" u="sng" dirty="0" smtClean="0"/>
              <a:t>Гандбол</a:t>
            </a:r>
          </a:p>
          <a:p>
            <a:r>
              <a:rPr lang="ru-RU" sz="2400" dirty="0" smtClean="0"/>
              <a:t>Бои без правил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dirty="0" smtClean="0"/>
              <a:t>Хоккей</a:t>
            </a:r>
          </a:p>
          <a:p>
            <a:r>
              <a:rPr lang="ru-RU" sz="2400" dirty="0" smtClean="0"/>
              <a:t>Футбол</a:t>
            </a:r>
          </a:p>
          <a:p>
            <a:r>
              <a:rPr lang="ru-RU" sz="2400" dirty="0" smtClean="0"/>
              <a:t>Баскетбол</a:t>
            </a:r>
          </a:p>
          <a:p>
            <a:r>
              <a:rPr lang="ru-RU" sz="2400" dirty="0" err="1" smtClean="0"/>
              <a:t>Воллейбол</a:t>
            </a:r>
            <a:endParaRPr lang="ru-RU" sz="2400" dirty="0" smtClean="0"/>
          </a:p>
          <a:p>
            <a:r>
              <a:rPr lang="ru-RU" sz="2400" dirty="0" smtClean="0"/>
              <a:t>Гандбол</a:t>
            </a:r>
          </a:p>
          <a:p>
            <a:r>
              <a:rPr lang="ru-RU" sz="2400" b="1" u="sng" dirty="0" smtClean="0"/>
              <a:t>Бои без правил</a:t>
            </a:r>
          </a:p>
          <a:p>
            <a:endParaRPr 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1"/>
            <a:ext cx="3456384" cy="341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dirty="0" smtClean="0"/>
              <a:t>Хоккей</a:t>
            </a:r>
          </a:p>
          <a:p>
            <a:r>
              <a:rPr lang="ru-RU" sz="2400" dirty="0" smtClean="0"/>
              <a:t>Футбол</a:t>
            </a:r>
          </a:p>
          <a:p>
            <a:r>
              <a:rPr lang="ru-RU" sz="2400" dirty="0" smtClean="0"/>
              <a:t>Баскетбол</a:t>
            </a:r>
          </a:p>
          <a:p>
            <a:r>
              <a:rPr lang="ru-RU" sz="2400" dirty="0" err="1" smtClean="0"/>
              <a:t>Воллейбол</a:t>
            </a:r>
            <a:endParaRPr lang="ru-RU" sz="2400" dirty="0" smtClean="0"/>
          </a:p>
          <a:p>
            <a:r>
              <a:rPr lang="ru-RU" sz="2400" dirty="0" smtClean="0"/>
              <a:t>Гандбол</a:t>
            </a:r>
          </a:p>
          <a:p>
            <a:r>
              <a:rPr lang="ru-RU" sz="2400" b="1" u="sng" dirty="0" smtClean="0"/>
              <a:t>Бои без правил</a:t>
            </a:r>
          </a:p>
          <a:p>
            <a:endParaRPr lang="ru-RU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2"/>
            <a:ext cx="418082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Интеграция с табло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/>
              <a:t>НАТА-ИНФО</a:t>
            </a:r>
          </a:p>
          <a:p>
            <a:r>
              <a:rPr lang="ru-RU" sz="2000" dirty="0" err="1" smtClean="0"/>
              <a:t>Аранеус</a:t>
            </a:r>
            <a:r>
              <a:rPr lang="ru-RU" sz="2000" dirty="0" smtClean="0"/>
              <a:t>-</a:t>
            </a:r>
            <a:r>
              <a:rPr lang="en-US" sz="2000" dirty="0" err="1" smtClean="0"/>
              <a:t>NGLight</a:t>
            </a:r>
            <a:endParaRPr lang="en-US" sz="2000" dirty="0" smtClean="0"/>
          </a:p>
          <a:p>
            <a:r>
              <a:rPr lang="en-US" sz="2000" dirty="0" err="1" smtClean="0"/>
              <a:t>LEDbow</a:t>
            </a:r>
            <a:endParaRPr lang="en-US" sz="2000" dirty="0" smtClean="0"/>
          </a:p>
          <a:p>
            <a:r>
              <a:rPr lang="en-US" sz="2000" dirty="0" smtClean="0"/>
              <a:t>Swiss-Timing</a:t>
            </a:r>
          </a:p>
          <a:p>
            <a:r>
              <a:rPr lang="ru-RU" sz="2000" dirty="0" smtClean="0"/>
              <a:t>ПАЛАМИ</a:t>
            </a:r>
          </a:p>
          <a:p>
            <a:r>
              <a:rPr lang="en-US" sz="2000" dirty="0" err="1" smtClean="0"/>
              <a:t>Nautronic</a:t>
            </a:r>
            <a:endParaRPr lang="en-US" sz="2000" dirty="0" smtClean="0"/>
          </a:p>
          <a:p>
            <a:r>
              <a:rPr lang="en-US" sz="2000" dirty="0" err="1" smtClean="0"/>
              <a:t>Stramatel</a:t>
            </a:r>
            <a:endParaRPr lang="en-US" sz="2000" dirty="0" smtClean="0"/>
          </a:p>
          <a:p>
            <a:r>
              <a:rPr lang="ru-RU" sz="2000" dirty="0" smtClean="0"/>
              <a:t>и другие</a:t>
            </a:r>
          </a:p>
          <a:p>
            <a:endParaRPr lang="ru-RU" sz="2000" dirty="0"/>
          </a:p>
        </p:txBody>
      </p:sp>
      <p:pic>
        <p:nvPicPr>
          <p:cNvPr id="4" name="Shape 246" descr="https://upload.wikimedia.org/wikipedia/commons/thumb/a/af/%D0%9D%D0%B0%D1%82%D0%B0-%D0%98%D0%BD%D1%84%D0%BE_logo.png/320px-%D0%9D%D0%B0%D1%82%D0%B0-%D0%98%D0%BD%D1%84%D0%BE_logo.pn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3" y="1635647"/>
            <a:ext cx="2160240" cy="53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hape 247" descr="V140x108 45 1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3" y="1563638"/>
            <a:ext cx="944527" cy="85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hape 248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715766"/>
            <a:ext cx="158179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hape 249" descr="http://www.swisstiming.com/fileadmin/templates/images/swiss_timing.jpg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219822"/>
            <a:ext cx="2619275" cy="5556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Shape 250" descr="Nautronic системы спортивных электронных табло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011910"/>
            <a:ext cx="1849367" cy="6270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Shape 251" descr="logo-stramatel.jpg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3867894"/>
            <a:ext cx="1627124" cy="26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hape 252" descr="Palami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2427734"/>
            <a:ext cx="2304256" cy="55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Форвард Голкипер</a:t>
            </a:r>
            <a:endParaRPr lang="ru-RU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95536" y="1707654"/>
            <a:ext cx="3672408" cy="2808312"/>
            <a:chOff x="515" y="1008"/>
            <a:chExt cx="4244" cy="306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5" y="1008"/>
              <a:ext cx="4244" cy="30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515" y="1008"/>
              <a:ext cx="4244" cy="30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691025"/>
            <a:ext cx="4176464" cy="26089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Форвард Рефери</a:t>
            </a:r>
            <a:endParaRPr lang="ru-RU" dirty="0"/>
          </a:p>
        </p:txBody>
      </p:sp>
      <p:grpSp>
        <p:nvGrpSpPr>
          <p:cNvPr id="3" name="Shape 304"/>
          <p:cNvGrpSpPr/>
          <p:nvPr/>
        </p:nvGrpSpPr>
        <p:grpSpPr>
          <a:xfrm>
            <a:off x="323528" y="1563638"/>
            <a:ext cx="4320480" cy="3168352"/>
            <a:chOff x="958850" y="1600200"/>
            <a:chExt cx="6454775" cy="4864099"/>
          </a:xfrm>
        </p:grpSpPr>
        <p:pic>
          <p:nvPicPr>
            <p:cNvPr id="5" name="Shape 305"/>
            <p:cNvPicPr preferRelativeResize="0"/>
            <p:nvPr/>
          </p:nvPicPr>
          <p:blipFill rotWithShape="1">
            <a:blip r:embed="rId2" cstate="print">
              <a:alphaModFix/>
            </a:blip>
            <a:srcRect/>
            <a:stretch/>
          </p:blipFill>
          <p:spPr>
            <a:xfrm>
              <a:off x="958850" y="1600200"/>
              <a:ext cx="6454775" cy="4864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306"/>
            <p:cNvSpPr txBox="1"/>
            <p:nvPr/>
          </p:nvSpPr>
          <p:spPr>
            <a:xfrm>
              <a:off x="958850" y="1600200"/>
              <a:ext cx="6454775" cy="4864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</p:grpSp>
      <p:pic>
        <p:nvPicPr>
          <p:cNvPr id="10" name="Рисунок 6" descr="sh-2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23678"/>
            <a:ext cx="422565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10 </a:t>
            </a:r>
            <a:r>
              <a:rPr lang="ru-RU" sz="2400" dirty="0" err="1" smtClean="0"/>
              <a:t>плейлистов</a:t>
            </a:r>
            <a:endParaRPr lang="ru-RU" sz="2400" dirty="0" smtClean="0"/>
          </a:p>
          <a:p>
            <a:r>
              <a:rPr lang="ru-RU" sz="2400" dirty="0" smtClean="0"/>
              <a:t>Старт другого повтора со времени текущего повтора</a:t>
            </a:r>
          </a:p>
          <a:p>
            <a:r>
              <a:rPr lang="ru-RU" sz="2400" dirty="0" smtClean="0"/>
              <a:t>Добавлена линейка времени с масштабированием</a:t>
            </a:r>
          </a:p>
          <a:p>
            <a:r>
              <a:rPr lang="ru-RU" sz="2400" dirty="0" smtClean="0"/>
              <a:t>Звук с выбранной камеры</a:t>
            </a:r>
          </a:p>
          <a:p>
            <a:r>
              <a:rPr lang="ru-RU" sz="2400" dirty="0" smtClean="0"/>
              <a:t>Экспорт </a:t>
            </a:r>
            <a:r>
              <a:rPr lang="ru-RU" sz="2400" dirty="0" err="1" smtClean="0"/>
              <a:t>видеофайлов</a:t>
            </a:r>
            <a:r>
              <a:rPr lang="ru-RU" sz="2400" dirty="0" smtClean="0"/>
              <a:t> в формате mp4</a:t>
            </a:r>
          </a:p>
          <a:p>
            <a:r>
              <a:rPr lang="ru-RU" sz="2400" dirty="0" smtClean="0"/>
              <a:t>Автоматическая обрезка хранилища</a:t>
            </a:r>
          </a:p>
          <a:p>
            <a:r>
              <a:rPr lang="ru-RU" sz="2400" dirty="0" smtClean="0"/>
              <a:t>Защита архива от записи</a:t>
            </a:r>
          </a:p>
        </p:txBody>
      </p:sp>
      <p:pic>
        <p:nvPicPr>
          <p:cNvPr id="7170" name="Picture 2" descr="T:\For_Egor\_TMP\ttt\hocke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3075806"/>
            <a:ext cx="1531938" cy="1239193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642923"/>
            <a:ext cx="8229600" cy="714381"/>
          </a:xfrm>
        </p:spPr>
        <p:txBody>
          <a:bodyPr/>
          <a:lstStyle/>
          <a:p>
            <a:r>
              <a:rPr lang="ru-RU" dirty="0" smtClean="0"/>
              <a:t>Форвард Голкипер (новое)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PostPlay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851670"/>
            <a:ext cx="2704132" cy="23108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2211710"/>
            <a:ext cx="1938547" cy="158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596358"/>
            <a:ext cx="4176464" cy="32076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PostPlay</a:t>
            </a:r>
            <a:r>
              <a:rPr lang="ru-RU" dirty="0" smtClean="0"/>
              <a:t> (новое)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ru-RU" sz="2200" dirty="0" smtClean="0"/>
              <a:t>Скорость восстановления после аварийного завершения работы – не более минуты !</a:t>
            </a:r>
          </a:p>
          <a:p>
            <a:pPr>
              <a:lnSpc>
                <a:spcPct val="85000"/>
              </a:lnSpc>
            </a:pPr>
            <a:r>
              <a:rPr lang="ru-RU" sz="2200" dirty="0" smtClean="0"/>
              <a:t>64-разряное приложение – очень много кэшируемых данных</a:t>
            </a:r>
          </a:p>
          <a:p>
            <a:pPr>
              <a:lnSpc>
                <a:spcPct val="85000"/>
              </a:lnSpc>
            </a:pPr>
            <a:r>
              <a:rPr lang="ru-RU" sz="2200" dirty="0" smtClean="0"/>
              <a:t>Оптимальное использование памяти при многоканальной записи (оперативной и дисковой)</a:t>
            </a:r>
          </a:p>
          <a:p>
            <a:pPr>
              <a:lnSpc>
                <a:spcPct val="85000"/>
              </a:lnSpc>
            </a:pPr>
            <a:r>
              <a:rPr lang="ru-RU" sz="2200" dirty="0" smtClean="0"/>
              <a:t>Значительно ускорен экспорт из хранилищ</a:t>
            </a:r>
            <a:endParaRPr lang="en-US" sz="2200" dirty="0" smtClean="0"/>
          </a:p>
          <a:p>
            <a:pPr>
              <a:lnSpc>
                <a:spcPct val="85000"/>
              </a:lnSpc>
            </a:pPr>
            <a:r>
              <a:rPr lang="ru-RU" sz="2200" dirty="0" smtClean="0"/>
              <a:t>Улучшена синхронизация видео и звука (после сбоев)</a:t>
            </a:r>
          </a:p>
          <a:p>
            <a:pPr>
              <a:lnSpc>
                <a:spcPct val="85000"/>
              </a:lnSpc>
            </a:pPr>
            <a:r>
              <a:rPr lang="ru-RU" sz="2200" dirty="0" smtClean="0"/>
              <a:t>Телетекст, </a:t>
            </a:r>
            <a:r>
              <a:rPr lang="en-US" sz="2200" dirty="0" smtClean="0"/>
              <a:t>DVB-</a:t>
            </a:r>
            <a:r>
              <a:rPr lang="ru-RU" sz="2200" dirty="0" smtClean="0"/>
              <a:t>субтитры, </a:t>
            </a:r>
            <a:r>
              <a:rPr lang="en-US" sz="2200" dirty="0" smtClean="0"/>
              <a:t>Closed Caption, SCTE-35/104</a:t>
            </a:r>
            <a:endParaRPr lang="ru-RU" sz="2200" dirty="0" smtClean="0"/>
          </a:p>
          <a:p>
            <a:pPr>
              <a:lnSpc>
                <a:spcPct val="85000"/>
              </a:lnSpc>
            </a:pPr>
            <a:r>
              <a:rPr lang="en-US" sz="2200" dirty="0" smtClean="0"/>
              <a:t>32-</a:t>
            </a:r>
            <a:r>
              <a:rPr lang="ru-RU" sz="2200" dirty="0" smtClean="0"/>
              <a:t>битный звук в хранилище (-23 </a:t>
            </a:r>
            <a:r>
              <a:rPr lang="en-US" sz="2200" dirty="0" smtClean="0"/>
              <a:t>LUFS)</a:t>
            </a:r>
            <a:endParaRPr lang="ru-RU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 t="25197" b="25197"/>
          <a:stretch>
            <a:fillRect/>
          </a:stretch>
        </p:blipFill>
        <p:spPr bwMode="auto">
          <a:xfrm>
            <a:off x="4932040" y="2787334"/>
            <a:ext cx="1949229" cy="9665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" name="Облако 22"/>
          <p:cNvSpPr/>
          <p:nvPr/>
        </p:nvSpPr>
        <p:spPr>
          <a:xfrm>
            <a:off x="7668344" y="3507414"/>
            <a:ext cx="1224136" cy="6480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Канал-в-коробке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4620" y="2393569"/>
            <a:ext cx="965332" cy="11138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6" name="AutoShape 3"/>
          <p:cNvCxnSpPr>
            <a:cxnSpLocks noChangeShapeType="1"/>
          </p:cNvCxnSpPr>
          <p:nvPr/>
        </p:nvCxnSpPr>
        <p:spPr bwMode="auto">
          <a:xfrm>
            <a:off x="4139952" y="3363398"/>
            <a:ext cx="792088" cy="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</p:spPr>
      </p:cxnSp>
      <p:cxnSp>
        <p:nvCxnSpPr>
          <p:cNvPr id="7" name="AutoShape 4"/>
          <p:cNvCxnSpPr>
            <a:cxnSpLocks noChangeShapeType="1"/>
          </p:cNvCxnSpPr>
          <p:nvPr/>
        </p:nvCxnSpPr>
        <p:spPr bwMode="auto">
          <a:xfrm flipV="1">
            <a:off x="6732240" y="3003358"/>
            <a:ext cx="936104" cy="288032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</p:spPr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100392" y="3651430"/>
            <a:ext cx="43204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IP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851920" y="3795446"/>
            <a:ext cx="36004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/>
              <a:t>Программно-аппаратный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/>
              <a:t>комплекс </a:t>
            </a:r>
            <a:r>
              <a:rPr lang="ru-RU" dirty="0" err="1" smtClean="0"/>
              <a:t>ФорвардТ</a:t>
            </a:r>
            <a:endParaRPr lang="ru-RU" dirty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1707214"/>
            <a:ext cx="434399" cy="15358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2" name="AutoShape 10"/>
          <p:cNvCxnSpPr>
            <a:cxnSpLocks noChangeShapeType="1"/>
          </p:cNvCxnSpPr>
          <p:nvPr/>
        </p:nvCxnSpPr>
        <p:spPr bwMode="auto">
          <a:xfrm>
            <a:off x="6732240" y="3291390"/>
            <a:ext cx="936104" cy="288032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</p:spPr>
      </p:cxn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729071"/>
            <a:ext cx="1682610" cy="12027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3528" y="1371369"/>
            <a:ext cx="2448272" cy="34326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особенности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Статические реальные камеры</a:t>
            </a:r>
            <a:endParaRPr lang="en-US" sz="2400" dirty="0" smtClean="0"/>
          </a:p>
          <a:p>
            <a:r>
              <a:rPr lang="ru-RU" sz="2400" dirty="0" smtClean="0"/>
              <a:t>Подвижные виртуальные камеры</a:t>
            </a:r>
          </a:p>
          <a:p>
            <a:r>
              <a:rPr lang="ru-RU" sz="2400" dirty="0" smtClean="0"/>
              <a:t>Полноценная поддержка 3Д</a:t>
            </a:r>
          </a:p>
          <a:p>
            <a:r>
              <a:rPr lang="ru-RU" sz="2400" dirty="0" smtClean="0"/>
              <a:t>«</a:t>
            </a:r>
            <a:r>
              <a:rPr lang="ru-RU" sz="2400" dirty="0" err="1" smtClean="0"/>
              <a:t>Пре-рендеренные</a:t>
            </a:r>
            <a:r>
              <a:rPr lang="ru-RU" sz="2400" dirty="0" smtClean="0"/>
              <a:t>» сцены</a:t>
            </a:r>
            <a:endParaRPr lang="en-US" sz="2400" dirty="0" smtClean="0"/>
          </a:p>
          <a:p>
            <a:r>
              <a:rPr lang="ru-RU" sz="2400" dirty="0" smtClean="0"/>
              <a:t>Разрешения от </a:t>
            </a:r>
            <a:r>
              <a:rPr lang="en-US" sz="2400" dirty="0" smtClean="0"/>
              <a:t>SD </a:t>
            </a:r>
            <a:r>
              <a:rPr lang="ru-RU" sz="2400" dirty="0" smtClean="0"/>
              <a:t>до</a:t>
            </a:r>
            <a:r>
              <a:rPr lang="en-US" sz="2400" dirty="0" smtClean="0"/>
              <a:t> 4K</a:t>
            </a:r>
          </a:p>
          <a:p>
            <a:r>
              <a:rPr lang="ru-RU" sz="2400" dirty="0" smtClean="0"/>
              <a:t>Управление от разных устройств</a:t>
            </a:r>
            <a:endParaRPr lang="en-US" sz="2400" dirty="0" smtClean="0"/>
          </a:p>
          <a:p>
            <a:r>
              <a:rPr lang="ru-RU" sz="2400" dirty="0" smtClean="0"/>
              <a:t>Редактор интерфейса оператора</a:t>
            </a:r>
            <a:endParaRPr lang="en-US" sz="2400" dirty="0" smtClean="0"/>
          </a:p>
        </p:txBody>
      </p:sp>
      <p:pic>
        <p:nvPicPr>
          <p:cNvPr id="4" name="Содержимое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80112" y="1995686"/>
            <a:ext cx="332864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FD722v3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65168" y="1419622"/>
            <a:ext cx="2791008" cy="1800200"/>
          </a:xfrm>
          <a:prstGeom prst="rect">
            <a:avLst/>
          </a:prstGeom>
        </p:spPr>
      </p:pic>
      <p:pic>
        <p:nvPicPr>
          <p:cNvPr id="14" name="Рисунок 13" descr="FD788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1563638"/>
            <a:ext cx="2860456" cy="17281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Платы </a:t>
            </a:r>
            <a:r>
              <a:rPr lang="en-US" sz="3600" dirty="0" smtClean="0"/>
              <a:t>FD322, FD722</a:t>
            </a:r>
            <a:r>
              <a:rPr lang="ru-RU" sz="3600" dirty="0" smtClean="0"/>
              <a:t>, </a:t>
            </a:r>
            <a:r>
              <a:rPr lang="en-US" sz="3600" dirty="0" smtClean="0"/>
              <a:t>FD788</a:t>
            </a:r>
            <a:endParaRPr lang="ru-RU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b="4759"/>
          <a:stretch>
            <a:fillRect/>
          </a:stretch>
        </p:blipFill>
        <p:spPr bwMode="auto">
          <a:xfrm>
            <a:off x="2195736" y="3432109"/>
            <a:ext cx="1872208" cy="13718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Содержимое 5"/>
          <p:cNvSpPr txBox="1">
            <a:spLocks/>
          </p:cNvSpPr>
          <p:nvPr/>
        </p:nvSpPr>
        <p:spPr bwMode="auto">
          <a:xfrm>
            <a:off x="6300192" y="1635646"/>
            <a:ext cx="27363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 smtClean="0">
                <a:latin typeface="+mn-lt"/>
                <a:cs typeface="+mn-cs"/>
              </a:rPr>
              <a:t>Quad-Link 3G-SDI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 smtClean="0">
                <a:latin typeface="+mn-lt"/>
                <a:cs typeface="+mn-cs"/>
              </a:rPr>
              <a:t>3G-SDI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HD-SDI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 smtClean="0">
                <a:latin typeface="+mn-lt"/>
                <a:cs typeface="+mn-cs"/>
              </a:rPr>
              <a:t>SD-SDI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ru-RU" sz="2400" dirty="0" smtClean="0">
                <a:latin typeface="+mn-lt"/>
                <a:cs typeface="+mn-cs"/>
              </a:rPr>
              <a:t>Аналог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AutoShape 30"/>
          <p:cNvSpPr>
            <a:spLocks noChangeArrowheads="1"/>
          </p:cNvSpPr>
          <p:nvPr/>
        </p:nvSpPr>
        <p:spPr bwMode="auto">
          <a:xfrm>
            <a:off x="611560" y="2283718"/>
            <a:ext cx="504056" cy="360040"/>
          </a:xfrm>
          <a:prstGeom prst="roundRect">
            <a:avLst>
              <a:gd name="adj" fmla="val 16667"/>
            </a:avLst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30"/>
          <p:cNvSpPr>
            <a:spLocks noChangeArrowheads="1"/>
          </p:cNvSpPr>
          <p:nvPr/>
        </p:nvSpPr>
        <p:spPr bwMode="auto">
          <a:xfrm>
            <a:off x="827584" y="2592000"/>
            <a:ext cx="504056" cy="360040"/>
          </a:xfrm>
          <a:prstGeom prst="roundRect">
            <a:avLst>
              <a:gd name="adj" fmla="val 16667"/>
            </a:avLst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Содержимое 5"/>
          <p:cNvSpPr txBox="1">
            <a:spLocks/>
          </p:cNvSpPr>
          <p:nvPr/>
        </p:nvSpPr>
        <p:spPr bwMode="auto">
          <a:xfrm>
            <a:off x="6012160" y="3867894"/>
            <a:ext cx="295232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000" dirty="0" smtClean="0">
                <a:latin typeface="+mn-lt"/>
                <a:cs typeface="+mn-cs"/>
              </a:rPr>
              <a:t>Отдельный сигнал аналогового генлока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AutoShape 30"/>
          <p:cNvSpPr>
            <a:spLocks noChangeArrowheads="1"/>
          </p:cNvSpPr>
          <p:nvPr/>
        </p:nvSpPr>
        <p:spPr bwMode="auto">
          <a:xfrm>
            <a:off x="3635896" y="2139702"/>
            <a:ext cx="432048" cy="216024"/>
          </a:xfrm>
          <a:prstGeom prst="roundRect">
            <a:avLst>
              <a:gd name="adj" fmla="val 16667"/>
            </a:avLst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30"/>
          <p:cNvSpPr>
            <a:spLocks noChangeArrowheads="1"/>
          </p:cNvSpPr>
          <p:nvPr/>
        </p:nvSpPr>
        <p:spPr bwMode="auto">
          <a:xfrm>
            <a:off x="539552" y="2139702"/>
            <a:ext cx="432048" cy="216024"/>
          </a:xfrm>
          <a:prstGeom prst="roundRect">
            <a:avLst>
              <a:gd name="adj" fmla="val 16667"/>
            </a:avLst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xit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/>
      <p:bldP spid="12" grpId="0" animBg="1"/>
      <p:bldP spid="12" grpId="1" animBg="1"/>
      <p:bldP spid="15" grpId="0" animBg="1"/>
      <p:bldP spid="15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Виртуальная плата</a:t>
            </a:r>
            <a:endParaRPr lang="ru-RU" dirty="0"/>
          </a:p>
        </p:txBody>
      </p:sp>
      <p:grpSp>
        <p:nvGrpSpPr>
          <p:cNvPr id="40" name="Группа 39"/>
          <p:cNvGrpSpPr/>
          <p:nvPr/>
        </p:nvGrpSpPr>
        <p:grpSpPr>
          <a:xfrm>
            <a:off x="972244" y="1635646"/>
            <a:ext cx="6336060" cy="3024336"/>
            <a:chOff x="972244" y="1635646"/>
            <a:chExt cx="6336060" cy="3024336"/>
          </a:xfrm>
        </p:grpSpPr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1585411" y="2219648"/>
              <a:ext cx="756756" cy="483980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 anchor="ctr" anchorCtr="1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Demux</a:t>
              </a:r>
            </a:p>
          </p:txBody>
        </p:sp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1149467" y="2219648"/>
              <a:ext cx="410988" cy="2608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TS</a:t>
              </a:r>
            </a:p>
          </p:txBody>
        </p:sp>
        <p:cxnSp>
          <p:nvCxnSpPr>
            <p:cNvPr id="6" name="AutoShape 4"/>
            <p:cNvCxnSpPr>
              <a:cxnSpLocks noChangeShapeType="1"/>
            </p:cNvCxnSpPr>
            <p:nvPr/>
          </p:nvCxnSpPr>
          <p:spPr bwMode="auto">
            <a:xfrm>
              <a:off x="2342168" y="2364842"/>
              <a:ext cx="292354" cy="2151"/>
            </a:xfrm>
            <a:prstGeom prst="straightConnector1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7" name="AutoShape 5"/>
            <p:cNvCxnSpPr>
              <a:cxnSpLocks noChangeShapeType="1"/>
            </p:cNvCxnSpPr>
            <p:nvPr/>
          </p:nvCxnSpPr>
          <p:spPr bwMode="auto">
            <a:xfrm>
              <a:off x="3506409" y="2364842"/>
              <a:ext cx="291061" cy="2151"/>
            </a:xfrm>
            <a:prstGeom prst="straightConnector1">
              <a:avLst/>
            </a:prstGeom>
            <a:noFill/>
            <a:ln w="2844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633228" y="2074454"/>
              <a:ext cx="873181" cy="774368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 anchor="ctr" anchorCtr="1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 dirty="0">
                  <a:solidFill>
                    <a:srgbClr val="000000"/>
                  </a:solidFill>
                </a:rPr>
                <a:t>Video/ Audio Decoder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788414" y="3440353"/>
              <a:ext cx="756757" cy="774368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46800" rIns="0" bIns="46800" anchor="ctr" anchorCtr="1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Mixer</a:t>
              </a:r>
            </a:p>
          </p:txBody>
        </p:sp>
        <p:cxnSp>
          <p:nvCxnSpPr>
            <p:cNvPr id="10" name="AutoShape 8"/>
            <p:cNvCxnSpPr>
              <a:cxnSpLocks noChangeShapeType="1"/>
            </p:cNvCxnSpPr>
            <p:nvPr/>
          </p:nvCxnSpPr>
          <p:spPr bwMode="auto">
            <a:xfrm>
              <a:off x="1119715" y="2461638"/>
              <a:ext cx="466990" cy="2151"/>
            </a:xfrm>
            <a:prstGeom prst="straightConnector1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1" name="AutoShape 9"/>
            <p:cNvCxnSpPr>
              <a:cxnSpLocks noChangeShapeType="1"/>
            </p:cNvCxnSpPr>
            <p:nvPr/>
          </p:nvCxnSpPr>
          <p:spPr bwMode="auto">
            <a:xfrm>
              <a:off x="2342168" y="2605757"/>
              <a:ext cx="292354" cy="2151"/>
            </a:xfrm>
            <a:prstGeom prst="straightConnector1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2" name="AutoShape 10"/>
            <p:cNvCxnSpPr>
              <a:cxnSpLocks noChangeShapeType="1"/>
            </p:cNvCxnSpPr>
            <p:nvPr/>
          </p:nvCxnSpPr>
          <p:spPr bwMode="auto">
            <a:xfrm>
              <a:off x="3506409" y="2605757"/>
              <a:ext cx="291061" cy="2151"/>
            </a:xfrm>
            <a:prstGeom prst="straightConnector1">
              <a:avLst/>
            </a:prstGeom>
            <a:noFill/>
            <a:ln w="2844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3" name="AutoShape 11"/>
            <p:cNvCxnSpPr>
              <a:cxnSpLocks noChangeShapeType="1"/>
            </p:cNvCxnSpPr>
            <p:nvPr/>
          </p:nvCxnSpPr>
          <p:spPr bwMode="auto">
            <a:xfrm>
              <a:off x="4545171" y="3730741"/>
              <a:ext cx="291060" cy="1075"/>
            </a:xfrm>
            <a:prstGeom prst="straightConnector1">
              <a:avLst/>
            </a:prstGeom>
            <a:noFill/>
            <a:ln w="2844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4" name="AutoShape 12"/>
            <p:cNvCxnSpPr>
              <a:cxnSpLocks noChangeShapeType="1"/>
            </p:cNvCxnSpPr>
            <p:nvPr/>
          </p:nvCxnSpPr>
          <p:spPr bwMode="auto">
            <a:xfrm>
              <a:off x="4545171" y="3971655"/>
              <a:ext cx="291060" cy="1075"/>
            </a:xfrm>
            <a:prstGeom prst="straightConnector1">
              <a:avLst/>
            </a:prstGeom>
            <a:noFill/>
            <a:ln w="2844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4836231" y="3440353"/>
              <a:ext cx="873181" cy="774368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 anchor="ctr" anchorCtr="1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Video/ Audio Encoder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6000473" y="3585547"/>
              <a:ext cx="756757" cy="532378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 anchor="ctr" anchorCtr="1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Muxer</a:t>
              </a:r>
            </a:p>
          </p:txBody>
        </p:sp>
        <p:cxnSp>
          <p:nvCxnSpPr>
            <p:cNvPr id="17" name="AutoShape 15"/>
            <p:cNvCxnSpPr>
              <a:cxnSpLocks noChangeShapeType="1"/>
            </p:cNvCxnSpPr>
            <p:nvPr/>
          </p:nvCxnSpPr>
          <p:spPr bwMode="auto">
            <a:xfrm>
              <a:off x="5709413" y="3730741"/>
              <a:ext cx="291060" cy="1075"/>
            </a:xfrm>
            <a:prstGeom prst="straightConnector1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8" name="AutoShape 16"/>
            <p:cNvCxnSpPr>
              <a:cxnSpLocks noChangeShapeType="1"/>
            </p:cNvCxnSpPr>
            <p:nvPr/>
          </p:nvCxnSpPr>
          <p:spPr bwMode="auto">
            <a:xfrm>
              <a:off x="5709413" y="3971655"/>
              <a:ext cx="291060" cy="1075"/>
            </a:xfrm>
            <a:prstGeom prst="straightConnector1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6786982" y="3576942"/>
              <a:ext cx="410988" cy="2608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TS</a:t>
              </a:r>
            </a:p>
          </p:txBody>
        </p:sp>
        <p:cxnSp>
          <p:nvCxnSpPr>
            <p:cNvPr id="20" name="AutoShape 18"/>
            <p:cNvCxnSpPr>
              <a:cxnSpLocks noChangeShapeType="1"/>
            </p:cNvCxnSpPr>
            <p:nvPr/>
          </p:nvCxnSpPr>
          <p:spPr bwMode="auto">
            <a:xfrm>
              <a:off x="6757230" y="3818933"/>
              <a:ext cx="466990" cy="2151"/>
            </a:xfrm>
            <a:prstGeom prst="straightConnector1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1264598" y="3147814"/>
              <a:ext cx="1408732" cy="774368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F5CD2D"/>
              </a:solidFill>
              <a:miter lim="800000"/>
              <a:headEnd/>
              <a:tailEnd/>
            </a:ln>
          </p:spPr>
          <p:txBody>
            <a:bodyPr lIns="90000" tIns="46800" rIns="90000" bIns="46800" anchor="ctr" anchorCtr="1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FDOnAir …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3788414" y="2069076"/>
              <a:ext cx="756757" cy="774368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 anchor="ctr" anchorCtr="1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NR</a:t>
              </a:r>
            </a:p>
          </p:txBody>
        </p:sp>
        <p:cxnSp>
          <p:nvCxnSpPr>
            <p:cNvPr id="23" name="AutoShape 21"/>
            <p:cNvCxnSpPr>
              <a:cxnSpLocks noChangeShapeType="1"/>
              <a:stCxn id="22" idx="2"/>
              <a:endCxn id="9" idx="0"/>
            </p:cNvCxnSpPr>
            <p:nvPr/>
          </p:nvCxnSpPr>
          <p:spPr bwMode="auto">
            <a:xfrm>
              <a:off x="4166146" y="2843444"/>
              <a:ext cx="1294" cy="596909"/>
            </a:xfrm>
            <a:prstGeom prst="straightConnector1">
              <a:avLst/>
            </a:prstGeom>
            <a:noFill/>
            <a:ln w="2844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24" name="AutoShape 22"/>
            <p:cNvCxnSpPr>
              <a:cxnSpLocks noChangeShapeType="1"/>
            </p:cNvCxnSpPr>
            <p:nvPr/>
          </p:nvCxnSpPr>
          <p:spPr bwMode="auto">
            <a:xfrm flipV="1">
              <a:off x="2673330" y="3048867"/>
              <a:ext cx="1468238" cy="293614"/>
            </a:xfrm>
            <a:prstGeom prst="straightConnector1">
              <a:avLst/>
            </a:prstGeom>
            <a:noFill/>
            <a:ln w="38160" cap="sq">
              <a:solidFill>
                <a:srgbClr val="FCC9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972244" y="1635646"/>
              <a:ext cx="3813537" cy="1316425"/>
            </a:xfrm>
            <a:prstGeom prst="rect">
              <a:avLst/>
            </a:prstGeom>
            <a:noFill/>
            <a:ln w="25560" cap="sq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/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1781350" y="1684044"/>
              <a:ext cx="2209556" cy="2608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 dirty="0">
                  <a:solidFill>
                    <a:srgbClr val="000000"/>
                  </a:solidFill>
                </a:rPr>
                <a:t>Input Graph</a:t>
              </a:r>
              <a:r>
                <a:rPr lang="ru-RU" sz="1400" dirty="0">
                  <a:solidFill>
                    <a:srgbClr val="000000"/>
                  </a:solidFill>
                </a:rPr>
                <a:t> </a:t>
              </a:r>
              <a:r>
                <a:rPr lang="ru-RU" sz="1400" i="1" dirty="0">
                  <a:solidFill>
                    <a:srgbClr val="000000"/>
                  </a:solidFill>
                </a:rPr>
                <a:t>(</a:t>
              </a:r>
              <a:r>
                <a:rPr lang="en-US" sz="1400" i="1" dirty="0">
                  <a:solidFill>
                    <a:srgbClr val="000000"/>
                  </a:solidFill>
                </a:rPr>
                <a:t>virtual input</a:t>
              </a:r>
              <a:r>
                <a:rPr lang="ru-RU" sz="1400" i="1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3612484" y="3342481"/>
              <a:ext cx="3695820" cy="1317501"/>
            </a:xfrm>
            <a:prstGeom prst="rect">
              <a:avLst/>
            </a:prstGeom>
            <a:noFill/>
            <a:ln w="25560" cap="sq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/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4904792" y="4317970"/>
              <a:ext cx="1265388" cy="2608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Output Graph</a:t>
              </a:r>
            </a:p>
          </p:txBody>
        </p:sp>
        <p:pic>
          <p:nvPicPr>
            <p:cNvPr id="29" name="Picture 27"/>
            <p:cNvPicPr>
              <a:picLocks noChangeArrowheads="1"/>
            </p:cNvPicPr>
            <p:nvPr/>
          </p:nvPicPr>
          <p:blipFill>
            <a:blip r:embed="rId2" cstate="print"/>
            <a:srcRect l="17091" t="2611" r="15785" b="34123"/>
            <a:stretch>
              <a:fillRect/>
            </a:stretch>
          </p:blipFill>
          <p:spPr bwMode="auto">
            <a:xfrm>
              <a:off x="1969610" y="2562736"/>
              <a:ext cx="252000" cy="2535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0" name="Picture 28"/>
            <p:cNvPicPr>
              <a:picLocks noChangeArrowheads="1"/>
            </p:cNvPicPr>
            <p:nvPr/>
          </p:nvPicPr>
          <p:blipFill>
            <a:blip r:embed="rId2" cstate="print"/>
            <a:srcRect l="17091" t="2611" r="15785" b="34123"/>
            <a:stretch>
              <a:fillRect/>
            </a:stretch>
          </p:blipFill>
          <p:spPr bwMode="auto">
            <a:xfrm>
              <a:off x="4198486" y="4074904"/>
              <a:ext cx="252000" cy="252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pic>
        <p:nvPicPr>
          <p:cNvPr id="31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635646"/>
            <a:ext cx="2025430" cy="12961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Кодеки для цифрового ТВ</a:t>
            </a:r>
            <a:endParaRPr lang="ru-RU" dirty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Разрешение: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UHD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 4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K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</a:rPr>
              <a:t>/ HD / SD</a:t>
            </a:r>
          </a:p>
          <a:p>
            <a:pPr marL="341313" indent="-341313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Видео: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HEVC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</a:rPr>
              <a:t>/ AVC / MPEG2</a:t>
            </a:r>
          </a:p>
          <a:p>
            <a:pPr marL="341313" indent="-341313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Звук: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AAC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</a:rPr>
              <a:t>/ MPEG1,2</a:t>
            </a:r>
          </a:p>
          <a:p>
            <a:pPr marL="341313" indent="-341313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Программный кодер от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</a:rPr>
              <a:t>MainConcept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341313" indent="-341313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Аппаратный кодек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Intel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</a:rPr>
              <a:t>QuickSync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341313" indent="-341313"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Аппаратный кодек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</a:rPr>
              <a:t>NVidia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 NENC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Calibri" pitchFamily="34" charset="0"/>
              </a:rPr>
            </a:b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AutoShape 30"/>
          <p:cNvSpPr>
            <a:spLocks noChangeArrowheads="1"/>
          </p:cNvSpPr>
          <p:nvPr/>
        </p:nvSpPr>
        <p:spPr bwMode="auto">
          <a:xfrm>
            <a:off x="2843808" y="1635646"/>
            <a:ext cx="1296144" cy="432048"/>
          </a:xfrm>
          <a:prstGeom prst="roundRect">
            <a:avLst>
              <a:gd name="adj" fmla="val 16667"/>
            </a:avLst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30"/>
          <p:cNvSpPr>
            <a:spLocks noChangeArrowheads="1"/>
          </p:cNvSpPr>
          <p:nvPr/>
        </p:nvSpPr>
        <p:spPr bwMode="auto">
          <a:xfrm>
            <a:off x="1907704" y="2139702"/>
            <a:ext cx="1008112" cy="432048"/>
          </a:xfrm>
          <a:prstGeom prst="roundRect">
            <a:avLst>
              <a:gd name="adj" fmla="val 16667"/>
            </a:avLst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30"/>
          <p:cNvSpPr>
            <a:spLocks noChangeArrowheads="1"/>
          </p:cNvSpPr>
          <p:nvPr/>
        </p:nvSpPr>
        <p:spPr bwMode="auto">
          <a:xfrm>
            <a:off x="755576" y="3651870"/>
            <a:ext cx="5400600" cy="1008112"/>
          </a:xfrm>
          <a:prstGeom prst="roundRect">
            <a:avLst>
              <a:gd name="adj" fmla="val 16667"/>
            </a:avLst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FDOnAir</a:t>
            </a:r>
            <a:endParaRPr lang="ru-RU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1600201"/>
            <a:ext cx="8229600" cy="32037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lnSpc>
                <a:spcPct val="80000"/>
              </a:lnSpc>
              <a:spcBef>
                <a:spcPts val="675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Показ роликов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(AVI, MPEG, MXF, QuickTime, MP4…)</a:t>
            </a:r>
          </a:p>
          <a:p>
            <a:pPr marL="341313" indent="-341313">
              <a:lnSpc>
                <a:spcPct val="80000"/>
              </a:lnSpc>
              <a:spcBef>
                <a:spcPts val="675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Переключение входов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75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Задержка проходящего видео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75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Микширование звука</a:t>
            </a:r>
          </a:p>
          <a:p>
            <a:pPr marL="341313" indent="-341313">
              <a:lnSpc>
                <a:spcPct val="80000"/>
              </a:lnSpc>
              <a:spcBef>
                <a:spcPts val="675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Многослойные анимированные </a:t>
            </a:r>
            <a:b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титры (логотип, </a:t>
            </a:r>
            <a:r>
              <a:rPr lang="ru-RU" sz="2400" dirty="0" err="1" smtClean="0">
                <a:solidFill>
                  <a:srgbClr val="000000"/>
                </a:solidFill>
                <a:latin typeface="Calibri" pitchFamily="34" charset="0"/>
              </a:rPr>
              <a:t>бегучка</a:t>
            </a: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, погода, </a:t>
            </a:r>
            <a:b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2400" dirty="0" err="1" smtClean="0">
                <a:solidFill>
                  <a:srgbClr val="000000"/>
                </a:solidFill>
                <a:latin typeface="Calibri" pitchFamily="34" charset="0"/>
              </a:rPr>
              <a:t>банеры</a:t>
            </a: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, СМС, пробки…)</a:t>
            </a:r>
          </a:p>
          <a:p>
            <a:pPr marL="341313" indent="-341313">
              <a:lnSpc>
                <a:spcPct val="80000"/>
              </a:lnSpc>
              <a:spcBef>
                <a:spcPts val="675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Ожидание внешних событий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139702"/>
            <a:ext cx="3715653" cy="2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363838"/>
            <a:ext cx="238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FDOnAir</a:t>
            </a:r>
            <a:r>
              <a:rPr lang="en-US" dirty="0" smtClean="0"/>
              <a:t> </a:t>
            </a:r>
            <a:r>
              <a:rPr lang="ru-RU" dirty="0" smtClean="0"/>
              <a:t>(новое)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6203032" cy="3160373"/>
          </a:xfrm>
        </p:spPr>
        <p:txBody>
          <a:bodyPr/>
          <a:lstStyle/>
          <a:p>
            <a:r>
              <a:rPr lang="ru-RU" sz="2200" dirty="0" smtClean="0"/>
              <a:t>64-разрядное приложение</a:t>
            </a:r>
            <a:endParaRPr lang="en-US" sz="2200" dirty="0" smtClean="0"/>
          </a:p>
          <a:p>
            <a:r>
              <a:rPr lang="ru-RU" sz="2200" dirty="0" smtClean="0"/>
              <a:t>Картинки на кнопках видеовходов</a:t>
            </a:r>
          </a:p>
          <a:p>
            <a:r>
              <a:rPr lang="ru-RU" sz="2200" dirty="0" smtClean="0"/>
              <a:t>Добавлены команды генерации меток SCTE35</a:t>
            </a:r>
            <a:endParaRPr lang="en-US" sz="2200" dirty="0" smtClean="0"/>
          </a:p>
          <a:p>
            <a:r>
              <a:rPr lang="ru-RU" sz="2200" dirty="0" smtClean="0"/>
              <a:t>Добавочные иконки в расписании</a:t>
            </a:r>
            <a:endParaRPr lang="en-US" sz="2200" dirty="0" smtClean="0"/>
          </a:p>
          <a:p>
            <a:r>
              <a:rPr lang="ru-RU" sz="2200" dirty="0" smtClean="0"/>
              <a:t>«Восстановление» вещания </a:t>
            </a:r>
            <a:br>
              <a:rPr lang="ru-RU" sz="2200" dirty="0" smtClean="0"/>
            </a:br>
            <a:r>
              <a:rPr lang="ru-RU" sz="2200" dirty="0" smtClean="0"/>
              <a:t>по текущему времени</a:t>
            </a:r>
          </a:p>
          <a:p>
            <a:r>
              <a:rPr lang="ru-RU" sz="2200" dirty="0" smtClean="0"/>
              <a:t>Заголовки файловых страниц сбоку</a:t>
            </a:r>
          </a:p>
          <a:p>
            <a:r>
              <a:rPr lang="ru-RU" sz="2200" dirty="0" smtClean="0"/>
              <a:t>Командная строка (-</a:t>
            </a:r>
            <a:r>
              <a:rPr lang="en-US" sz="2200" dirty="0" smtClean="0"/>
              <a:t>close </a:t>
            </a:r>
            <a:r>
              <a:rPr lang="ru-RU" sz="2200" dirty="0" smtClean="0"/>
              <a:t>-</a:t>
            </a:r>
            <a:r>
              <a:rPr lang="en-US" sz="2200" dirty="0" smtClean="0"/>
              <a:t>restart </a:t>
            </a:r>
            <a:r>
              <a:rPr lang="ru-RU" sz="2200" dirty="0" smtClean="0"/>
              <a:t>-</a:t>
            </a:r>
            <a:r>
              <a:rPr lang="en-US" sz="2200" dirty="0" err="1" smtClean="0"/>
              <a:t>retitle</a:t>
            </a:r>
            <a:r>
              <a:rPr lang="ru-RU" sz="2200" dirty="0" smtClean="0"/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9622" y="1635646"/>
            <a:ext cx="191081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8908" y="3075806"/>
            <a:ext cx="2527548" cy="126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6588224" y="1656000"/>
            <a:ext cx="144016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44408" y="3075806"/>
            <a:ext cx="504056" cy="12961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FDOnAir</a:t>
            </a:r>
            <a:r>
              <a:rPr lang="en-US" dirty="0" smtClean="0"/>
              <a:t> (</a:t>
            </a:r>
            <a:r>
              <a:rPr lang="ru-RU" dirty="0" smtClean="0"/>
              <a:t>новое)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Автоматическое распознавание </a:t>
            </a:r>
            <a:r>
              <a:rPr lang="en-US" sz="2400" dirty="0" smtClean="0"/>
              <a:t>DVSD</a:t>
            </a:r>
            <a:r>
              <a:rPr lang="ru-RU" sz="2400" dirty="0" smtClean="0"/>
              <a:t> </a:t>
            </a:r>
            <a:r>
              <a:rPr lang="en-US" sz="2400" dirty="0" smtClean="0"/>
              <a:t>/ DV25</a:t>
            </a:r>
            <a:endParaRPr lang="ru-RU" sz="2400" dirty="0" smtClean="0"/>
          </a:p>
          <a:p>
            <a:r>
              <a:rPr lang="ru-RU" sz="2400" dirty="0" smtClean="0"/>
              <a:t>Активация WatchDog-а при потере текущего входа</a:t>
            </a:r>
          </a:p>
          <a:p>
            <a:r>
              <a:rPr lang="ru-RU" sz="2400" dirty="0" smtClean="0"/>
              <a:t>Опция «Переподготавливать файл, если время загрузки превышает … секунд»</a:t>
            </a:r>
          </a:p>
          <a:p>
            <a:r>
              <a:rPr lang="ru-RU" sz="2400" dirty="0" smtClean="0"/>
              <a:t>Добавлены комментарии к команде «Пауза»</a:t>
            </a:r>
          </a:p>
          <a:p>
            <a:r>
              <a:rPr lang="ru-RU" sz="2400" dirty="0" smtClean="0"/>
              <a:t>Играть .MOV, .QT, .MQV через FFMPEG (по умолчанию)</a:t>
            </a:r>
          </a:p>
          <a:p>
            <a:r>
              <a:rPr lang="ru-RU" sz="2400" dirty="0" smtClean="0"/>
              <a:t>Отдельная иконка для нормализованных роликов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FDOnAir</a:t>
            </a:r>
            <a:r>
              <a:rPr lang="en-US" dirty="0" smtClean="0"/>
              <a:t> (</a:t>
            </a:r>
            <a:r>
              <a:rPr lang="ru-RU" dirty="0" smtClean="0"/>
              <a:t>новое)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err="1" smtClean="0"/>
              <a:t>SLBloсk</a:t>
            </a:r>
            <a:r>
              <a:rPr lang="ru-RU" sz="2400" dirty="0" smtClean="0"/>
              <a:t> «из папки в случайном порядке»</a:t>
            </a:r>
          </a:p>
          <a:p>
            <a:r>
              <a:rPr lang="ru-RU" sz="2400" dirty="0" smtClean="0"/>
              <a:t>Добавлено описание ролика в </a:t>
            </a:r>
            <a:r>
              <a:rPr lang="en-US" sz="2400" dirty="0" smtClean="0"/>
              <a:t>XMLTV</a:t>
            </a:r>
            <a:endParaRPr lang="ru-RU" sz="2400" dirty="0" smtClean="0"/>
          </a:p>
          <a:p>
            <a:r>
              <a:rPr lang="ru-RU" sz="2400" dirty="0" smtClean="0"/>
              <a:t>Ключ </a:t>
            </a:r>
            <a:r>
              <a:rPr lang="en-US" sz="2400" dirty="0" smtClean="0"/>
              <a:t>/restore</a:t>
            </a:r>
            <a:r>
              <a:rPr lang="ru-RU" sz="2400" dirty="0" smtClean="0"/>
              <a:t> отрабатывает автозагрузку</a:t>
            </a:r>
          </a:p>
          <a:p>
            <a:r>
              <a:rPr lang="ru-RU" sz="2400" dirty="0" smtClean="0"/>
              <a:t>Предупреждает о сроке окончания временной лицензии</a:t>
            </a:r>
          </a:p>
          <a:p>
            <a:r>
              <a:rPr lang="ru-RU" sz="2400" dirty="0" smtClean="0"/>
              <a:t>Генерация субтитров</a:t>
            </a:r>
            <a:r>
              <a:rPr lang="en-US" sz="2400" dirty="0" smtClean="0"/>
              <a:t> </a:t>
            </a:r>
            <a:r>
              <a:rPr lang="ru-RU" sz="2400" dirty="0" smtClean="0"/>
              <a:t>из </a:t>
            </a:r>
            <a:r>
              <a:rPr lang="en-US" sz="2400" dirty="0" smtClean="0"/>
              <a:t>SRT</a:t>
            </a:r>
            <a:r>
              <a:rPr lang="ru-RU" sz="2400" dirty="0" smtClean="0"/>
              <a:t>-файлов:</a:t>
            </a:r>
          </a:p>
          <a:p>
            <a:pPr lvl="1">
              <a:spcBef>
                <a:spcPts val="0"/>
              </a:spcBef>
              <a:buFont typeface="Courier New" pitchFamily="49" charset="0"/>
              <a:buChar char="o"/>
            </a:pPr>
            <a:r>
              <a:rPr lang="ru-RU" sz="2000" dirty="0" smtClean="0"/>
              <a:t>Телетекст</a:t>
            </a:r>
          </a:p>
          <a:p>
            <a:pPr lvl="1">
              <a:spcBef>
                <a:spcPts val="0"/>
              </a:spcBef>
              <a:buFont typeface="Courier New" pitchFamily="49" charset="0"/>
              <a:buChar char="o"/>
            </a:pPr>
            <a:r>
              <a:rPr lang="en-US" sz="2000" dirty="0" smtClean="0"/>
              <a:t>DVB</a:t>
            </a:r>
            <a:r>
              <a:rPr lang="ru-RU" sz="2000" dirty="0" smtClean="0"/>
              <a:t>-субтитры</a:t>
            </a:r>
          </a:p>
          <a:p>
            <a:pPr lvl="1">
              <a:spcBef>
                <a:spcPts val="0"/>
              </a:spcBef>
              <a:buFont typeface="Courier New" pitchFamily="49" charset="0"/>
              <a:buChar char="o"/>
            </a:pPr>
            <a:r>
              <a:rPr lang="en-US" sz="2000" dirty="0" err="1" smtClean="0"/>
              <a:t>ClosedCaption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Нормализация громкости звука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8147248" cy="2800333"/>
          </a:xfrm>
        </p:spPr>
        <p:txBody>
          <a:bodyPr/>
          <a:lstStyle/>
          <a:p>
            <a:pPr marL="0">
              <a:buNone/>
            </a:pPr>
            <a:r>
              <a:rPr lang="ru-RU" sz="2800" dirty="0" smtClean="0"/>
              <a:t>Федеральный Закон "О рекламе", ст. 14, ч. 12</a:t>
            </a:r>
            <a:br>
              <a:rPr lang="ru-RU" sz="2800" dirty="0" smtClean="0"/>
            </a:br>
            <a:r>
              <a:rPr lang="ru-RU" sz="2800" dirty="0" smtClean="0"/>
              <a:t>Приказ ФАС России № 374/15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«на лету» для всех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автоматическая (для рекламных роликов)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интерактивная (для рекламных роликов)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424213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 smtClean="0">
                <a:hlinkClick r:id="rId2"/>
              </a:rPr>
              <a:t>http://www.softlab.tv/rus/forward/solutions_audionormalization.htm</a:t>
            </a:r>
            <a:r>
              <a:rPr lang="en-US" sz="1400" u="sng" dirty="0" smtClean="0">
                <a:hlinkClick r:id="rId2"/>
              </a:rPr>
              <a:t>l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Нормализация громкости звука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859782"/>
            <a:ext cx="8075240" cy="936104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Интегральные громкости блоков рекламы, блока анонсов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и фильма</a:t>
            </a:r>
            <a:r>
              <a:rPr lang="en-US" sz="2400" dirty="0" smtClean="0"/>
              <a:t>/</a:t>
            </a:r>
            <a:r>
              <a:rPr lang="ru-RU" sz="2400" dirty="0" smtClean="0"/>
              <a:t>передачи должны совпадать с</a:t>
            </a:r>
            <a:r>
              <a:rPr lang="en-US" sz="2400" dirty="0" smtClean="0"/>
              <a:t> </a:t>
            </a:r>
            <a:r>
              <a:rPr lang="ru-RU" sz="2400" dirty="0" smtClean="0"/>
              <a:t>точностью 1.5 дБ</a:t>
            </a:r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851670"/>
            <a:ext cx="521493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авая фигурная скобка 5"/>
          <p:cNvSpPr/>
          <p:nvPr/>
        </p:nvSpPr>
        <p:spPr>
          <a:xfrm rot="5400000">
            <a:off x="2010000" y="2037406"/>
            <a:ext cx="155448" cy="792088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авая фигурная скобка 6"/>
          <p:cNvSpPr/>
          <p:nvPr/>
        </p:nvSpPr>
        <p:spPr>
          <a:xfrm rot="5400000">
            <a:off x="2658072" y="2181422"/>
            <a:ext cx="155448" cy="5040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авая фигурная скобка 7"/>
          <p:cNvSpPr/>
          <p:nvPr/>
        </p:nvSpPr>
        <p:spPr>
          <a:xfrm rot="5400000">
            <a:off x="4242248" y="1101302"/>
            <a:ext cx="155448" cy="2664296"/>
          </a:xfrm>
          <a:prstGeom prst="rightBrac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авая фигурная скобка 8"/>
          <p:cNvSpPr/>
          <p:nvPr/>
        </p:nvSpPr>
        <p:spPr>
          <a:xfrm rot="5400000">
            <a:off x="5790420" y="2217426"/>
            <a:ext cx="155448" cy="4320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авая фигурная скобка 9"/>
          <p:cNvSpPr/>
          <p:nvPr/>
        </p:nvSpPr>
        <p:spPr>
          <a:xfrm rot="5400000">
            <a:off x="6402488" y="2037406"/>
            <a:ext cx="155448" cy="792088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691680" y="2499742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Фильм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156176" y="2499742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Фильм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411760" y="2499742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Анонс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08104" y="2499742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Анонс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851920" y="2499742"/>
            <a:ext cx="903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Реклама</a:t>
            </a:r>
            <a:endParaRPr lang="ru-RU" sz="1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939902"/>
            <a:ext cx="5184576" cy="40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939902"/>
            <a:ext cx="504056" cy="5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7164288" y="3992165"/>
            <a:ext cx="14991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BS.1770 / R.128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1. </a:t>
            </a:r>
            <a:r>
              <a:rPr lang="ru-RU" sz="3600" dirty="0" smtClean="0"/>
              <a:t>Нормализация</a:t>
            </a:r>
            <a:r>
              <a:rPr lang="en-US" sz="3600" dirty="0" smtClean="0"/>
              <a:t> </a:t>
            </a:r>
            <a:r>
              <a:rPr lang="ru-RU" sz="3600" dirty="0" smtClean="0"/>
              <a:t>выхода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35646"/>
            <a:ext cx="4906888" cy="3168352"/>
          </a:xfrm>
        </p:spPr>
        <p:txBody>
          <a:bodyPr/>
          <a:lstStyle/>
          <a:p>
            <a:r>
              <a:rPr lang="ru-RU" sz="2200" dirty="0" err="1" smtClean="0"/>
              <a:t>Плагин</a:t>
            </a:r>
            <a:r>
              <a:rPr lang="ru-RU" sz="2200" dirty="0" smtClean="0"/>
              <a:t> </a:t>
            </a:r>
            <a:r>
              <a:rPr lang="en-US" sz="2200" dirty="0" smtClean="0"/>
              <a:t>APTO Stream processing</a:t>
            </a:r>
            <a:r>
              <a:rPr lang="ru-RU" sz="2200" dirty="0" smtClean="0"/>
              <a:t> </a:t>
            </a:r>
            <a:br>
              <a:rPr lang="ru-RU" sz="2200" dirty="0" smtClean="0"/>
            </a:br>
            <a:r>
              <a:rPr lang="ru-RU" sz="2200" dirty="0" smtClean="0"/>
              <a:t>от компании </a:t>
            </a:r>
            <a:r>
              <a:rPr lang="en-US" sz="2200" dirty="0" smtClean="0"/>
              <a:t>Linear Acoustic</a:t>
            </a:r>
            <a:endParaRPr lang="ru-RU" sz="2200" dirty="0" smtClean="0"/>
          </a:p>
          <a:p>
            <a:r>
              <a:rPr lang="ru-RU" sz="2200" dirty="0" smtClean="0"/>
              <a:t>Звук на выходе платы </a:t>
            </a:r>
            <a:br>
              <a:rPr lang="ru-RU" sz="2200" dirty="0" smtClean="0"/>
            </a:br>
            <a:r>
              <a:rPr lang="ru-RU" sz="2200" dirty="0" smtClean="0"/>
              <a:t>(реальной или виртуальной)</a:t>
            </a:r>
          </a:p>
          <a:p>
            <a:r>
              <a:rPr lang="ru-RU" sz="2200" dirty="0" smtClean="0"/>
              <a:t>Минимум настроек</a:t>
            </a:r>
          </a:p>
          <a:p>
            <a:r>
              <a:rPr lang="ru-RU" sz="2200" dirty="0" smtClean="0"/>
              <a:t>990</a:t>
            </a:r>
            <a:r>
              <a:rPr lang="en-US" sz="2200" dirty="0" smtClean="0"/>
              <a:t>$</a:t>
            </a:r>
            <a:r>
              <a:rPr lang="ru-RU" sz="2200" dirty="0" smtClean="0"/>
              <a:t> за </a:t>
            </a:r>
            <a:r>
              <a:rPr lang="ru-RU" sz="2200" dirty="0" err="1" smtClean="0"/>
              <a:t>стерео-канал</a:t>
            </a:r>
            <a:r>
              <a:rPr lang="ru-RU" sz="2200" dirty="0" smtClean="0"/>
              <a:t> (независимая обработка разных выходов)</a:t>
            </a:r>
            <a:endParaRPr lang="ru-RU" sz="2200" dirty="0"/>
          </a:p>
        </p:txBody>
      </p:sp>
      <p:pic>
        <p:nvPicPr>
          <p:cNvPr id="4" name="Рисунок 3" descr="plugin_linear_acoustic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563638"/>
            <a:ext cx="3277394" cy="276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особенности</a:t>
            </a:r>
            <a:endParaRPr lang="ru-RU" dirty="0"/>
          </a:p>
        </p:txBody>
      </p:sp>
      <p:pic>
        <p:nvPicPr>
          <p:cNvPr id="4" name="Picture 2" descr="D:\Bbm\РАБОТА\Marketing_materials\Selected_images\VideoMixer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1467" y="1707654"/>
            <a:ext cx="253699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SoftLab\Selected_images\vmest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1" t="7382" r="911" b="12549"/>
          <a:stretch>
            <a:fillRect/>
          </a:stretch>
        </p:blipFill>
        <p:spPr bwMode="auto">
          <a:xfrm>
            <a:off x="3331147" y="1707655"/>
            <a:ext cx="275712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D:\SoftLab\ФОКУС\!ScreenShots\vlcsnap-2015-06-15-18h05m35s337.png"/>
          <p:cNvPicPr>
            <a:picLocks noChangeAspect="1" noChangeArrowheads="1"/>
          </p:cNvPicPr>
          <p:nvPr/>
        </p:nvPicPr>
        <p:blipFill>
          <a:blip r:embed="rId4" cstate="print"/>
          <a:srcRect l="10541" t="32831" r="38649" b="10943"/>
          <a:stretch>
            <a:fillRect/>
          </a:stretch>
        </p:blipFill>
        <p:spPr bwMode="auto">
          <a:xfrm>
            <a:off x="306811" y="1707654"/>
            <a:ext cx="2876741" cy="18002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5576" y="3867894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Интерфейс оператора – часть дизайна виртуальной сцены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23"/>
            <a:ext cx="9144000" cy="714381"/>
          </a:xfrm>
        </p:spPr>
        <p:txBody>
          <a:bodyPr/>
          <a:lstStyle/>
          <a:p>
            <a:r>
              <a:rPr lang="en-US" sz="3600" dirty="0" smtClean="0"/>
              <a:t>2. </a:t>
            </a:r>
            <a:r>
              <a:rPr lang="ru-RU" sz="3600" dirty="0" smtClean="0"/>
              <a:t>Автоматическая </a:t>
            </a:r>
            <a:r>
              <a:rPr lang="ru-RU" sz="3600" dirty="0" smtClean="0"/>
              <a:t>нормализация роликов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35646"/>
            <a:ext cx="4546848" cy="3168352"/>
          </a:xfrm>
        </p:spPr>
        <p:txBody>
          <a:bodyPr/>
          <a:lstStyle/>
          <a:p>
            <a:r>
              <a:rPr lang="ru-RU" sz="2200" dirty="0" smtClean="0"/>
              <a:t>Только для коротких роликов</a:t>
            </a:r>
          </a:p>
          <a:p>
            <a:r>
              <a:rPr lang="ru-RU" sz="2200" dirty="0" smtClean="0"/>
              <a:t>Автоматическое изменение общей громкости клипа </a:t>
            </a:r>
            <a:br>
              <a:rPr lang="ru-RU" sz="2200" dirty="0" smtClean="0"/>
            </a:br>
            <a:r>
              <a:rPr lang="ru-RU" sz="2200" dirty="0" smtClean="0"/>
              <a:t>для точного соответствия требуемой интегральной громкости</a:t>
            </a:r>
          </a:p>
          <a:p>
            <a:r>
              <a:rPr lang="ru-RU" sz="2200" dirty="0" smtClean="0"/>
              <a:t>Задержка обработки</a:t>
            </a:r>
          </a:p>
          <a:p>
            <a:r>
              <a:rPr lang="ru-RU" sz="2200" dirty="0" smtClean="0"/>
              <a:t>Бесплатно</a:t>
            </a:r>
          </a:p>
        </p:txBody>
      </p:sp>
      <p:pic>
        <p:nvPicPr>
          <p:cNvPr id="4" name="Рисунок 3" descr="solutions_audionormalizing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707654"/>
            <a:ext cx="3583867" cy="2796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23"/>
            <a:ext cx="9144000" cy="714381"/>
          </a:xfrm>
        </p:spPr>
        <p:txBody>
          <a:bodyPr/>
          <a:lstStyle/>
          <a:p>
            <a:r>
              <a:rPr lang="en-US" sz="3600" dirty="0" smtClean="0"/>
              <a:t>3. </a:t>
            </a:r>
            <a:r>
              <a:rPr lang="ru-RU" sz="3600" dirty="0" smtClean="0"/>
              <a:t>Интерактивная </a:t>
            </a:r>
            <a:r>
              <a:rPr lang="ru-RU" sz="3600" dirty="0" smtClean="0"/>
              <a:t>нормализация роликов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35646"/>
            <a:ext cx="4402832" cy="2958976"/>
          </a:xfrm>
        </p:spPr>
        <p:txBody>
          <a:bodyPr/>
          <a:lstStyle/>
          <a:p>
            <a:r>
              <a:rPr lang="ru-RU" sz="2200" dirty="0" smtClean="0"/>
              <a:t>Только для коротких роликов</a:t>
            </a:r>
          </a:p>
          <a:p>
            <a:r>
              <a:rPr lang="ru-RU" sz="2200" dirty="0" smtClean="0"/>
              <a:t>Определение интегральной громкости клипа</a:t>
            </a:r>
          </a:p>
          <a:p>
            <a:r>
              <a:rPr lang="ru-RU" sz="2200" dirty="0" smtClean="0"/>
              <a:t>Изменение громкости </a:t>
            </a:r>
            <a:br>
              <a:rPr lang="ru-RU" sz="2200" dirty="0" smtClean="0"/>
            </a:br>
            <a:r>
              <a:rPr lang="ru-RU" sz="2200" dirty="0" smtClean="0"/>
              <a:t>«прямо сейчас»</a:t>
            </a:r>
          </a:p>
          <a:p>
            <a:r>
              <a:rPr lang="ru-RU" sz="2200" dirty="0" smtClean="0"/>
              <a:t>Бесплатно</a:t>
            </a:r>
            <a:endParaRPr lang="ru-RU" sz="2200" dirty="0"/>
          </a:p>
        </p:txBody>
      </p:sp>
      <p:pic>
        <p:nvPicPr>
          <p:cNvPr id="5" name="Рисунок 4" descr="solutions_audionormalizing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5026" y="1707653"/>
            <a:ext cx="3861430" cy="2808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Многослойные титры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72311"/>
            <a:ext cx="3600399" cy="2132204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72311"/>
            <a:ext cx="3803396" cy="2139599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Титровальные шаблоны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63638"/>
            <a:ext cx="5795259" cy="3240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Титровальные </a:t>
            </a:r>
            <a:r>
              <a:rPr lang="ru-RU" dirty="0" err="1" smtClean="0"/>
              <a:t>скрипты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8229600" cy="2872341"/>
          </a:xfrm>
        </p:spPr>
        <p:txBody>
          <a:bodyPr/>
          <a:lstStyle/>
          <a:p>
            <a:pPr marL="0">
              <a:buNone/>
            </a:pPr>
            <a:r>
              <a:rPr lang="ru-RU" sz="2400" dirty="0" smtClean="0"/>
              <a:t>Автоматизации рутинных процессов,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расширение возможностей по оформлению канала</a:t>
            </a:r>
            <a:r>
              <a:rPr lang="en-US" sz="2400" dirty="0" smtClean="0"/>
              <a:t>:</a:t>
            </a:r>
            <a:endParaRPr lang="ru-RU" sz="2400" dirty="0" smtClean="0"/>
          </a:p>
          <a:p>
            <a:pPr>
              <a:spcBef>
                <a:spcPts val="0"/>
              </a:spcBef>
            </a:pPr>
            <a:r>
              <a:rPr lang="ru-RU" sz="2000" dirty="0" smtClean="0"/>
              <a:t>Показ возрастных ограничений</a:t>
            </a:r>
          </a:p>
          <a:p>
            <a:pPr>
              <a:spcBef>
                <a:spcPts val="0"/>
              </a:spcBef>
            </a:pPr>
            <a:r>
              <a:rPr lang="ru-RU" sz="2000" dirty="0" smtClean="0"/>
              <a:t>Предупреждения о сценах курения</a:t>
            </a:r>
          </a:p>
          <a:p>
            <a:pPr>
              <a:spcBef>
                <a:spcPts val="0"/>
              </a:spcBef>
            </a:pPr>
            <a:r>
              <a:rPr lang="ru-RU" sz="2000" dirty="0" smtClean="0"/>
              <a:t>"До конца рекламного блока осталось..."</a:t>
            </a:r>
          </a:p>
          <a:p>
            <a:pPr>
              <a:spcBef>
                <a:spcPts val="0"/>
              </a:spcBef>
            </a:pPr>
            <a:r>
              <a:rPr lang="ru-RU" sz="2000" dirty="0" smtClean="0"/>
              <a:t>"Сейчас в эфире...."</a:t>
            </a:r>
          </a:p>
          <a:p>
            <a:pPr>
              <a:spcBef>
                <a:spcPts val="0"/>
              </a:spcBef>
            </a:pPr>
            <a:r>
              <a:rPr lang="ru-RU" sz="2000" dirty="0" smtClean="0"/>
              <a:t>"Далее следует..."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083918"/>
            <a:ext cx="55446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2"/>
              </a:rPr>
              <a:t>http://www.softlab.tv/rus/forward/docs/ru_title_scripts_tsf.pdf</a:t>
            </a:r>
            <a:endParaRPr lang="ru-RU" sz="1400" dirty="0" smtClean="0"/>
          </a:p>
          <a:p>
            <a:r>
              <a:rPr lang="en-US" sz="1400" dirty="0" smtClean="0">
                <a:hlinkClick r:id="rId3"/>
              </a:rPr>
              <a:t>http://www.softlab.tv/rus/forward/docs/ru_title_scripts_ts1.pdf</a:t>
            </a:r>
            <a:endParaRPr lang="ru-RU" sz="1400" dirty="0" smtClean="0"/>
          </a:p>
          <a:p>
            <a:r>
              <a:rPr lang="ru-RU" sz="1400" u="sng" dirty="0" smtClean="0">
                <a:hlinkClick r:id="rId4"/>
              </a:rPr>
              <a:t>http://www.softlab.tv/rus/forward/titlescripts.html</a:t>
            </a:r>
            <a:endParaRPr lang="ru-RU" sz="1400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«Модные» титры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8229600" cy="3304389"/>
          </a:xfrm>
        </p:spPr>
        <p:txBody>
          <a:bodyPr/>
          <a:lstStyle/>
          <a:p>
            <a:r>
              <a:rPr lang="ru-RU" sz="2400" dirty="0" smtClean="0"/>
              <a:t>QML-анимация для сервисов </a:t>
            </a:r>
            <a:r>
              <a:rPr lang="ru-RU" sz="2400" dirty="0" err="1" smtClean="0"/>
              <a:t>Яндекса</a:t>
            </a:r>
            <a:endParaRPr lang="ru-RU" sz="2400" dirty="0" smtClean="0"/>
          </a:p>
          <a:p>
            <a:pPr lvl="1">
              <a:buFont typeface="Courier New" pitchFamily="49" charset="0"/>
              <a:buChar char="o"/>
            </a:pPr>
            <a:r>
              <a:rPr lang="ru-RU" sz="1600" dirty="0" err="1" smtClean="0"/>
              <a:t>Яндекс.Пробки</a:t>
            </a:r>
            <a:endParaRPr lang="ru-RU" sz="1600" dirty="0" smtClean="0"/>
          </a:p>
          <a:p>
            <a:pPr lvl="1">
              <a:buFont typeface="Courier New" pitchFamily="49" charset="0"/>
              <a:buChar char="o"/>
            </a:pPr>
            <a:r>
              <a:rPr lang="ru-RU" sz="1600" dirty="0" err="1" smtClean="0"/>
              <a:t>Яндекс.Погода</a:t>
            </a:r>
            <a:endParaRPr lang="ru-RU" sz="1600" dirty="0" smtClean="0"/>
          </a:p>
          <a:p>
            <a:r>
              <a:rPr lang="ru-RU" sz="2400" dirty="0" err="1" smtClean="0"/>
              <a:t>YouTube</a:t>
            </a:r>
            <a:endParaRPr lang="ru-RU" sz="2400" dirty="0" smtClean="0"/>
          </a:p>
          <a:p>
            <a:pPr lvl="1">
              <a:buFont typeface="Courier New" pitchFamily="49" charset="0"/>
              <a:buChar char="o"/>
            </a:pPr>
            <a:r>
              <a:rPr lang="ru-RU" sz="1600" dirty="0" smtClean="0"/>
              <a:t>Показ потоков с YT</a:t>
            </a:r>
          </a:p>
          <a:p>
            <a:pPr lvl="1">
              <a:buFont typeface="Courier New" pitchFamily="49" charset="0"/>
              <a:buChar char="o"/>
            </a:pPr>
            <a:r>
              <a:rPr lang="ru-RU" sz="1600" dirty="0" smtClean="0"/>
              <a:t>Вещание в </a:t>
            </a:r>
            <a:r>
              <a:rPr lang="en-US" sz="1600" dirty="0" smtClean="0"/>
              <a:t>YT</a:t>
            </a:r>
            <a:endParaRPr lang="ru-RU" sz="1600" dirty="0" smtClean="0"/>
          </a:p>
          <a:p>
            <a:r>
              <a:rPr lang="ru-RU" sz="2400" dirty="0" smtClean="0"/>
              <a:t>Голосования (опросы)</a:t>
            </a:r>
          </a:p>
          <a:p>
            <a:r>
              <a:rPr lang="ru-RU" sz="2400" dirty="0" smtClean="0"/>
              <a:t>Социальные сети</a:t>
            </a:r>
          </a:p>
        </p:txBody>
      </p:sp>
      <p:pic>
        <p:nvPicPr>
          <p:cNvPr id="4" name="Рисунок 3" descr="hls1.jpg"/>
          <p:cNvPicPr>
            <a:picLocks noChangeAspect="1"/>
          </p:cNvPicPr>
          <p:nvPr/>
        </p:nvPicPr>
        <p:blipFill>
          <a:blip r:embed="rId2" cstate="print"/>
          <a:srcRect t="31496" b="35696"/>
          <a:stretch>
            <a:fillRect/>
          </a:stretch>
        </p:blipFill>
        <p:spPr>
          <a:xfrm>
            <a:off x="6588224" y="2571750"/>
            <a:ext cx="1982527" cy="365873"/>
          </a:xfrm>
          <a:prstGeom prst="rect">
            <a:avLst/>
          </a:prstGeom>
        </p:spPr>
      </p:pic>
      <p:pic>
        <p:nvPicPr>
          <p:cNvPr id="5" name="Рисунок 4" descr="youtub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707654"/>
            <a:ext cx="1944216" cy="612428"/>
          </a:xfrm>
          <a:prstGeom prst="rect">
            <a:avLst/>
          </a:prstGeom>
        </p:spPr>
      </p:pic>
      <p:pic>
        <p:nvPicPr>
          <p:cNvPr id="8196" name="Picture 4" descr="http://informvest.com/wp-content/uploads/2015/09/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931790"/>
            <a:ext cx="1834764" cy="936104"/>
          </a:xfrm>
          <a:prstGeom prst="rect">
            <a:avLst/>
          </a:prstGeom>
          <a:noFill/>
        </p:spPr>
      </p:pic>
      <p:pic>
        <p:nvPicPr>
          <p:cNvPr id="8198" name="Picture 6" descr="https://www.lyndahinkle.com/wp-content/uploads/2009/12/twitter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830175"/>
            <a:ext cx="1440160" cy="541775"/>
          </a:xfrm>
          <a:prstGeom prst="rect">
            <a:avLst/>
          </a:prstGeom>
          <a:noFill/>
        </p:spPr>
      </p:pic>
      <p:pic>
        <p:nvPicPr>
          <p:cNvPr id="8208" name="Picture 16" descr="http://hotrussia.ru/wp-content/uploads/yandex-weather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2535745"/>
            <a:ext cx="2160240" cy="1620181"/>
          </a:xfrm>
          <a:prstGeom prst="rect">
            <a:avLst/>
          </a:prstGeom>
          <a:noFill/>
        </p:spPr>
      </p:pic>
      <p:pic>
        <p:nvPicPr>
          <p:cNvPr id="8211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2211710"/>
            <a:ext cx="2016224" cy="62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3" name="Picture 21" descr="Ярейтинг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995936" y="3867894"/>
            <a:ext cx="1872208" cy="549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Интеграция с устройствами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571617"/>
            <a:ext cx="7272808" cy="3023005"/>
          </a:xfrm>
        </p:spPr>
        <p:txBody>
          <a:bodyPr/>
          <a:lstStyle/>
          <a:p>
            <a:r>
              <a:rPr lang="ru-RU" sz="2800" dirty="0" smtClean="0"/>
              <a:t>Метеостанции и погодные датчики</a:t>
            </a:r>
          </a:p>
          <a:p>
            <a:r>
              <a:rPr lang="ru-RU" sz="2800" dirty="0" smtClean="0"/>
              <a:t>Коммутаторы (</a:t>
            </a:r>
            <a:r>
              <a:rPr lang="en-US" sz="2800" dirty="0" err="1" smtClean="0"/>
              <a:t>Profitt</a:t>
            </a:r>
            <a:r>
              <a:rPr lang="en-US" sz="2800" dirty="0" smtClean="0"/>
              <a:t>, Kramer, LES…)</a:t>
            </a:r>
            <a:endParaRPr lang="ru-RU" sz="2800" dirty="0" smtClean="0"/>
          </a:p>
          <a:p>
            <a:r>
              <a:rPr lang="ru-RU" sz="2800" dirty="0" smtClean="0"/>
              <a:t>Телефонное голосование </a:t>
            </a:r>
            <a:br>
              <a:rPr lang="ru-RU" sz="2800" dirty="0" smtClean="0"/>
            </a:br>
            <a:r>
              <a:rPr lang="ru-RU" sz="2800" dirty="0" smtClean="0"/>
              <a:t>(</a:t>
            </a:r>
            <a:r>
              <a:rPr lang="en-US" sz="2800" dirty="0" smtClean="0"/>
              <a:t>Liner-8, GPS-</a:t>
            </a:r>
            <a:r>
              <a:rPr lang="ru-RU" sz="2800" dirty="0" smtClean="0"/>
              <a:t>модем, сайт провайдера</a:t>
            </a:r>
            <a:r>
              <a:rPr lang="en-US" sz="2800" dirty="0" smtClean="0"/>
              <a:t>)</a:t>
            </a:r>
            <a:endParaRPr lang="ru-RU" sz="2800" dirty="0" smtClean="0"/>
          </a:p>
          <a:p>
            <a:r>
              <a:rPr lang="en-US" sz="2800" dirty="0" smtClean="0"/>
              <a:t>GPI (</a:t>
            </a:r>
            <a:r>
              <a:rPr lang="en-US" sz="2800" dirty="0" err="1" smtClean="0"/>
              <a:t>SLControlBox</a:t>
            </a:r>
            <a:r>
              <a:rPr lang="ru-RU" sz="2800" dirty="0" smtClean="0"/>
              <a:t>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18000" contrast="33000"/>
          </a:blip>
          <a:srcRect/>
          <a:stretch>
            <a:fillRect/>
          </a:stretch>
        </p:blipFill>
        <p:spPr bwMode="auto">
          <a:xfrm>
            <a:off x="251520" y="1563639"/>
            <a:ext cx="82230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http://www.les.ru/devices/km880vas_f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083918"/>
            <a:ext cx="2016224" cy="680476"/>
          </a:xfrm>
          <a:prstGeom prst="rect">
            <a:avLst/>
          </a:prstGeom>
          <a:noFill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55926"/>
            <a:ext cx="2664296" cy="60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2787774"/>
            <a:ext cx="1080120" cy="88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softlab-nsk.com/rus/forward/images/phon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851670"/>
            <a:ext cx="160972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723878"/>
            <a:ext cx="1656184" cy="7641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AutoDetect</a:t>
            </a:r>
            <a:endParaRPr lang="ru-RU" dirty="0"/>
          </a:p>
        </p:txBody>
      </p:sp>
      <p:pic>
        <p:nvPicPr>
          <p:cNvPr id="4" name="Содержимое 3" descr="Рисунок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1704467"/>
            <a:ext cx="6400800" cy="2756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AutoDetect</a:t>
            </a:r>
            <a:endParaRPr lang="ru-RU" dirty="0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571617"/>
            <a:ext cx="8229600" cy="32323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93700" indent="-393700">
              <a:spcBef>
                <a:spcPts val="700"/>
              </a:spcBef>
              <a:buFont typeface="Times New Roman" pitchFamily="18" charset="0"/>
              <a:buChar char="•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</a:pPr>
            <a:r>
              <a:rPr lang="ru-RU" sz="2800" dirty="0">
                <a:solidFill>
                  <a:srgbClr val="000000"/>
                </a:solidFill>
                <a:latin typeface="Calibri" pitchFamily="34" charset="0"/>
              </a:rPr>
              <a:t>DTMF 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–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специальные звуковые сигналы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393700" indent="-393700">
              <a:spcBef>
                <a:spcPts val="700"/>
              </a:spcBef>
              <a:buFont typeface="Times New Roman" pitchFamily="18" charset="0"/>
              <a:buChar char="•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</a:pPr>
            <a:r>
              <a:rPr lang="ru-RU" sz="2800" dirty="0" err="1">
                <a:solidFill>
                  <a:srgbClr val="000000"/>
                </a:solidFill>
                <a:latin typeface="Calibri" pitchFamily="34" charset="0"/>
              </a:rPr>
              <a:t>Jingle</a:t>
            </a:r>
            <a:r>
              <a:rPr lang="ru-RU" sz="2800" dirty="0">
                <a:solidFill>
                  <a:srgbClr val="000000"/>
                </a:solidFill>
                <a:latin typeface="Calibri" pitchFamily="34" charset="0"/>
              </a:rPr>
              <a:t> – 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набор записанных звуковых фрагментов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393700" indent="-393700">
              <a:spcBef>
                <a:spcPts val="700"/>
              </a:spcBef>
              <a:buFont typeface="Times New Roman" pitchFamily="18" charset="0"/>
              <a:buChar char="•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</a:pPr>
            <a:r>
              <a:rPr lang="ru-RU" sz="2800" dirty="0" err="1">
                <a:solidFill>
                  <a:srgbClr val="000000"/>
                </a:solidFill>
                <a:latin typeface="Calibri" pitchFamily="34" charset="0"/>
              </a:rPr>
              <a:t>VClip</a:t>
            </a:r>
            <a:r>
              <a:rPr lang="ru-RU" sz="2800" dirty="0">
                <a:solidFill>
                  <a:srgbClr val="000000"/>
                </a:solidFill>
                <a:latin typeface="Calibri" pitchFamily="34" charset="0"/>
              </a:rPr>
              <a:t> – 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набор записанных </a:t>
            </a:r>
            <a:r>
              <a:rPr lang="ru-RU" sz="2800" dirty="0" err="1" smtClean="0">
                <a:solidFill>
                  <a:srgbClr val="000000"/>
                </a:solidFill>
                <a:latin typeface="Calibri" pitchFamily="34" charset="0"/>
              </a:rPr>
              <a:t>видео-фрагментов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393700" indent="-393700">
              <a:spcBef>
                <a:spcPts val="700"/>
              </a:spcBef>
              <a:buFont typeface="Times New Roman" pitchFamily="18" charset="0"/>
              <a:buChar char="•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</a:pPr>
            <a:r>
              <a:rPr lang="ru-RU" sz="2800" dirty="0">
                <a:solidFill>
                  <a:srgbClr val="000000"/>
                </a:solidFill>
                <a:latin typeface="Calibri" pitchFamily="34" charset="0"/>
              </a:rPr>
              <a:t>«23-line» - 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черно-белые штрихи сверху и снизу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393700" indent="-393700">
              <a:spcBef>
                <a:spcPts val="700"/>
              </a:spcBef>
              <a:buFont typeface="Times New Roman" pitchFamily="18" charset="0"/>
              <a:buChar char="•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</a:pPr>
            <a:r>
              <a:rPr lang="ru-RU" sz="2800" dirty="0" err="1" smtClean="0">
                <a:solidFill>
                  <a:srgbClr val="000000"/>
                </a:solidFill>
                <a:latin typeface="Calibri" pitchFamily="34" charset="0"/>
              </a:rPr>
              <a:t>Teletext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Calibri" pitchFamily="34" charset="0"/>
              </a:rPr>
              <a:t>(X31 </a:t>
            </a:r>
            <a:r>
              <a:rPr lang="ru-RU" sz="2800" dirty="0" err="1">
                <a:solidFill>
                  <a:srgbClr val="000000"/>
                </a:solidFill>
                <a:latin typeface="Calibri" pitchFamily="34" charset="0"/>
              </a:rPr>
              <a:t>teletext</a:t>
            </a:r>
            <a:r>
              <a:rPr lang="ru-RU" sz="2800" dirty="0">
                <a:solidFill>
                  <a:srgbClr val="000000"/>
                </a:solidFill>
                <a:latin typeface="Calibri" pitchFamily="34" charset="0"/>
              </a:rPr>
              <a:t>, Packet-31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) – комбинация бит</a:t>
            </a:r>
            <a:endParaRPr lang="ru-RU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393700" indent="-393700">
              <a:spcBef>
                <a:spcPts val="700"/>
              </a:spcBef>
              <a:buFont typeface="Times New Roman" pitchFamily="18" charset="0"/>
              <a:buChar char="•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</a:pPr>
            <a:r>
              <a:rPr lang="ru-RU" sz="2800" dirty="0">
                <a:solidFill>
                  <a:srgbClr val="000000"/>
                </a:solidFill>
                <a:latin typeface="Calibri" pitchFamily="34" charset="0"/>
              </a:rPr>
              <a:t>SCTE35 – 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стандарт цифрового ТВ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Реклама в цифровом ТВ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409" y="1571625"/>
            <a:ext cx="7827181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6516216" y="3003798"/>
            <a:ext cx="79208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latin typeface="Arial Black" pitchFamily="34" charset="0"/>
              </a:rPr>
              <a:t>Forward Splicer</a:t>
            </a:r>
            <a:endParaRPr lang="ru-RU" sz="11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23"/>
            <a:ext cx="8229600" cy="1064731"/>
          </a:xfrm>
        </p:spPr>
        <p:txBody>
          <a:bodyPr/>
          <a:lstStyle/>
          <a:p>
            <a:r>
              <a:rPr lang="ru-RU" dirty="0" smtClean="0"/>
              <a:t>Задачи студийного производства</a:t>
            </a:r>
            <a:endParaRPr lang="ru-RU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899592" y="1707655"/>
          <a:ext cx="6264696" cy="3240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plicer-R1-2a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3358295"/>
            <a:ext cx="2665608" cy="10136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Аппаратный </a:t>
            </a:r>
            <a:r>
              <a:rPr lang="ru-RU" dirty="0" err="1" smtClean="0"/>
              <a:t>сплайсер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 smtClean="0"/>
              <a:t>Врезка рекламы без перекодирования во все программы мультиплекса с сохранением всех данных протокола T2-MI:</a:t>
            </a:r>
          </a:p>
          <a:p>
            <a:r>
              <a:rPr lang="ru-RU" sz="2000" dirty="0" smtClean="0"/>
              <a:t>«Железное» решение (модуль в корзину</a:t>
            </a:r>
            <a:r>
              <a:rPr lang="en-US" sz="2000" dirty="0" smtClean="0"/>
              <a:t> PROFNEXT</a:t>
            </a:r>
            <a:r>
              <a:rPr lang="ru-RU" sz="2000" dirty="0" smtClean="0"/>
              <a:t>)</a:t>
            </a:r>
          </a:p>
          <a:p>
            <a:r>
              <a:rPr lang="en-US" sz="2000" dirty="0" smtClean="0"/>
              <a:t>FTP</a:t>
            </a:r>
            <a:r>
              <a:rPr lang="ru-RU" sz="2000" dirty="0" smtClean="0"/>
              <a:t> – чтение файлов расписания и роликов (SCTE-118/3)</a:t>
            </a:r>
          </a:p>
          <a:p>
            <a:r>
              <a:rPr lang="ru-RU" sz="2000" dirty="0" smtClean="0"/>
              <a:t>ASI вход – прием всего мультиплекса</a:t>
            </a:r>
            <a:r>
              <a:rPr lang="en-US" sz="2000" dirty="0" smtClean="0"/>
              <a:t> (</a:t>
            </a:r>
            <a:r>
              <a:rPr lang="ru-RU" sz="2000" dirty="0" smtClean="0"/>
              <a:t>SCTE-</a:t>
            </a:r>
            <a:r>
              <a:rPr lang="en-US" sz="2000" dirty="0" smtClean="0"/>
              <a:t>35</a:t>
            </a:r>
            <a:r>
              <a:rPr lang="ru-RU" sz="2000" dirty="0" smtClean="0"/>
              <a:t>)</a:t>
            </a:r>
          </a:p>
          <a:p>
            <a:r>
              <a:rPr lang="ru-RU" sz="2000" dirty="0" smtClean="0"/>
              <a:t>ASI выход – выдача всего мультиплекса</a:t>
            </a:r>
          </a:p>
          <a:p>
            <a:r>
              <a:rPr lang="en-US" sz="2000" dirty="0" smtClean="0"/>
              <a:t>HTTP, </a:t>
            </a:r>
            <a:r>
              <a:rPr lang="ru-RU" sz="2000" dirty="0" smtClean="0"/>
              <a:t>SNMP – управление и контроль</a:t>
            </a:r>
            <a:endParaRPr lang="en-US" sz="2000" dirty="0" smtClean="0"/>
          </a:p>
          <a:p>
            <a:r>
              <a:rPr lang="ru-RU" sz="2000" dirty="0" smtClean="0"/>
              <a:t>Консоль </a:t>
            </a:r>
            <a:r>
              <a:rPr lang="en-US" sz="2000" dirty="0" smtClean="0"/>
              <a:t>PROFNEXT – </a:t>
            </a:r>
            <a:r>
              <a:rPr lang="ru-RU" sz="2000" dirty="0" smtClean="0"/>
              <a:t>конфигурация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Программный </a:t>
            </a:r>
            <a:r>
              <a:rPr lang="ru-RU" dirty="0" err="1" smtClean="0"/>
              <a:t>сплайсер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71617"/>
            <a:ext cx="4968552" cy="3160373"/>
          </a:xfrm>
        </p:spPr>
        <p:txBody>
          <a:bodyPr/>
          <a:lstStyle/>
          <a:p>
            <a:r>
              <a:rPr lang="ru-RU" sz="2200" dirty="0" smtClean="0"/>
              <a:t>Прием и выдача потока из/в IP/ASI</a:t>
            </a:r>
          </a:p>
          <a:p>
            <a:r>
              <a:rPr lang="ru-RU" sz="2200" dirty="0" smtClean="0"/>
              <a:t>Врезка в одну</a:t>
            </a:r>
            <a:r>
              <a:rPr lang="en-US" sz="2200" dirty="0" smtClean="0"/>
              <a:t>/</a:t>
            </a:r>
            <a:r>
              <a:rPr lang="ru-RU" sz="2200" dirty="0" smtClean="0"/>
              <a:t>несколько программ</a:t>
            </a:r>
          </a:p>
          <a:p>
            <a:r>
              <a:rPr lang="ru-RU" sz="2200" dirty="0" smtClean="0"/>
              <a:t>Полное сохранение данных </a:t>
            </a:r>
            <a:br>
              <a:rPr lang="ru-RU" sz="2200" dirty="0" smtClean="0"/>
            </a:br>
            <a:r>
              <a:rPr lang="ru-RU" sz="2200" dirty="0" smtClean="0"/>
              <a:t>за пределами врезки</a:t>
            </a:r>
          </a:p>
          <a:p>
            <a:r>
              <a:rPr lang="ru-RU" sz="2200" dirty="0" smtClean="0"/>
              <a:t>Расписание врезки с циклами </a:t>
            </a:r>
            <a:br>
              <a:rPr lang="ru-RU" sz="2200" dirty="0" smtClean="0"/>
            </a:br>
            <a:r>
              <a:rPr lang="ru-RU" sz="2200" dirty="0" smtClean="0"/>
              <a:t>и с ожиданием времени</a:t>
            </a:r>
          </a:p>
          <a:p>
            <a:r>
              <a:rPr lang="ru-RU" sz="2200" dirty="0" smtClean="0"/>
              <a:t>Учет разницы длительностей </a:t>
            </a:r>
            <a:br>
              <a:rPr lang="ru-RU" sz="2200" dirty="0" smtClean="0"/>
            </a:br>
            <a:r>
              <a:rPr lang="ru-RU" sz="2200" dirty="0" smtClean="0"/>
              <a:t>реального и планируемого блоков</a:t>
            </a:r>
          </a:p>
          <a:p>
            <a:endParaRPr lang="ru-RU" sz="2200" dirty="0"/>
          </a:p>
        </p:txBody>
      </p:sp>
      <p:pic>
        <p:nvPicPr>
          <p:cNvPr id="4" name="Content Placeholder 4" descr="Splicer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98583" y="1563638"/>
            <a:ext cx="3477873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91630"/>
            <a:ext cx="8229600" cy="2304256"/>
          </a:xfrm>
        </p:spPr>
        <p:txBody>
          <a:bodyPr/>
          <a:lstStyle/>
          <a:p>
            <a:r>
              <a:rPr lang="ru-RU" dirty="0" smtClean="0"/>
              <a:t>Вопросы 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вещания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8229600" cy="2872341"/>
          </a:xfrm>
        </p:spPr>
        <p:txBody>
          <a:bodyPr/>
          <a:lstStyle/>
          <a:p>
            <a:r>
              <a:rPr lang="ru-RU" sz="2800" dirty="0" smtClean="0"/>
              <a:t>По выходу (для разных типов сигналов)</a:t>
            </a:r>
            <a:endParaRPr lang="en-US" sz="2800" dirty="0" smtClean="0"/>
          </a:p>
          <a:p>
            <a:r>
              <a:rPr lang="ru-RU" sz="2800" dirty="0" smtClean="0"/>
              <a:t>По входу для </a:t>
            </a:r>
            <a:r>
              <a:rPr lang="en-US" sz="2800" dirty="0" smtClean="0"/>
              <a:t>IP/ASI </a:t>
            </a:r>
            <a:r>
              <a:rPr lang="ru-RU" sz="2800" dirty="0" smtClean="0"/>
              <a:t>сигналов</a:t>
            </a:r>
          </a:p>
          <a:p>
            <a:r>
              <a:rPr lang="ru-RU" sz="2800" dirty="0" smtClean="0"/>
              <a:t>По входу для разных типов сигналов</a:t>
            </a:r>
          </a:p>
          <a:p>
            <a:r>
              <a:rPr lang="ru-RU" sz="2800" dirty="0" smtClean="0"/>
              <a:t>По входу при вещании с задержкой</a:t>
            </a:r>
          </a:p>
          <a:p>
            <a:r>
              <a:rPr lang="ru-RU" sz="2800" dirty="0" smtClean="0"/>
              <a:t>«На черный день»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424213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 smtClean="0">
                <a:hlinkClick r:id="rId2"/>
              </a:rPr>
              <a:t>http://www.softlab.tv/rus/forward/solutions_redundancy.html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solutions_redundancy_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66488" y="1491630"/>
            <a:ext cx="5653784" cy="3022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Резервирование выхода</a:t>
            </a:r>
            <a:endParaRPr lang="ru-RU" sz="4000" dirty="0"/>
          </a:p>
        </p:txBody>
      </p:sp>
      <p:sp>
        <p:nvSpPr>
          <p:cNvPr id="10" name="Овал 9"/>
          <p:cNvSpPr/>
          <p:nvPr/>
        </p:nvSpPr>
        <p:spPr>
          <a:xfrm>
            <a:off x="5057476" y="3219822"/>
            <a:ext cx="1296144" cy="1008112"/>
          </a:xfrm>
          <a:prstGeom prst="ellipse">
            <a:avLst/>
          </a:prstGeom>
          <a:noFill/>
          <a:ln w="57150" cmpd="tri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985468" y="1635646"/>
            <a:ext cx="1296144" cy="1008112"/>
          </a:xfrm>
          <a:prstGeom prst="ellipse">
            <a:avLst/>
          </a:prstGeom>
          <a:noFill/>
          <a:ln w="57150" cmpd="tri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8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</a:t>
            </a:r>
            <a:r>
              <a:rPr lang="en-US" dirty="0" smtClean="0"/>
              <a:t>IP</a:t>
            </a:r>
            <a:r>
              <a:rPr lang="ru-RU" dirty="0" smtClean="0"/>
              <a:t>-выхода</a:t>
            </a:r>
            <a:endParaRPr lang="ru-RU" dirty="0"/>
          </a:p>
        </p:txBody>
      </p:sp>
      <p:pic>
        <p:nvPicPr>
          <p:cNvPr id="4" name="Содержимое 3" descr="solutions_redundancy_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491630"/>
            <a:ext cx="6155687" cy="3022600"/>
          </a:xfrm>
        </p:spPr>
      </p:pic>
      <p:sp>
        <p:nvSpPr>
          <p:cNvPr id="5" name="Овал 4"/>
          <p:cNvSpPr/>
          <p:nvPr/>
        </p:nvSpPr>
        <p:spPr>
          <a:xfrm>
            <a:off x="2483768" y="1995686"/>
            <a:ext cx="576064" cy="1368152"/>
          </a:xfrm>
          <a:prstGeom prst="ellipse">
            <a:avLst/>
          </a:prstGeom>
          <a:noFill/>
          <a:ln w="57150" cmpd="tri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Зеркалирование</a:t>
            </a:r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57746" y="1571625"/>
            <a:ext cx="4228508" cy="3022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Удаленный мониторинг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IP </a:t>
            </a:r>
            <a:r>
              <a:rPr lang="en-US" dirty="0" err="1" smtClean="0"/>
              <a:t>WatchDog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139702"/>
            <a:ext cx="2430768" cy="222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563638"/>
            <a:ext cx="2880642" cy="285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Резервирование входных </a:t>
            </a:r>
            <a:r>
              <a:rPr lang="en-US" sz="3600" dirty="0" smtClean="0"/>
              <a:t>IP-</a:t>
            </a:r>
            <a:r>
              <a:rPr lang="ru-RU" sz="3600" dirty="0" smtClean="0"/>
              <a:t>сигналов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4978896" cy="302300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SL UDP/RTP</a:t>
            </a:r>
          </a:p>
          <a:p>
            <a:r>
              <a:rPr lang="ru-RU" sz="2800" dirty="0" smtClean="0"/>
              <a:t>Переключение только при потере сигнала</a:t>
            </a:r>
          </a:p>
          <a:p>
            <a:r>
              <a:rPr lang="ru-RU" sz="2800" dirty="0" smtClean="0"/>
              <a:t>Переключение при восстановлении основного потока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535195"/>
            <a:ext cx="2448272" cy="298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входов</a:t>
            </a:r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187624" y="2283718"/>
            <a:ext cx="792088" cy="432048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>
                <a:solidFill>
                  <a:srgbClr val="000000"/>
                </a:solidFill>
              </a:rPr>
              <a:t>Demux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83568" y="2211710"/>
            <a:ext cx="432048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TS</a:t>
            </a:r>
          </a:p>
        </p:txBody>
      </p:sp>
      <p:cxnSp>
        <p:nvCxnSpPr>
          <p:cNvPr id="6" name="AutoShape 4"/>
          <p:cNvCxnSpPr>
            <a:cxnSpLocks noChangeShapeType="1"/>
          </p:cNvCxnSpPr>
          <p:nvPr/>
        </p:nvCxnSpPr>
        <p:spPr bwMode="auto">
          <a:xfrm>
            <a:off x="1979712" y="2427734"/>
            <a:ext cx="285736" cy="1997"/>
          </a:xfrm>
          <a:prstGeom prst="straightConnector1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7" name="AutoShape 5"/>
          <p:cNvCxnSpPr>
            <a:cxnSpLocks noChangeShapeType="1"/>
          </p:cNvCxnSpPr>
          <p:nvPr/>
        </p:nvCxnSpPr>
        <p:spPr bwMode="auto">
          <a:xfrm>
            <a:off x="3131840" y="2427734"/>
            <a:ext cx="285736" cy="1997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267744" y="2211710"/>
            <a:ext cx="864096" cy="72008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Video/ Audio Decoder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012160" y="2787774"/>
            <a:ext cx="1151832" cy="719058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0" tIns="46800" rIns="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</a:rPr>
              <a:t>Плата</a:t>
            </a:r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10" name="AutoShape 8"/>
          <p:cNvCxnSpPr>
            <a:cxnSpLocks noChangeShapeType="1"/>
          </p:cNvCxnSpPr>
          <p:nvPr/>
        </p:nvCxnSpPr>
        <p:spPr bwMode="auto">
          <a:xfrm>
            <a:off x="755576" y="2499742"/>
            <a:ext cx="432048" cy="0"/>
          </a:xfrm>
          <a:prstGeom prst="straightConnector1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11" name="AutoShape 9"/>
          <p:cNvCxnSpPr>
            <a:cxnSpLocks noChangeShapeType="1"/>
          </p:cNvCxnSpPr>
          <p:nvPr/>
        </p:nvCxnSpPr>
        <p:spPr bwMode="auto">
          <a:xfrm>
            <a:off x="1979712" y="2571750"/>
            <a:ext cx="285736" cy="1997"/>
          </a:xfrm>
          <a:prstGeom prst="straightConnector1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12" name="AutoShape 10"/>
          <p:cNvCxnSpPr>
            <a:cxnSpLocks noChangeShapeType="1"/>
          </p:cNvCxnSpPr>
          <p:nvPr/>
        </p:nvCxnSpPr>
        <p:spPr bwMode="auto">
          <a:xfrm>
            <a:off x="3131840" y="2571750"/>
            <a:ext cx="285736" cy="1997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419872" y="2139702"/>
            <a:ext cx="742913" cy="719058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36000" tIns="46800" rIns="3600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b="1" u="sng">
                <a:solidFill>
                  <a:srgbClr val="000000"/>
                </a:solidFill>
              </a:rPr>
              <a:t>Live#</a:t>
            </a:r>
            <a:r>
              <a:rPr lang="en-US" sz="1400" b="1">
                <a:solidFill>
                  <a:srgbClr val="000000"/>
                </a:solidFill>
              </a:rPr>
              <a:t>1</a:t>
            </a:r>
          </a:p>
        </p:txBody>
      </p:sp>
      <p:cxnSp>
        <p:nvCxnSpPr>
          <p:cNvPr id="14" name="AutoShape 22"/>
          <p:cNvCxnSpPr>
            <a:cxnSpLocks noChangeShapeType="1"/>
            <a:stCxn id="13" idx="3"/>
            <a:endCxn id="33" idx="1"/>
          </p:cNvCxnSpPr>
          <p:nvPr/>
        </p:nvCxnSpPr>
        <p:spPr bwMode="auto">
          <a:xfrm>
            <a:off x="4162785" y="2499231"/>
            <a:ext cx="908773" cy="495831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684213" y="1773238"/>
            <a:ext cx="3743771" cy="1222399"/>
          </a:xfrm>
          <a:prstGeom prst="rect">
            <a:avLst/>
          </a:prstGeom>
          <a:noFill/>
          <a:ln w="2556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ru-RU" sz="1400"/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1971675" y="1844676"/>
            <a:ext cx="1697905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</a:rPr>
              <a:t>Входной граф</a:t>
            </a:r>
            <a:r>
              <a:rPr lang="en-US" sz="1400">
                <a:solidFill>
                  <a:srgbClr val="000000"/>
                </a:solidFill>
              </a:rPr>
              <a:t> </a:t>
            </a:r>
            <a:r>
              <a:rPr lang="ru-RU" sz="1400">
                <a:solidFill>
                  <a:srgbClr val="000000"/>
                </a:solidFill>
              </a:rPr>
              <a:t>№1</a:t>
            </a:r>
            <a:endParaRPr lang="ru-RU" sz="1400" i="1">
              <a:solidFill>
                <a:srgbClr val="000000"/>
              </a:solidFill>
            </a:endParaRPr>
          </a:p>
        </p:txBody>
      </p:sp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2" cstate="print"/>
          <a:srcRect l="17091" t="2611" r="15785" b="34123"/>
          <a:stretch>
            <a:fillRect/>
          </a:stretch>
        </p:blipFill>
        <p:spPr bwMode="auto">
          <a:xfrm>
            <a:off x="1403648" y="2571750"/>
            <a:ext cx="325104" cy="3060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2" cstate="print"/>
          <a:srcRect l="17091" t="2611" r="15785" b="34123"/>
          <a:stretch>
            <a:fillRect/>
          </a:stretch>
        </p:blipFill>
        <p:spPr bwMode="auto">
          <a:xfrm>
            <a:off x="7235825" y="4508500"/>
            <a:ext cx="326374" cy="3060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31" name="AutoShape 22"/>
          <p:cNvCxnSpPr>
            <a:cxnSpLocks noChangeShapeType="1"/>
            <a:stCxn id="69" idx="3"/>
            <a:endCxn id="33" idx="3"/>
          </p:cNvCxnSpPr>
          <p:nvPr/>
        </p:nvCxnSpPr>
        <p:spPr bwMode="auto">
          <a:xfrm flipV="1">
            <a:off x="4162140" y="3300566"/>
            <a:ext cx="909418" cy="645249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2" name="AutoShape 22"/>
          <p:cNvCxnSpPr>
            <a:cxnSpLocks noChangeShapeType="1"/>
            <a:stCxn id="33" idx="6"/>
            <a:endCxn id="9" idx="1"/>
          </p:cNvCxnSpPr>
          <p:nvPr/>
        </p:nvCxnSpPr>
        <p:spPr bwMode="auto">
          <a:xfrm flipV="1">
            <a:off x="5465035" y="3147303"/>
            <a:ext cx="547125" cy="511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33" name="Oval 60"/>
          <p:cNvSpPr/>
          <p:nvPr/>
        </p:nvSpPr>
        <p:spPr bwMode="auto">
          <a:xfrm>
            <a:off x="5004048" y="2931790"/>
            <a:ext cx="460987" cy="43204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1600" dirty="0">
                <a:solidFill>
                  <a:schemeClr val="tx1"/>
                </a:solidFill>
                <a:ea typeface="Microsoft YaHei" charset="-122"/>
              </a:rPr>
              <a:t>Х</a:t>
            </a: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4644008" y="1851670"/>
            <a:ext cx="1152128" cy="719058"/>
          </a:xfrm>
          <a:prstGeom prst="rect">
            <a:avLst/>
          </a:prstGeom>
          <a:solidFill>
            <a:srgbClr val="FFFFFF"/>
          </a:solidFill>
          <a:ln w="25560">
            <a:solidFill>
              <a:srgbClr val="F5CD2D"/>
            </a:solidFill>
            <a:miter lim="800000"/>
            <a:headEnd/>
            <a:tailEnd/>
          </a:ln>
        </p:spPr>
        <p:txBody>
          <a:bodyPr lIns="90000" tIns="46800" rIns="9000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>
                <a:solidFill>
                  <a:srgbClr val="000000"/>
                </a:solidFill>
              </a:rPr>
              <a:t>FDOnAir …</a:t>
            </a:r>
            <a:endParaRPr lang="ru-RU" sz="14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b="1" u="sng">
                <a:solidFill>
                  <a:srgbClr val="000000"/>
                </a:solidFill>
              </a:rPr>
              <a:t>Live#</a:t>
            </a:r>
          </a:p>
        </p:txBody>
      </p:sp>
      <p:cxnSp>
        <p:nvCxnSpPr>
          <p:cNvPr id="35" name="AutoShape 20"/>
          <p:cNvCxnSpPr>
            <a:cxnSpLocks noChangeShapeType="1"/>
            <a:stCxn id="34" idx="2"/>
          </p:cNvCxnSpPr>
          <p:nvPr/>
        </p:nvCxnSpPr>
        <p:spPr bwMode="auto">
          <a:xfrm flipH="1">
            <a:off x="5220071" y="2570728"/>
            <a:ext cx="1" cy="361062"/>
          </a:xfrm>
          <a:prstGeom prst="straightConnector1">
            <a:avLst/>
          </a:prstGeom>
          <a:noFill/>
          <a:ln w="38160">
            <a:solidFill>
              <a:srgbClr val="FCC900"/>
            </a:solidFill>
            <a:miter lim="800000"/>
            <a:headEnd/>
            <a:tailEnd type="triangle" w="med" len="med"/>
          </a:ln>
        </p:spPr>
      </p:cxn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1186979" y="3730302"/>
            <a:ext cx="792088" cy="432048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>
                <a:solidFill>
                  <a:srgbClr val="000000"/>
                </a:solidFill>
              </a:rPr>
              <a:t>Demux</a:t>
            </a:r>
          </a:p>
        </p:txBody>
      </p:sp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682923" y="3658294"/>
            <a:ext cx="432048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TS</a:t>
            </a:r>
          </a:p>
        </p:txBody>
      </p:sp>
      <p:cxnSp>
        <p:nvCxnSpPr>
          <p:cNvPr id="63" name="AutoShape 4"/>
          <p:cNvCxnSpPr>
            <a:cxnSpLocks noChangeShapeType="1"/>
          </p:cNvCxnSpPr>
          <p:nvPr/>
        </p:nvCxnSpPr>
        <p:spPr bwMode="auto">
          <a:xfrm>
            <a:off x="1979067" y="3874318"/>
            <a:ext cx="285736" cy="1997"/>
          </a:xfrm>
          <a:prstGeom prst="straightConnector1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64" name="AutoShape 5"/>
          <p:cNvCxnSpPr>
            <a:cxnSpLocks noChangeShapeType="1"/>
          </p:cNvCxnSpPr>
          <p:nvPr/>
        </p:nvCxnSpPr>
        <p:spPr bwMode="auto">
          <a:xfrm>
            <a:off x="3131195" y="3874318"/>
            <a:ext cx="285736" cy="1997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65" name="Text Box 6"/>
          <p:cNvSpPr txBox="1">
            <a:spLocks noChangeArrowheads="1"/>
          </p:cNvSpPr>
          <p:nvPr/>
        </p:nvSpPr>
        <p:spPr bwMode="auto">
          <a:xfrm>
            <a:off x="2267099" y="3658294"/>
            <a:ext cx="864096" cy="72008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Video/ Audio Decoder</a:t>
            </a:r>
          </a:p>
        </p:txBody>
      </p:sp>
      <p:cxnSp>
        <p:nvCxnSpPr>
          <p:cNvPr id="66" name="AutoShape 8"/>
          <p:cNvCxnSpPr>
            <a:cxnSpLocks noChangeShapeType="1"/>
          </p:cNvCxnSpPr>
          <p:nvPr/>
        </p:nvCxnSpPr>
        <p:spPr bwMode="auto">
          <a:xfrm>
            <a:off x="754931" y="3946326"/>
            <a:ext cx="432048" cy="0"/>
          </a:xfrm>
          <a:prstGeom prst="straightConnector1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67" name="AutoShape 9"/>
          <p:cNvCxnSpPr>
            <a:cxnSpLocks noChangeShapeType="1"/>
          </p:cNvCxnSpPr>
          <p:nvPr/>
        </p:nvCxnSpPr>
        <p:spPr bwMode="auto">
          <a:xfrm>
            <a:off x="1979067" y="4018334"/>
            <a:ext cx="285736" cy="1997"/>
          </a:xfrm>
          <a:prstGeom prst="straightConnector1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68" name="AutoShape 10"/>
          <p:cNvCxnSpPr>
            <a:cxnSpLocks noChangeShapeType="1"/>
          </p:cNvCxnSpPr>
          <p:nvPr/>
        </p:nvCxnSpPr>
        <p:spPr bwMode="auto">
          <a:xfrm>
            <a:off x="3131195" y="4018334"/>
            <a:ext cx="285736" cy="1997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69" name="Text Box 21"/>
          <p:cNvSpPr txBox="1">
            <a:spLocks noChangeArrowheads="1"/>
          </p:cNvSpPr>
          <p:nvPr/>
        </p:nvSpPr>
        <p:spPr bwMode="auto">
          <a:xfrm>
            <a:off x="3419227" y="3586286"/>
            <a:ext cx="742913" cy="719058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36000" tIns="46800" rIns="3600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b="1" u="sng" dirty="0" smtClean="0">
                <a:solidFill>
                  <a:srgbClr val="000000"/>
                </a:solidFill>
              </a:rPr>
              <a:t>Live#</a:t>
            </a:r>
            <a:r>
              <a:rPr lang="ru-RU" sz="1400" b="1" dirty="0" smtClean="0">
                <a:solidFill>
                  <a:srgbClr val="000000"/>
                </a:solidFill>
              </a:rPr>
              <a:t>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0" name="Rectangle 24"/>
          <p:cNvSpPr>
            <a:spLocks noChangeArrowheads="1"/>
          </p:cNvSpPr>
          <p:nvPr/>
        </p:nvSpPr>
        <p:spPr bwMode="auto">
          <a:xfrm>
            <a:off x="683568" y="3219822"/>
            <a:ext cx="3743771" cy="1222399"/>
          </a:xfrm>
          <a:prstGeom prst="rect">
            <a:avLst/>
          </a:prstGeom>
          <a:noFill/>
          <a:ln w="2556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ru-RU" sz="1400"/>
          </a:p>
        </p:txBody>
      </p:sp>
      <p:sp>
        <p:nvSpPr>
          <p:cNvPr id="71" name="Text Box 25"/>
          <p:cNvSpPr txBox="1">
            <a:spLocks noChangeArrowheads="1"/>
          </p:cNvSpPr>
          <p:nvPr/>
        </p:nvSpPr>
        <p:spPr bwMode="auto">
          <a:xfrm>
            <a:off x="1971030" y="3291260"/>
            <a:ext cx="1697905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00000"/>
                </a:solidFill>
              </a:rPr>
              <a:t>Входной граф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№2</a:t>
            </a:r>
            <a:endParaRPr lang="ru-RU" sz="1400" i="1" dirty="0">
              <a:solidFill>
                <a:srgbClr val="000000"/>
              </a:solidFill>
            </a:endParaRPr>
          </a:p>
        </p:txBody>
      </p:sp>
      <p:pic>
        <p:nvPicPr>
          <p:cNvPr id="72" name="Picture 28"/>
          <p:cNvPicPr>
            <a:picLocks noChangeAspect="1" noChangeArrowheads="1"/>
          </p:cNvPicPr>
          <p:nvPr/>
        </p:nvPicPr>
        <p:blipFill>
          <a:blip r:embed="rId2" cstate="print"/>
          <a:srcRect l="17091" t="2611" r="15785" b="34123"/>
          <a:stretch>
            <a:fillRect/>
          </a:stretch>
        </p:blipFill>
        <p:spPr bwMode="auto">
          <a:xfrm>
            <a:off x="1403003" y="4018334"/>
            <a:ext cx="325104" cy="3060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23"/>
            <a:ext cx="8229600" cy="1136739"/>
          </a:xfrm>
        </p:spPr>
        <p:txBody>
          <a:bodyPr/>
          <a:lstStyle/>
          <a:p>
            <a:r>
              <a:rPr lang="ru-RU" dirty="0" smtClean="0"/>
              <a:t>Штатное расписание</a:t>
            </a:r>
            <a:br>
              <a:rPr lang="ru-RU" dirty="0" smtClean="0"/>
            </a:br>
            <a:r>
              <a:rPr lang="ru-RU" sz="2800" dirty="0" smtClean="0"/>
              <a:t>(в типовом студийном производственном процессе)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139702"/>
            <a:ext cx="2880320" cy="2454920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Режиссёр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Сценарист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Дизайнер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Инженер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4561656" y="2139702"/>
            <a:ext cx="3970784" cy="245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Телеоператор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Оператор графики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Редактор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Диктор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067694"/>
            <a:ext cx="7992888" cy="244827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50000"/>
                </a:schemeClr>
              </a:solidFill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2195736" y="2715766"/>
          <a:ext cx="424847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5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63638"/>
            <a:ext cx="2232248" cy="305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входов</a:t>
            </a:r>
            <a:endParaRPr lang="ru-RU" dirty="0"/>
          </a:p>
        </p:txBody>
      </p:sp>
      <p:pic>
        <p:nvPicPr>
          <p:cNvPr id="4" name="Содержимое 3" descr="Reserve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99792" y="1563638"/>
            <a:ext cx="3902894" cy="2880320"/>
          </a:xfrm>
        </p:spPr>
      </p:pic>
      <p:pic>
        <p:nvPicPr>
          <p:cNvPr id="5" name="Рисунок 4" descr="Reserve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2643758"/>
            <a:ext cx="1957661" cy="113601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259632" y="3075806"/>
            <a:ext cx="72008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716016" y="2859782"/>
            <a:ext cx="5040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563638"/>
            <a:ext cx="2160240" cy="281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7380312" y="3003798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851670"/>
            <a:ext cx="2516658" cy="216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в </a:t>
            </a:r>
            <a:r>
              <a:rPr lang="en-US" dirty="0" err="1" smtClean="0"/>
              <a:t>FDTimeShift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2962672" cy="302300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Автоматическое переключение </a:t>
            </a:r>
            <a:br>
              <a:rPr lang="ru-RU" sz="2400" dirty="0" smtClean="0"/>
            </a:br>
            <a:r>
              <a:rPr lang="ru-RU" sz="2400" dirty="0" smtClean="0"/>
              <a:t>при потере сигнала </a:t>
            </a:r>
            <a:br>
              <a:rPr lang="ru-RU" sz="2400" dirty="0" smtClean="0"/>
            </a:br>
            <a:r>
              <a:rPr lang="ru-RU" sz="2400" dirty="0" smtClean="0"/>
              <a:t>или при ухудшении качества сигнала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491630"/>
            <a:ext cx="1872208" cy="335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«в облаке»</a:t>
            </a:r>
            <a:endParaRPr lang="ru-RU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9328" y="1491630"/>
            <a:ext cx="642534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«в облаке»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9404" y="1491630"/>
            <a:ext cx="5785191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Вещание «из облака»</a:t>
            </a:r>
            <a:endParaRPr lang="ru-RU" dirty="0"/>
          </a:p>
        </p:txBody>
      </p:sp>
      <p:pic>
        <p:nvPicPr>
          <p:cNvPr id="4" name="Picture 2" descr="E:\DOCs\NAB_2013\Posters\Src\CloudTV\Схема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2533" y="1740278"/>
            <a:ext cx="6598933" cy="268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treamcap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75606"/>
            <a:ext cx="4980792" cy="31161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SLStreamCapture</a:t>
            </a:r>
            <a:r>
              <a:rPr lang="en-US" sz="3600" dirty="0" smtClean="0"/>
              <a:t> – </a:t>
            </a:r>
            <a:r>
              <a:rPr lang="ru-RU" sz="3600" dirty="0" smtClean="0"/>
              <a:t>полицейская запись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424213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 smtClean="0">
                <a:hlinkClick r:id="rId3"/>
              </a:rPr>
              <a:t>http://www.softlab.tv/rus/forward/plugin4.html</a:t>
            </a:r>
            <a:endParaRPr lang="ru-RU" sz="1400" dirty="0"/>
          </a:p>
        </p:txBody>
      </p:sp>
      <p:pic>
        <p:nvPicPr>
          <p:cNvPr id="7" name="Содержимое 6" descr="aaa1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148064" y="1995686"/>
            <a:ext cx="3480953" cy="2195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635646"/>
            <a:ext cx="105642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Опросы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4258816" cy="2728325"/>
          </a:xfrm>
        </p:spPr>
        <p:txBody>
          <a:bodyPr/>
          <a:lstStyle/>
          <a:p>
            <a:pPr>
              <a:buNone/>
            </a:pPr>
            <a:r>
              <a:rPr lang="ru-RU" sz="2400" dirty="0" err="1" smtClean="0"/>
              <a:t>Плагин</a:t>
            </a:r>
            <a:r>
              <a:rPr lang="ru-RU" sz="2400" dirty="0" smtClean="0"/>
              <a:t> </a:t>
            </a:r>
            <a:r>
              <a:rPr lang="en-US" sz="2400" b="1" dirty="0" err="1" smtClean="0"/>
              <a:t>SLTelephone</a:t>
            </a:r>
            <a:endParaRPr lang="en-US" sz="2400" b="1" dirty="0" smtClean="0"/>
          </a:p>
          <a:p>
            <a:pPr>
              <a:buFont typeface="Calibri" pitchFamily="34" charset="0"/>
              <a:buChar char="+"/>
            </a:pPr>
            <a:r>
              <a:rPr lang="en-US" sz="2400" dirty="0" smtClean="0"/>
              <a:t>GSM</a:t>
            </a:r>
            <a:r>
              <a:rPr lang="ru-RU" sz="2400" dirty="0" smtClean="0"/>
              <a:t>-модем</a:t>
            </a:r>
          </a:p>
          <a:p>
            <a:pPr>
              <a:buFont typeface="Calibri" pitchFamily="34" charset="0"/>
              <a:buChar char="+"/>
            </a:pPr>
            <a:r>
              <a:rPr lang="en-US" sz="2400" dirty="0" smtClean="0"/>
              <a:t>Liner-8/Liner-16</a:t>
            </a:r>
          </a:p>
          <a:p>
            <a:pPr>
              <a:buFont typeface="Calibri" pitchFamily="34" charset="0"/>
              <a:buChar char="+"/>
            </a:pPr>
            <a:r>
              <a:rPr lang="ru-RU" sz="2400" dirty="0" smtClean="0"/>
              <a:t>Оператор связи</a:t>
            </a:r>
          </a:p>
          <a:p>
            <a:pPr>
              <a:buFont typeface="Calibri" pitchFamily="34" charset="0"/>
              <a:buChar char="+"/>
            </a:pPr>
            <a:r>
              <a:rPr lang="ru-RU" sz="2400" dirty="0" smtClean="0"/>
              <a:t>Система голосования </a:t>
            </a:r>
            <a:r>
              <a:rPr lang="ru-RU" sz="2400" dirty="0" err="1" smtClean="0"/>
              <a:t>Ярейтинг</a:t>
            </a:r>
            <a:r>
              <a:rPr lang="ru-RU" sz="2400" dirty="0" smtClean="0"/>
              <a:t> (</a:t>
            </a:r>
            <a:r>
              <a:rPr lang="ru-RU" sz="2400" dirty="0" smtClean="0">
                <a:hlinkClick r:id="rId3"/>
              </a:rPr>
              <a:t>http://yarating.ru</a:t>
            </a:r>
            <a:r>
              <a:rPr lang="ru-RU" sz="2400" dirty="0" smtClean="0"/>
              <a:t>)</a:t>
            </a:r>
          </a:p>
          <a:p>
            <a:endParaRPr lang="ru-RU" sz="2400" dirty="0"/>
          </a:p>
        </p:txBody>
      </p:sp>
      <p:pic>
        <p:nvPicPr>
          <p:cNvPr id="5" name="Picture 2" descr="http://www.softlab-nsk.com/rus/forward/images/phon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536317"/>
            <a:ext cx="2018548" cy="99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softlab-nsk.com/rus/forward/images/phone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715766"/>
            <a:ext cx="2288204" cy="1716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707654"/>
            <a:ext cx="2016224" cy="210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Skype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5050904" cy="568085"/>
          </a:xfrm>
        </p:spPr>
        <p:txBody>
          <a:bodyPr/>
          <a:lstStyle/>
          <a:p>
            <a:pPr>
              <a:buNone/>
            </a:pPr>
            <a:r>
              <a:rPr lang="ru-RU" sz="2400" dirty="0" err="1" smtClean="0"/>
              <a:t>Плагин</a:t>
            </a:r>
            <a:r>
              <a:rPr lang="ru-RU" sz="2400" dirty="0" smtClean="0"/>
              <a:t> </a:t>
            </a:r>
            <a:r>
              <a:rPr lang="en-US" sz="2400" b="1" dirty="0" err="1" smtClean="0"/>
              <a:t>SLScreenCapture</a:t>
            </a:r>
            <a:endParaRPr lang="ru-RU" sz="2400" b="1" dirty="0"/>
          </a:p>
        </p:txBody>
      </p:sp>
      <p:pic>
        <p:nvPicPr>
          <p:cNvPr id="4" name="Рисунок 3" descr="forum_screencap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220782"/>
            <a:ext cx="5832648" cy="2425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Виртуальные студии «Фокус»</a:t>
            </a:r>
            <a:endParaRPr lang="ru-RU" dirty="0"/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</p:nvPr>
        </p:nvGraphicFramePr>
        <p:xfrm>
          <a:off x="601216" y="1600200"/>
          <a:ext cx="8075240" cy="2915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Узнаваемость </a:t>
            </a:r>
            <a:r>
              <a:rPr lang="en-US" sz="4000" dirty="0" smtClean="0">
                <a:sym typeface="Wingdings" pitchFamily="2" charset="2"/>
              </a:rPr>
              <a:t> </a:t>
            </a:r>
            <a:r>
              <a:rPr lang="ru-RU" sz="4000" dirty="0" smtClean="0">
                <a:sym typeface="Wingdings" pitchFamily="2" charset="2"/>
              </a:rPr>
              <a:t> Уникальность</a:t>
            </a:r>
            <a:endParaRPr lang="ru-RU" sz="4000" dirty="0"/>
          </a:p>
        </p:txBody>
      </p:sp>
      <p:pic>
        <p:nvPicPr>
          <p:cNvPr id="4" name="Picture 2" descr="D:\SoftLab\Семинар Сони Нск 2008_06\DSC_0513.JPG"/>
          <p:cNvPicPr>
            <a:picLocks noChangeAspect="1" noChangeArrowheads="1"/>
          </p:cNvPicPr>
          <p:nvPr/>
        </p:nvPicPr>
        <p:blipFill>
          <a:blip r:embed="rId2" cstate="print"/>
          <a:srcRect l="739"/>
          <a:stretch>
            <a:fillRect/>
          </a:stretch>
        </p:blipFill>
        <p:spPr bwMode="auto">
          <a:xfrm>
            <a:off x="539552" y="1491630"/>
            <a:ext cx="2092586" cy="1623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D:\Bbm\РАБОТА\Marketing_materials\Selected_images\K1.bmp"/>
          <p:cNvPicPr>
            <a:picLocks noChangeAspect="1" noChangeArrowheads="1"/>
          </p:cNvPicPr>
          <p:nvPr/>
        </p:nvPicPr>
        <p:blipFill>
          <a:blip r:embed="rId3" cstate="print"/>
          <a:srcRect t="658" r="540" b="658"/>
          <a:stretch>
            <a:fillRect/>
          </a:stretch>
        </p:blipFill>
        <p:spPr bwMode="auto">
          <a:xfrm>
            <a:off x="2051720" y="3291830"/>
            <a:ext cx="1800200" cy="14673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3" descr="D:\Bbm\РАБОТА\Marketing_materials\Selected_images\Image21.jpg"/>
          <p:cNvPicPr>
            <a:picLocks noChangeAspect="1" noChangeArrowheads="1"/>
          </p:cNvPicPr>
          <p:nvPr/>
        </p:nvPicPr>
        <p:blipFill>
          <a:blip r:embed="rId4" cstate="print"/>
          <a:srcRect l="1923" r="481"/>
          <a:stretch>
            <a:fillRect/>
          </a:stretch>
        </p:blipFill>
        <p:spPr bwMode="auto">
          <a:xfrm>
            <a:off x="4499992" y="3291830"/>
            <a:ext cx="1944216" cy="14713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4" descr="D:\Bbm\РАБОТА\Marketing_materials\Selected_images\teleregion_00027_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491630"/>
            <a:ext cx="2160240" cy="16186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5" descr="D:\Bbm\РАБОТА\Marketing_materials\Selected_images\K9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491630"/>
            <a:ext cx="2176290" cy="16470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_16_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SL_16_9</Template>
  <TotalTime>1343</TotalTime>
  <Words>1166</Words>
  <Application>Microsoft Office PowerPoint</Application>
  <PresentationFormat>Экран (16:9)</PresentationFormat>
  <Paragraphs>373</Paragraphs>
  <Slides>77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SL_16_9</vt:lpstr>
      <vt:lpstr>Современные решения  для ТВ-производства  от СофтЛаб-НСК</vt:lpstr>
      <vt:lpstr>Слайд 2</vt:lpstr>
      <vt:lpstr>Виртуальные студии «Фокус»</vt:lpstr>
      <vt:lpstr>Ключевые особенности</vt:lpstr>
      <vt:lpstr>Ключевые особенности</vt:lpstr>
      <vt:lpstr>Задачи студийного производства</vt:lpstr>
      <vt:lpstr>Штатное расписание (в типовом студийном производственном процессе)</vt:lpstr>
      <vt:lpstr>Виртуальные студии «Фокус»</vt:lpstr>
      <vt:lpstr>Узнаваемость   Уникальность</vt:lpstr>
      <vt:lpstr>Реалистичность   Фантазийность</vt:lpstr>
      <vt:lpstr>Кардинальное снижение затрат</vt:lpstr>
      <vt:lpstr>Кардинальное снижение затрат</vt:lpstr>
      <vt:lpstr>Слайд 13</vt:lpstr>
      <vt:lpstr>Виртуальные студии «Фокус»</vt:lpstr>
      <vt:lpstr>Библиотеки виртуальных сцен</vt:lpstr>
      <vt:lpstr>Видеомикшер «All1Mix»</vt:lpstr>
      <vt:lpstr>Видеомикшер «All1Mix»</vt:lpstr>
      <vt:lpstr>Видеомикшер «All1Mix»</vt:lpstr>
      <vt:lpstr>Ключевые особенности</vt:lpstr>
      <vt:lpstr>Ключевые особенности</vt:lpstr>
      <vt:lpstr>Редактор композиций</vt:lpstr>
      <vt:lpstr>Видеомикшер «All1Mix»</vt:lpstr>
      <vt:lpstr>Спортивные титры</vt:lpstr>
      <vt:lpstr>Спортивные титры (примеры)</vt:lpstr>
      <vt:lpstr>Спортивные титры (примеры)</vt:lpstr>
      <vt:lpstr>Спортивные титры (примеры)</vt:lpstr>
      <vt:lpstr>Спортивные титры (примеры)</vt:lpstr>
      <vt:lpstr>Спортивные титры (примеры)</vt:lpstr>
      <vt:lpstr>Спортивные титры (примеры)</vt:lpstr>
      <vt:lpstr>Спортивные титры (примеры)</vt:lpstr>
      <vt:lpstr>Спортивные титры (примеры)</vt:lpstr>
      <vt:lpstr>Спортивные титры (примеры)</vt:lpstr>
      <vt:lpstr>Интеграция с табло</vt:lpstr>
      <vt:lpstr>Форвард Голкипер</vt:lpstr>
      <vt:lpstr>Форвард Рефери</vt:lpstr>
      <vt:lpstr>Форвард Голкипер (новое)</vt:lpstr>
      <vt:lpstr>PostPlay</vt:lpstr>
      <vt:lpstr>PostPlay (новое)</vt:lpstr>
      <vt:lpstr>«Канал-в-коробке»</vt:lpstr>
      <vt:lpstr>Платы FD322, FD722, FD788</vt:lpstr>
      <vt:lpstr>Виртуальная плата</vt:lpstr>
      <vt:lpstr>Кодеки для цифрового ТВ</vt:lpstr>
      <vt:lpstr>FDOnAir</vt:lpstr>
      <vt:lpstr>FDOnAir (новое)</vt:lpstr>
      <vt:lpstr>FDOnAir (новое)</vt:lpstr>
      <vt:lpstr>FDOnAir (новое)</vt:lpstr>
      <vt:lpstr>Нормализация громкости звука</vt:lpstr>
      <vt:lpstr>Нормализация громкости звука</vt:lpstr>
      <vt:lpstr>1. Нормализация выхода</vt:lpstr>
      <vt:lpstr>2. Автоматическая нормализация роликов</vt:lpstr>
      <vt:lpstr>3. Интерактивная нормализация роликов</vt:lpstr>
      <vt:lpstr>Многослойные титры</vt:lpstr>
      <vt:lpstr>Титровальные шаблоны</vt:lpstr>
      <vt:lpstr>Титровальные скрипты</vt:lpstr>
      <vt:lpstr>«Модные» титры</vt:lpstr>
      <vt:lpstr>Интеграция с устройствами</vt:lpstr>
      <vt:lpstr>AutoDetect</vt:lpstr>
      <vt:lpstr>AutoDetect</vt:lpstr>
      <vt:lpstr>Реклама в цифровом ТВ</vt:lpstr>
      <vt:lpstr>Аппаратный сплайсер</vt:lpstr>
      <vt:lpstr>Программный сплайсер</vt:lpstr>
      <vt:lpstr>Вопросы ?</vt:lpstr>
      <vt:lpstr>Резервирование вещания</vt:lpstr>
      <vt:lpstr>Резервирование выхода</vt:lpstr>
      <vt:lpstr>Резервирование IP-выхода</vt:lpstr>
      <vt:lpstr>Зеркалирование</vt:lpstr>
      <vt:lpstr>Удаленный мониторинг</vt:lpstr>
      <vt:lpstr>Резервирование входных IP-сигналов</vt:lpstr>
      <vt:lpstr>Резервирование входов</vt:lpstr>
      <vt:lpstr>Резервирование входов</vt:lpstr>
      <vt:lpstr>Резервирование в FDTimeShift</vt:lpstr>
      <vt:lpstr>Резервирование «в облаке»</vt:lpstr>
      <vt:lpstr>Резервирование «в облаке»</vt:lpstr>
      <vt:lpstr>Вещание «из облака»</vt:lpstr>
      <vt:lpstr>SLStreamCapture – полицейская запись</vt:lpstr>
      <vt:lpstr>Опросы</vt:lpstr>
      <vt:lpstr>Skype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Igor G. Tarancev</dc:creator>
  <cp:lastModifiedBy>Igor G. Tarancev</cp:lastModifiedBy>
  <cp:revision>171</cp:revision>
  <dcterms:created xsi:type="dcterms:W3CDTF">2017-10-05T11:23:11Z</dcterms:created>
  <dcterms:modified xsi:type="dcterms:W3CDTF">2018-05-11T11:05:14Z</dcterms:modified>
</cp:coreProperties>
</file>